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5" r:id="rId1"/>
    <p:sldMasterId id="2147483708" r:id="rId2"/>
    <p:sldMasterId id="2147483720" r:id="rId3"/>
  </p:sldMasterIdLst>
  <p:notesMasterIdLst>
    <p:notesMasterId r:id="rId17"/>
  </p:notesMasterIdLst>
  <p:handoutMasterIdLst>
    <p:handoutMasterId r:id="rId18"/>
  </p:handoutMasterIdLst>
  <p:sldIdLst>
    <p:sldId id="272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EA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00" autoAdjust="0"/>
    <p:restoredTop sz="94600" autoAdjust="0"/>
  </p:normalViewPr>
  <p:slideViewPr>
    <p:cSldViewPr>
      <p:cViewPr varScale="1">
        <p:scale>
          <a:sx n="110" d="100"/>
          <a:sy n="110" d="100"/>
        </p:scale>
        <p:origin x="-160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60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98A6D650-3D56-4D95-A976-7C517CC7133E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CFF310E7-95A5-48C0-A1DC-D256E6E689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257B559D-0A07-4B1F-942E-E61875DDCF8D}" type="datetimeFigureOut">
              <a:rPr lang="ru-RU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78260E1E-6939-4BDA-B93D-3BD30400B9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E905304-9A0B-43DB-B9B0-F4CA9F8174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3" name="Группа 29"/>
          <p:cNvGrpSpPr>
            <a:grpSpLocks/>
          </p:cNvGrpSpPr>
          <p:nvPr userDrawn="1"/>
        </p:nvGrpSpPr>
        <p:grpSpPr bwMode="auto">
          <a:xfrm>
            <a:off x="-73025" y="-14288"/>
            <a:ext cx="1520825" cy="6923088"/>
            <a:chOff x="-73025" y="-14288"/>
            <a:chExt cx="1520825" cy="6923088"/>
          </a:xfrm>
        </p:grpSpPr>
        <p:sp>
          <p:nvSpPr>
            <p:cNvPr id="14" name="Rectangle 2"/>
            <p:cNvSpPr>
              <a:spLocks noChangeArrowheads="1"/>
            </p:cNvSpPr>
            <p:nvPr/>
          </p:nvSpPr>
          <p:spPr bwMode="ltGray">
            <a:xfrm>
              <a:off x="-73025" y="-14288"/>
              <a:ext cx="1520825" cy="69230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7" rIns="92075" bIns="46037" anchor="ctr"/>
            <a:lstStyle/>
            <a:p>
              <a:pPr algn="ctr" eaLnBrk="0" hangingPunct="0"/>
              <a:r>
                <a:rPr lang="ru-RU" sz="2400"/>
                <a:t>  </a:t>
              </a:r>
            </a:p>
          </p:txBody>
        </p:sp>
        <p:sp>
          <p:nvSpPr>
            <p:cNvPr id="15" name="Rectangle 4"/>
            <p:cNvSpPr>
              <a:spLocks noChangeArrowheads="1"/>
            </p:cNvSpPr>
            <p:nvPr/>
          </p:nvSpPr>
          <p:spPr bwMode="ltGray">
            <a:xfrm>
              <a:off x="-73025" y="1890712"/>
              <a:ext cx="1520825" cy="501491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Rectangle 6"/>
            <p:cNvSpPr>
              <a:spLocks noChangeArrowheads="1"/>
            </p:cNvSpPr>
            <p:nvPr/>
          </p:nvSpPr>
          <p:spPr bwMode="ltGray">
            <a:xfrm>
              <a:off x="152400" y="2133600"/>
              <a:ext cx="152400" cy="4722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ltGray">
            <a:xfrm>
              <a:off x="457200" y="2514600"/>
              <a:ext cx="152400" cy="43418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Rectangle 8"/>
            <p:cNvSpPr>
              <a:spLocks noChangeArrowheads="1"/>
            </p:cNvSpPr>
            <p:nvPr/>
          </p:nvSpPr>
          <p:spPr bwMode="ltGray">
            <a:xfrm>
              <a:off x="762000" y="3733800"/>
              <a:ext cx="152400" cy="31226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Rectangle 9"/>
            <p:cNvSpPr>
              <a:spLocks noChangeArrowheads="1"/>
            </p:cNvSpPr>
            <p:nvPr/>
          </p:nvSpPr>
          <p:spPr bwMode="ltGray">
            <a:xfrm>
              <a:off x="1066800" y="3505200"/>
              <a:ext cx="152400" cy="3351213"/>
            </a:xfrm>
            <a:prstGeom prst="rect">
              <a:avLst/>
            </a:prstGeom>
            <a:solidFill>
              <a:schemeClr val="bg2">
                <a:alpha val="50195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2" name="Picture 1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302" y="-14288"/>
              <a:ext cx="1473532" cy="17192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CBD0C0-C414-422A-BEA9-40D2A8929E5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C01BC0E-CEB7-40B3-8F76-84EF836388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81D93-183B-43FB-9939-90E19D01C2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928D1-6F69-4F8C-9F29-02627CFF3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4C1724-0527-4CB0-8015-DCAE0F97A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C47DA-1FF4-4077-A702-ACB27032C5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8FD4B-8315-45F7-96C1-B068B635B5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72806B-6501-4F54-ACA2-2D44453B3C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4"/>
          <p:cNvSpPr>
            <a:spLocks noGrp="1" noChangeArrowheads="1"/>
          </p:cNvSpPr>
          <p:nvPr>
            <p:ph type="ftr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5"/>
          <p:cNvSpPr>
            <a:spLocks noGrp="1" noChangeArrowheads="1"/>
          </p:cNvSpPr>
          <p:nvPr>
            <p:ph type="sldNum" sz="quarter" idx="18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A0E85-10CB-4ED4-BDC5-FE36C8715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75713" y="0"/>
            <a:ext cx="268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419ED-652D-47B1-9C22-D4E03866D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FB4DD9-BCFD-4C41-B65A-D74BFB95AC4E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54A838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99FF99-60C4-48DC-BF02-2F8C148EEF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4B8665-FED2-4810-B09A-EA4DB084219C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03FFC7-7A4B-449C-92BE-48E4FB8D6A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B614DD-EE1A-4E32-969C-3FE19F56546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D0D902-9A1B-4419-BF65-9629E612D38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F91402-E5F0-4431-8890-00652633C99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DE7536-64F3-454F-A171-775DEA745C9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DF0740F-2546-463D-BC44-4590500FD90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953018-A2B0-45AD-884C-60D1DF621D9A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57CA97-43A0-44D0-8B11-C8CDBD91EA7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1364C1-3544-4B5F-B9F0-B5E5B1E05AAA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31A8FB-FBEF-437A-8EEB-364878490F8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1A08BF-D98F-48C5-967C-D75C5D5A6EB3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C9BC16-4ACD-48F4-9474-E9A1BEDEF38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744E0CE-D463-4F74-B4E8-F4DC6A7D0D6A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724102-0E33-4DE5-9E71-A8760F4479E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B248E1-9161-484B-A7E3-E3A550FE3935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198603-7518-491A-960B-D4814751A3A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1D013A-806F-45D0-B6DF-6BB1C7FFDBB0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D41DBD-4F11-43C1-B5E5-4AF7440845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62BB36-EF39-4FDF-BB93-DFBDA9AFAE35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0B1374-3962-456F-9385-B9494DB9AF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D1FB4DD9-BCFD-4C41-B65A-D74BFB95AC4E}" type="datetimeFigureOut">
              <a:rPr lang="ru-RU" smtClean="0"/>
              <a:pPr>
                <a:defRPr/>
              </a:pPr>
              <a:t>27.02.2020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srgbClr val="54A838">
                  <a:tint val="20000"/>
                </a:srgb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A99FF99-60C4-48DC-BF02-2F8C148EEF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C4B8665-FED2-4810-B09A-EA4DB084219C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803FFC7-7A4B-449C-92BE-48E4FB8D6A7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B614DD-EE1A-4E32-969C-3FE19F56546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D0D902-9A1B-4419-BF65-9629E612D38C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042012-67F8-4365-A86E-C30CB3B1CF5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5F91402-E5F0-4431-8890-00652633C99D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DE7536-64F3-454F-A171-775DEA745C94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0953018-A2B0-45AD-884C-60D1DF621D9A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A57CA97-43A0-44D0-8B11-C8CDBD91EA73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51364C1-3544-4B5F-B9F0-B5E5B1E05AAA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031A8FB-FBEF-437A-8EEB-364878490F8D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1A08BF-D98F-48C5-967C-D75C5D5A6EB3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EC9BC16-4ACD-48F4-9474-E9A1BEDEF38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744E0CE-D463-4F74-B4E8-F4DC6A7D0D6A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C724102-0E33-4DE5-9E71-A8760F4479EE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DB248E1-9161-484B-A7E3-E3A550FE3935}" type="datetimeFigureOut">
              <a:rPr lang="ru-RU" smtClean="0">
                <a:solidFill>
                  <a:prstClr val="white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198603-7518-491A-960B-D4814751A3A0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  <a:latin typeface="Arial" charset="0"/>
            </a:endParaRPr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1D013A-806F-45D0-B6DF-6BB1C7FFDBB0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6D41DBD-4F11-43C1-B5E5-4AF7440845F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862BB36-EF39-4FDF-BB93-DFBDA9AFAE35}" type="datetimeFigureOut">
              <a:rPr lang="ru-RU" smtClean="0">
                <a:solidFill>
                  <a:prstClr val="black"/>
                </a:solidFill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90B1374-3962-456F-9385-B9494DB9AFF0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6DCF72F-8EB6-429F-BF14-F032AB2A96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A9479E-64D3-437B-B66D-A08F39309BD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A59E90B-36F7-4B9C-A186-2F0C7786FC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2D3DA66-CE14-4F31-A65A-B74D381452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4BDB5C4-30B0-4016-9C33-76E4ECDAFB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6886B1F-F82E-46B8-AC46-FA1549A3965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7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BEA3C4-81D2-44A9-99DB-2B89D4964F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691" r:id="rId13"/>
    <p:sldLayoutId id="2147483692" r:id="rId14"/>
    <p:sldLayoutId id="2147483694" r:id="rId15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3B99F5-0FF0-434C-A536-ED30D336491F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DA0808-FC9A-4464-B88E-8227BD702F49}" type="slidenum">
              <a:rPr lang="ru-RU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D53B99F5-0FF0-434C-A536-ED30D336491F}" type="datetimeFigureOut">
              <a:rPr lang="ru-RU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27.02.2020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EDA0808-FC9A-4464-B88E-8227BD702F49}" type="slidenum">
              <a:rPr lang="ru-RU" smtClean="0">
                <a:solidFill>
                  <a:prstClr val="black"/>
                </a:solidFill>
                <a:latin typeface="Arial" charset="0"/>
              </a:rPr>
              <a:pPr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000108"/>
            <a:ext cx="9144000" cy="2857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714356"/>
            <a:ext cx="9144000" cy="28575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pic>
        <p:nvPicPr>
          <p:cNvPr id="102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5590" r="2678" b="2175"/>
          <a:stretch>
            <a:fillRect/>
          </a:stretch>
        </p:blipFill>
        <p:spPr bwMode="auto">
          <a:xfrm>
            <a:off x="3419872" y="0"/>
            <a:ext cx="2016224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572500" cy="1939081"/>
          </a:xfrm>
        </p:spPr>
        <p:txBody>
          <a:bodyPr/>
          <a:lstStyle/>
          <a:p>
            <a:pPr algn="ctr">
              <a:defRPr/>
            </a:pPr>
            <a:r>
              <a:rPr lang="uk-UA" sz="60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Електронно-цифровий підпис</a:t>
            </a:r>
            <a:endParaRPr lang="uk-UA" sz="6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764704"/>
            <a:ext cx="7128792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619672" y="18864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КРОК 5.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AutoShape 2"/>
          <p:cNvCxnSpPr>
            <a:cxnSpLocks noChangeShapeType="1"/>
          </p:cNvCxnSpPr>
          <p:nvPr/>
        </p:nvCxnSpPr>
        <p:spPr bwMode="auto">
          <a:xfrm>
            <a:off x="5580112" y="5301208"/>
            <a:ext cx="720080" cy="5040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</p:cxnSp>
      <p:cxnSp>
        <p:nvCxnSpPr>
          <p:cNvPr id="28675" name="AutoShape 3"/>
          <p:cNvCxnSpPr>
            <a:cxnSpLocks noChangeShapeType="1"/>
          </p:cNvCxnSpPr>
          <p:nvPr/>
        </p:nvCxnSpPr>
        <p:spPr bwMode="auto">
          <a:xfrm flipH="1">
            <a:off x="7884368" y="2564904"/>
            <a:ext cx="504056" cy="41389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pic>
        <p:nvPicPr>
          <p:cNvPr id="7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72008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628056" y="34104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КРОК 6.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6" name="AutoShape 3"/>
          <p:cNvCxnSpPr>
            <a:cxnSpLocks noChangeShapeType="1"/>
          </p:cNvCxnSpPr>
          <p:nvPr/>
        </p:nvCxnSpPr>
        <p:spPr bwMode="auto">
          <a:xfrm flipH="1">
            <a:off x="3563888" y="3861048"/>
            <a:ext cx="504056" cy="413891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7" name="AutoShape 2"/>
          <p:cNvCxnSpPr>
            <a:cxnSpLocks noChangeShapeType="1"/>
          </p:cNvCxnSpPr>
          <p:nvPr/>
        </p:nvCxnSpPr>
        <p:spPr bwMode="auto">
          <a:xfrm>
            <a:off x="7236296" y="5157192"/>
            <a:ext cx="720080" cy="5040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</p:cxnSp>
      <p:pic>
        <p:nvPicPr>
          <p:cNvPr id="8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7610656" cy="382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1196752"/>
            <a:ext cx="4752528" cy="713234"/>
          </a:xfrm>
        </p:spPr>
        <p:txBody>
          <a:bodyPr>
            <a:noAutofit/>
          </a:bodyPr>
          <a:lstStyle/>
          <a:p>
            <a:pPr algn="ctr" eaLnBrk="1" hangingPunct="1"/>
            <a:r>
              <a:rPr lang="uk-UA" sz="3600" b="1" dirty="0" smtClean="0">
                <a:solidFill>
                  <a:schemeClr val="tx1"/>
                </a:solidFill>
                <a:latin typeface="Tahoma" pitchFamily="34" charset="0"/>
                <a:cs typeface="Tahoma" pitchFamily="34" charset="0"/>
              </a:rPr>
              <a:t>Дякую за увагу!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92696"/>
            <a:ext cx="9144000" cy="28575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404664"/>
            <a:ext cx="9144000" cy="285752"/>
          </a:xfrm>
          <a:prstGeom prst="rect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5400000" scaled="1"/>
            <a:tileRect/>
          </a:gra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23528" y="2420888"/>
            <a:ext cx="8496944" cy="2592288"/>
          </a:xfrm>
          <a:prstGeom prst="rect">
            <a:avLst/>
          </a:prstGeom>
        </p:spPr>
        <p:txBody>
          <a:bodyPr vert="horz" lIns="45720" rIns="45720">
            <a:normAutofit lnSpcReduction="10000"/>
          </a:bodyPr>
          <a:lstStyle/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Відповідальний </a:t>
            </a:r>
            <a:r>
              <a:rPr kumimoji="0" lang="uk-UA" sz="25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за супровід </a:t>
            </a:r>
            <a:r>
              <a:rPr kumimoji="0" lang="uk-UA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проектів Бюджету участі – відділ з економічних питань виконавчого комітету </a:t>
            </a:r>
            <a:r>
              <a:rPr kumimoji="0" lang="uk-UA" sz="25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Павлоградської</a:t>
            </a:r>
            <a:r>
              <a:rPr kumimoji="0" lang="uk-UA" sz="2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 міської ради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каб.206,207,205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uk-UA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тел. (0563) 20-45-54, 20-65-29</a:t>
            </a:r>
          </a:p>
          <a:p>
            <a:pPr marL="0" marR="64008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lang="en-US" sz="3200" b="1" dirty="0" smtClean="0">
                <a:latin typeface="Tahoma" pitchFamily="34" charset="0"/>
                <a:cs typeface="Tahoma" pitchFamily="34" charset="0"/>
              </a:rPr>
              <a:t>email: pb.pv2020@gmail.com</a:t>
            </a:r>
            <a:endParaRPr kumimoji="0" lang="uk-UA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+mn-ea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840760" cy="1143000"/>
          </a:xfrm>
        </p:spPr>
        <p:txBody>
          <a:bodyPr/>
          <a:lstStyle/>
          <a:p>
            <a:pPr algn="ctr"/>
            <a:r>
              <a:rPr lang="uk-UA" sz="3200" b="1" i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Що таке електронно-цифровий підпис?</a:t>
            </a:r>
            <a:endParaRPr lang="ru-RU" sz="3200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1700808"/>
            <a:ext cx="73448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ЕЦП</a:t>
            </a:r>
            <a:r>
              <a:rPr lang="uk-U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– реквізит електронного документа, що використовується для встановлення особистості підписанта, цілісності електронного документа та часу його підписання. Електронний підпис аналогічний рукописному та має таку ж юридичну силу.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339752" y="116632"/>
            <a:ext cx="5760640" cy="864096"/>
          </a:xfrm>
        </p:spPr>
        <p:txBody>
          <a:bodyPr/>
          <a:lstStyle/>
          <a:p>
            <a:pPr algn="ctr"/>
            <a:r>
              <a:rPr lang="uk-UA" sz="3200" b="1" i="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Де використовувати ЕЦП?</a:t>
            </a:r>
            <a:endParaRPr lang="ru-RU" sz="3200" b="1" i="0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124744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ЕЦП можна використовувати для завірення будь-яких електронних документів. Наявність вашого електронного підпису на них прирівнюється до власноручного. 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3717032"/>
            <a:ext cx="669674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Який строк дії електронного підпису?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5013176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Строк дії електронно-цифрового підпису – 1 рік.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763688" y="116632"/>
            <a:ext cx="694481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Скільки коштує електронно-цифровий підпис?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1268760"/>
            <a:ext cx="7416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Для клієнтів </a:t>
            </a:r>
            <a:r>
              <a:rPr lang="uk-UA" sz="24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ПриватБанку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Електронно-цифровий </a:t>
            </a:r>
            <a:r>
              <a:rPr lang="uk-U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підпис випускається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безкоштовно.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331640" y="2924944"/>
            <a:ext cx="770485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uk-U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Що робити, якщо </a:t>
            </a: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загубили </a:t>
            </a:r>
            <a:r>
              <a:rPr lang="uk-U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файл </a:t>
            </a:r>
            <a:endParaRPr lang="uk-UA" sz="3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algn="ctr"/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із </a:t>
            </a:r>
            <a:r>
              <a:rPr lang="uk-UA" sz="3200" b="1" dirty="0">
                <a:latin typeface="Tahoma" pitchFamily="34" charset="0"/>
                <a:ea typeface="Tahoma" pitchFamily="34" charset="0"/>
                <a:cs typeface="Tahoma" pitchFamily="34" charset="0"/>
              </a:rPr>
              <a:t>підписом або він став доступний третім особам?</a:t>
            </a:r>
            <a:endParaRPr kumimoji="0" lang="ru-RU" sz="32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47664" y="4437112"/>
            <a:ext cx="7272808" cy="1678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Вам необхідно </a:t>
            </a:r>
            <a:r>
              <a:rPr lang="uk-UA" sz="2400" dirty="0" err="1">
                <a:latin typeface="Tahoma" pitchFamily="34" charset="0"/>
                <a:ea typeface="Tahoma" pitchFamily="34" charset="0"/>
                <a:cs typeface="Tahoma" pitchFamily="34" charset="0"/>
              </a:rPr>
              <a:t>перевипустити</a:t>
            </a:r>
            <a:r>
              <a:rPr lang="uk-U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ЕЦП </a:t>
            </a:r>
            <a:r>
              <a:rPr lang="uk-U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через Приват24 у розділі «</a:t>
            </a:r>
            <a:r>
              <a:rPr lang="uk-UA" sz="24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Бізнес </a:t>
            </a:r>
            <a:r>
              <a:rPr lang="uk-UA" sz="2400" dirty="0">
                <a:latin typeface="Tahoma" pitchFamily="34" charset="0"/>
                <a:ea typeface="Tahoma" pitchFamily="34" charset="0"/>
                <a:cs typeface="Tahoma" pitchFamily="34" charset="0"/>
              </a:rPr>
              <a:t>– Електронно-цифровий підпис – Завантажити сертифікат»</a:t>
            </a:r>
            <a:endParaRPr lang="ru-RU" sz="2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2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1224136" cy="504056"/>
          </a:xfrm>
        </p:spPr>
        <p:txBody>
          <a:bodyPr/>
          <a:lstStyle/>
          <a:p>
            <a:r>
              <a:rPr lang="uk-UA" sz="2000" b="1" i="0" dirty="0" smtClean="0"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КРОК 1.</a:t>
            </a:r>
            <a:endParaRPr lang="ru-RU" sz="2000" b="1" i="0" dirty="0" smtClean="0"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175" name="Рисунок 2"/>
          <p:cNvPicPr>
            <a:picLocks noChangeAspect="1" noChangeArrowheads="1"/>
          </p:cNvPicPr>
          <p:nvPr/>
        </p:nvPicPr>
        <p:blipFill>
          <a:blip r:embed="rId2" cstate="print"/>
          <a:srcRect l="23323" t="6973" r="23978" b="79543"/>
          <a:stretch>
            <a:fillRect/>
          </a:stretch>
        </p:blipFill>
        <p:spPr bwMode="auto">
          <a:xfrm>
            <a:off x="1475656" y="548680"/>
            <a:ext cx="7344816" cy="1512168"/>
          </a:xfrm>
          <a:prstGeom prst="rect">
            <a:avLst/>
          </a:prstGeom>
          <a:noFill/>
        </p:spPr>
      </p:pic>
      <p:sp>
        <p:nvSpPr>
          <p:cNvPr id="7176" name="Freeform 8"/>
          <p:cNvSpPr>
            <a:spLocks/>
          </p:cNvSpPr>
          <p:nvPr/>
        </p:nvSpPr>
        <p:spPr bwMode="auto">
          <a:xfrm>
            <a:off x="2843808" y="692696"/>
            <a:ext cx="958850" cy="892175"/>
          </a:xfrm>
          <a:custGeom>
            <a:avLst/>
            <a:gdLst/>
            <a:ahLst/>
            <a:cxnLst>
              <a:cxn ang="0">
                <a:pos x="447" y="45"/>
              </a:cxn>
              <a:cxn ang="0">
                <a:pos x="447" y="65"/>
              </a:cxn>
              <a:cxn ang="0">
                <a:pos x="307" y="118"/>
              </a:cxn>
              <a:cxn ang="0">
                <a:pos x="287" y="138"/>
              </a:cxn>
              <a:cxn ang="0">
                <a:pos x="260" y="145"/>
              </a:cxn>
              <a:cxn ang="0">
                <a:pos x="167" y="225"/>
              </a:cxn>
              <a:cxn ang="0">
                <a:pos x="67" y="372"/>
              </a:cxn>
              <a:cxn ang="0">
                <a:pos x="20" y="512"/>
              </a:cxn>
              <a:cxn ang="0">
                <a:pos x="0" y="605"/>
              </a:cxn>
              <a:cxn ang="0">
                <a:pos x="73" y="1025"/>
              </a:cxn>
              <a:cxn ang="0">
                <a:pos x="120" y="1072"/>
              </a:cxn>
              <a:cxn ang="0">
                <a:pos x="247" y="1238"/>
              </a:cxn>
              <a:cxn ang="0">
                <a:pos x="260" y="1252"/>
              </a:cxn>
              <a:cxn ang="0">
                <a:pos x="387" y="1325"/>
              </a:cxn>
              <a:cxn ang="0">
                <a:pos x="473" y="1372"/>
              </a:cxn>
              <a:cxn ang="0">
                <a:pos x="540" y="1385"/>
              </a:cxn>
              <a:cxn ang="0">
                <a:pos x="747" y="1405"/>
              </a:cxn>
              <a:cxn ang="0">
                <a:pos x="960" y="1372"/>
              </a:cxn>
              <a:cxn ang="0">
                <a:pos x="1053" y="1345"/>
              </a:cxn>
              <a:cxn ang="0">
                <a:pos x="1213" y="1232"/>
              </a:cxn>
              <a:cxn ang="0">
                <a:pos x="1287" y="1178"/>
              </a:cxn>
              <a:cxn ang="0">
                <a:pos x="1333" y="1125"/>
              </a:cxn>
              <a:cxn ang="0">
                <a:pos x="1393" y="1025"/>
              </a:cxn>
              <a:cxn ang="0">
                <a:pos x="1433" y="932"/>
              </a:cxn>
              <a:cxn ang="0">
                <a:pos x="1447" y="892"/>
              </a:cxn>
              <a:cxn ang="0">
                <a:pos x="1420" y="398"/>
              </a:cxn>
              <a:cxn ang="0">
                <a:pos x="1353" y="245"/>
              </a:cxn>
              <a:cxn ang="0">
                <a:pos x="1293" y="165"/>
              </a:cxn>
              <a:cxn ang="0">
                <a:pos x="1207" y="92"/>
              </a:cxn>
              <a:cxn ang="0">
                <a:pos x="1133" y="65"/>
              </a:cxn>
              <a:cxn ang="0">
                <a:pos x="960" y="12"/>
              </a:cxn>
              <a:cxn ang="0">
                <a:pos x="533" y="18"/>
              </a:cxn>
              <a:cxn ang="0">
                <a:pos x="447" y="52"/>
              </a:cxn>
              <a:cxn ang="0">
                <a:pos x="360" y="98"/>
              </a:cxn>
            </a:cxnLst>
            <a:rect l="0" t="0" r="r" b="b"/>
            <a:pathLst>
              <a:path w="1511" h="1405">
                <a:moveTo>
                  <a:pt x="447" y="45"/>
                </a:moveTo>
                <a:cubicBezTo>
                  <a:pt x="363" y="47"/>
                  <a:pt x="531" y="61"/>
                  <a:pt x="447" y="65"/>
                </a:cubicBezTo>
                <a:cubicBezTo>
                  <a:pt x="413" y="67"/>
                  <a:pt x="347" y="106"/>
                  <a:pt x="307" y="118"/>
                </a:cubicBezTo>
                <a:cubicBezTo>
                  <a:pt x="300" y="125"/>
                  <a:pt x="295" y="133"/>
                  <a:pt x="287" y="138"/>
                </a:cubicBezTo>
                <a:cubicBezTo>
                  <a:pt x="279" y="143"/>
                  <a:pt x="268" y="140"/>
                  <a:pt x="260" y="145"/>
                </a:cubicBezTo>
                <a:cubicBezTo>
                  <a:pt x="226" y="169"/>
                  <a:pt x="202" y="202"/>
                  <a:pt x="167" y="225"/>
                </a:cubicBezTo>
                <a:cubicBezTo>
                  <a:pt x="136" y="268"/>
                  <a:pt x="87" y="322"/>
                  <a:pt x="67" y="372"/>
                </a:cubicBezTo>
                <a:cubicBezTo>
                  <a:pt x="48" y="418"/>
                  <a:pt x="41" y="468"/>
                  <a:pt x="20" y="512"/>
                </a:cubicBezTo>
                <a:cubicBezTo>
                  <a:pt x="13" y="543"/>
                  <a:pt x="6" y="573"/>
                  <a:pt x="0" y="605"/>
                </a:cubicBezTo>
                <a:cubicBezTo>
                  <a:pt x="6" y="770"/>
                  <a:pt x="3" y="884"/>
                  <a:pt x="73" y="1025"/>
                </a:cubicBezTo>
                <a:cubicBezTo>
                  <a:pt x="84" y="1047"/>
                  <a:pt x="104" y="1055"/>
                  <a:pt x="120" y="1072"/>
                </a:cubicBezTo>
                <a:cubicBezTo>
                  <a:pt x="139" y="1141"/>
                  <a:pt x="187" y="1199"/>
                  <a:pt x="247" y="1238"/>
                </a:cubicBezTo>
                <a:cubicBezTo>
                  <a:pt x="252" y="1241"/>
                  <a:pt x="254" y="1249"/>
                  <a:pt x="260" y="1252"/>
                </a:cubicBezTo>
                <a:cubicBezTo>
                  <a:pt x="299" y="1269"/>
                  <a:pt x="347" y="1309"/>
                  <a:pt x="387" y="1325"/>
                </a:cubicBezTo>
                <a:cubicBezTo>
                  <a:pt x="418" y="1337"/>
                  <a:pt x="443" y="1359"/>
                  <a:pt x="473" y="1372"/>
                </a:cubicBezTo>
                <a:cubicBezTo>
                  <a:pt x="490" y="1379"/>
                  <a:pt x="522" y="1381"/>
                  <a:pt x="540" y="1385"/>
                </a:cubicBezTo>
                <a:cubicBezTo>
                  <a:pt x="608" y="1401"/>
                  <a:pt x="678" y="1399"/>
                  <a:pt x="747" y="1405"/>
                </a:cubicBezTo>
                <a:cubicBezTo>
                  <a:pt x="804" y="1400"/>
                  <a:pt x="907" y="1404"/>
                  <a:pt x="960" y="1372"/>
                </a:cubicBezTo>
                <a:cubicBezTo>
                  <a:pt x="983" y="1358"/>
                  <a:pt x="1028" y="1354"/>
                  <a:pt x="1053" y="1345"/>
                </a:cubicBezTo>
                <a:cubicBezTo>
                  <a:pt x="1117" y="1324"/>
                  <a:pt x="1155" y="1267"/>
                  <a:pt x="1213" y="1232"/>
                </a:cubicBezTo>
                <a:cubicBezTo>
                  <a:pt x="1234" y="1219"/>
                  <a:pt x="1271" y="1200"/>
                  <a:pt x="1287" y="1178"/>
                </a:cubicBezTo>
                <a:cubicBezTo>
                  <a:pt x="1326" y="1126"/>
                  <a:pt x="1296" y="1149"/>
                  <a:pt x="1333" y="1125"/>
                </a:cubicBezTo>
                <a:cubicBezTo>
                  <a:pt x="1345" y="1091"/>
                  <a:pt x="1364" y="1044"/>
                  <a:pt x="1393" y="1025"/>
                </a:cubicBezTo>
                <a:cubicBezTo>
                  <a:pt x="1422" y="982"/>
                  <a:pt x="1420" y="980"/>
                  <a:pt x="1433" y="932"/>
                </a:cubicBezTo>
                <a:cubicBezTo>
                  <a:pt x="1437" y="918"/>
                  <a:pt x="1447" y="892"/>
                  <a:pt x="1447" y="892"/>
                </a:cubicBezTo>
                <a:cubicBezTo>
                  <a:pt x="1462" y="736"/>
                  <a:pt x="1511" y="538"/>
                  <a:pt x="1420" y="398"/>
                </a:cubicBezTo>
                <a:cubicBezTo>
                  <a:pt x="1405" y="343"/>
                  <a:pt x="1386" y="292"/>
                  <a:pt x="1353" y="245"/>
                </a:cubicBezTo>
                <a:cubicBezTo>
                  <a:pt x="1343" y="210"/>
                  <a:pt x="1328" y="177"/>
                  <a:pt x="1293" y="165"/>
                </a:cubicBezTo>
                <a:cubicBezTo>
                  <a:pt x="1281" y="126"/>
                  <a:pt x="1240" y="113"/>
                  <a:pt x="1207" y="92"/>
                </a:cubicBezTo>
                <a:cubicBezTo>
                  <a:pt x="1183" y="76"/>
                  <a:pt x="1160" y="73"/>
                  <a:pt x="1133" y="65"/>
                </a:cubicBezTo>
                <a:cubicBezTo>
                  <a:pt x="1075" y="48"/>
                  <a:pt x="1018" y="29"/>
                  <a:pt x="960" y="12"/>
                </a:cubicBezTo>
                <a:cubicBezTo>
                  <a:pt x="861" y="0"/>
                  <a:pt x="618" y="11"/>
                  <a:pt x="533" y="18"/>
                </a:cubicBezTo>
                <a:cubicBezTo>
                  <a:pt x="448" y="25"/>
                  <a:pt x="476" y="39"/>
                  <a:pt x="447" y="52"/>
                </a:cubicBezTo>
                <a:cubicBezTo>
                  <a:pt x="418" y="69"/>
                  <a:pt x="388" y="74"/>
                  <a:pt x="360" y="9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0" y="1714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475656" y="2132856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КРОК 2.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0" y="12573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0" y="1943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3" name="Рисунок 2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75856" y="2204864"/>
            <a:ext cx="4968552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4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3688" y="620688"/>
            <a:ext cx="7128792" cy="1825666"/>
          </a:xfrm>
          <a:prstGeom prst="rect">
            <a:avLst/>
          </a:prstGeom>
          <a:noFill/>
        </p:spPr>
      </p:pic>
      <p:pic>
        <p:nvPicPr>
          <p:cNvPr id="4" name="Рисунок 7"/>
          <p:cNvPicPr>
            <a:picLocks noChangeAspect="1" noChangeArrowheads="1"/>
          </p:cNvPicPr>
          <p:nvPr/>
        </p:nvPicPr>
        <p:blipFill>
          <a:blip r:embed="rId3" cstate="print"/>
          <a:srcRect l="22832" t="78816" r="24629"/>
          <a:stretch>
            <a:fillRect/>
          </a:stretch>
        </p:blipFill>
        <p:spPr bwMode="auto">
          <a:xfrm>
            <a:off x="1691680" y="2996952"/>
            <a:ext cx="7216801" cy="1584176"/>
          </a:xfrm>
          <a:prstGeom prst="rect">
            <a:avLst/>
          </a:prstGeom>
          <a:noFill/>
        </p:spPr>
      </p:pic>
      <p:sp>
        <p:nvSpPr>
          <p:cNvPr id="26626" name="Freeform 2"/>
          <p:cNvSpPr>
            <a:spLocks/>
          </p:cNvSpPr>
          <p:nvPr/>
        </p:nvSpPr>
        <p:spPr bwMode="auto">
          <a:xfrm>
            <a:off x="1907704" y="3933056"/>
            <a:ext cx="1304925" cy="406400"/>
          </a:xfrm>
          <a:custGeom>
            <a:avLst/>
            <a:gdLst/>
            <a:ahLst/>
            <a:cxnLst>
              <a:cxn ang="0">
                <a:pos x="1439" y="63"/>
              </a:cxn>
              <a:cxn ang="0">
                <a:pos x="852" y="43"/>
              </a:cxn>
              <a:cxn ang="0">
                <a:pos x="312" y="36"/>
              </a:cxn>
              <a:cxn ang="0">
                <a:pos x="199" y="56"/>
              </a:cxn>
              <a:cxn ang="0">
                <a:pos x="126" y="96"/>
              </a:cxn>
              <a:cxn ang="0">
                <a:pos x="12" y="243"/>
              </a:cxn>
              <a:cxn ang="0">
                <a:pos x="26" y="396"/>
              </a:cxn>
              <a:cxn ang="0">
                <a:pos x="79" y="423"/>
              </a:cxn>
              <a:cxn ang="0">
                <a:pos x="172" y="483"/>
              </a:cxn>
              <a:cxn ang="0">
                <a:pos x="212" y="503"/>
              </a:cxn>
              <a:cxn ang="0">
                <a:pos x="312" y="550"/>
              </a:cxn>
              <a:cxn ang="0">
                <a:pos x="532" y="603"/>
              </a:cxn>
              <a:cxn ang="0">
                <a:pos x="719" y="630"/>
              </a:cxn>
              <a:cxn ang="0">
                <a:pos x="1466" y="636"/>
              </a:cxn>
              <a:cxn ang="0">
                <a:pos x="1792" y="616"/>
              </a:cxn>
              <a:cxn ang="0">
                <a:pos x="1872" y="590"/>
              </a:cxn>
              <a:cxn ang="0">
                <a:pos x="1952" y="556"/>
              </a:cxn>
              <a:cxn ang="0">
                <a:pos x="2026" y="490"/>
              </a:cxn>
              <a:cxn ang="0">
                <a:pos x="2012" y="270"/>
              </a:cxn>
              <a:cxn ang="0">
                <a:pos x="1972" y="216"/>
              </a:cxn>
              <a:cxn ang="0">
                <a:pos x="1899" y="150"/>
              </a:cxn>
              <a:cxn ang="0">
                <a:pos x="1726" y="70"/>
              </a:cxn>
              <a:cxn ang="0">
                <a:pos x="1519" y="43"/>
              </a:cxn>
              <a:cxn ang="0">
                <a:pos x="1366" y="50"/>
              </a:cxn>
            </a:cxnLst>
            <a:rect l="0" t="0" r="r" b="b"/>
            <a:pathLst>
              <a:path w="2056" h="639">
                <a:moveTo>
                  <a:pt x="1439" y="63"/>
                </a:moveTo>
                <a:cubicBezTo>
                  <a:pt x="1260" y="0"/>
                  <a:pt x="951" y="44"/>
                  <a:pt x="852" y="43"/>
                </a:cubicBezTo>
                <a:cubicBezTo>
                  <a:pt x="690" y="9"/>
                  <a:pt x="441" y="34"/>
                  <a:pt x="312" y="36"/>
                </a:cubicBezTo>
                <a:cubicBezTo>
                  <a:pt x="274" y="43"/>
                  <a:pt x="237" y="50"/>
                  <a:pt x="199" y="56"/>
                </a:cubicBezTo>
                <a:cubicBezTo>
                  <a:pt x="170" y="68"/>
                  <a:pt x="154" y="88"/>
                  <a:pt x="126" y="96"/>
                </a:cubicBezTo>
                <a:cubicBezTo>
                  <a:pt x="69" y="136"/>
                  <a:pt x="35" y="176"/>
                  <a:pt x="12" y="243"/>
                </a:cubicBezTo>
                <a:cubicBezTo>
                  <a:pt x="15" y="294"/>
                  <a:pt x="0" y="352"/>
                  <a:pt x="26" y="396"/>
                </a:cubicBezTo>
                <a:cubicBezTo>
                  <a:pt x="38" y="417"/>
                  <a:pt x="60" y="413"/>
                  <a:pt x="79" y="423"/>
                </a:cubicBezTo>
                <a:cubicBezTo>
                  <a:pt x="115" y="441"/>
                  <a:pt x="128" y="468"/>
                  <a:pt x="172" y="483"/>
                </a:cubicBezTo>
                <a:cubicBezTo>
                  <a:pt x="206" y="515"/>
                  <a:pt x="161" y="477"/>
                  <a:pt x="212" y="503"/>
                </a:cubicBezTo>
                <a:cubicBezTo>
                  <a:pt x="250" y="523"/>
                  <a:pt x="269" y="538"/>
                  <a:pt x="312" y="550"/>
                </a:cubicBezTo>
                <a:cubicBezTo>
                  <a:pt x="390" y="596"/>
                  <a:pt x="437" y="596"/>
                  <a:pt x="532" y="603"/>
                </a:cubicBezTo>
                <a:cubicBezTo>
                  <a:pt x="571" y="639"/>
                  <a:pt x="689" y="630"/>
                  <a:pt x="719" y="630"/>
                </a:cubicBezTo>
                <a:cubicBezTo>
                  <a:pt x="968" y="634"/>
                  <a:pt x="1217" y="634"/>
                  <a:pt x="1466" y="636"/>
                </a:cubicBezTo>
                <a:cubicBezTo>
                  <a:pt x="1564" y="633"/>
                  <a:pt x="1693" y="631"/>
                  <a:pt x="1792" y="616"/>
                </a:cubicBezTo>
                <a:cubicBezTo>
                  <a:pt x="1815" y="612"/>
                  <a:pt x="1847" y="596"/>
                  <a:pt x="1872" y="590"/>
                </a:cubicBezTo>
                <a:cubicBezTo>
                  <a:pt x="1902" y="575"/>
                  <a:pt x="1919" y="563"/>
                  <a:pt x="1952" y="556"/>
                </a:cubicBezTo>
                <a:cubicBezTo>
                  <a:pt x="1970" y="522"/>
                  <a:pt x="1997" y="517"/>
                  <a:pt x="2026" y="490"/>
                </a:cubicBezTo>
                <a:cubicBezTo>
                  <a:pt x="2042" y="417"/>
                  <a:pt x="2056" y="333"/>
                  <a:pt x="2012" y="270"/>
                </a:cubicBezTo>
                <a:cubicBezTo>
                  <a:pt x="1996" y="218"/>
                  <a:pt x="2023" y="294"/>
                  <a:pt x="1972" y="216"/>
                </a:cubicBezTo>
                <a:cubicBezTo>
                  <a:pt x="1945" y="174"/>
                  <a:pt x="1943" y="171"/>
                  <a:pt x="1899" y="150"/>
                </a:cubicBezTo>
                <a:cubicBezTo>
                  <a:pt x="1853" y="104"/>
                  <a:pt x="1790" y="78"/>
                  <a:pt x="1726" y="70"/>
                </a:cubicBezTo>
                <a:cubicBezTo>
                  <a:pt x="1659" y="47"/>
                  <a:pt x="1587" y="65"/>
                  <a:pt x="1519" y="43"/>
                </a:cubicBezTo>
                <a:cubicBezTo>
                  <a:pt x="1468" y="45"/>
                  <a:pt x="1417" y="50"/>
                  <a:pt x="1366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0" y="1762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26630" name="AutoShape 6"/>
          <p:cNvCxnSpPr>
            <a:cxnSpLocks noChangeShapeType="1"/>
          </p:cNvCxnSpPr>
          <p:nvPr/>
        </p:nvCxnSpPr>
        <p:spPr bwMode="auto">
          <a:xfrm>
            <a:off x="4788024" y="1988840"/>
            <a:ext cx="151216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6631" name="AutoShape 7"/>
          <p:cNvCxnSpPr>
            <a:cxnSpLocks noChangeShapeType="1"/>
          </p:cNvCxnSpPr>
          <p:nvPr/>
        </p:nvCxnSpPr>
        <p:spPr bwMode="auto">
          <a:xfrm>
            <a:off x="6084168" y="2132856"/>
            <a:ext cx="792088" cy="576064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</p:cxnSp>
      <p:pic>
        <p:nvPicPr>
          <p:cNvPr id="10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4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1619672" y="18864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КРОК 3.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6" name="Рисунок 1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6984776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AutoShape 2"/>
          <p:cNvCxnSpPr>
            <a:cxnSpLocks noChangeShapeType="1"/>
          </p:cNvCxnSpPr>
          <p:nvPr/>
        </p:nvCxnSpPr>
        <p:spPr bwMode="auto">
          <a:xfrm>
            <a:off x="7092280" y="5589240"/>
            <a:ext cx="648072" cy="432048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</p:cxnSp>
      <p:pic>
        <p:nvPicPr>
          <p:cNvPr id="7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727280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475656" y="188640"/>
            <a:ext cx="122413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КРОК 4.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5" name="AutoShape 2"/>
          <p:cNvCxnSpPr>
            <a:cxnSpLocks noChangeShapeType="1"/>
          </p:cNvCxnSpPr>
          <p:nvPr/>
        </p:nvCxnSpPr>
        <p:spPr bwMode="auto">
          <a:xfrm>
            <a:off x="7092280" y="3356992"/>
            <a:ext cx="720080" cy="504056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</p:cxnSp>
      <p:pic>
        <p:nvPicPr>
          <p:cNvPr id="6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620688"/>
            <a:ext cx="7128792" cy="502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\\Server\отдел регполитики\для   буклета\Герб Павлограду.tif"/>
          <p:cNvPicPr>
            <a:picLocks noChangeAspect="1" noChangeArrowheads="1"/>
          </p:cNvPicPr>
          <p:nvPr/>
        </p:nvPicPr>
        <p:blipFill>
          <a:blip r:embed="rId3" cstate="print"/>
          <a:srcRect t="4200" r="765"/>
          <a:stretch>
            <a:fillRect/>
          </a:stretch>
        </p:blipFill>
        <p:spPr bwMode="auto">
          <a:xfrm>
            <a:off x="0" y="0"/>
            <a:ext cx="1368152" cy="16425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Открыт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Открытая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54A838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</TotalTime>
  <Words>134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Открытая</vt:lpstr>
      <vt:lpstr>1_Открытая</vt:lpstr>
      <vt:lpstr>2_Открытая</vt:lpstr>
      <vt:lpstr>Слайд 1</vt:lpstr>
      <vt:lpstr>Що таке електронно-цифровий підпис?</vt:lpstr>
      <vt:lpstr>Де використовувати ЕЦП?</vt:lpstr>
      <vt:lpstr>Слайд 4</vt:lpstr>
      <vt:lpstr>КРОК 1.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ekonom2</dc:creator>
  <cp:lastModifiedBy>admin</cp:lastModifiedBy>
  <cp:revision>19</cp:revision>
  <dcterms:created xsi:type="dcterms:W3CDTF">2020-02-21T08:07:22Z</dcterms:created>
  <dcterms:modified xsi:type="dcterms:W3CDTF">2020-02-27T07:55:20Z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TC010690751049</vt:lpwstr>
  </property>
</Properties>
</file>