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5" r:id="rId1"/>
    <p:sldMasterId id="2147483708" r:id="rId2"/>
    <p:sldMasterId id="2147483720" r:id="rId3"/>
  </p:sldMasterIdLst>
  <p:notesMasterIdLst>
    <p:notesMasterId r:id="rId25"/>
  </p:notesMasterIdLst>
  <p:handoutMasterIdLst>
    <p:handoutMasterId r:id="rId26"/>
  </p:handoutMasterIdLst>
  <p:sldIdLst>
    <p:sldId id="272" r:id="rId4"/>
    <p:sldId id="258" r:id="rId5"/>
    <p:sldId id="276" r:id="rId6"/>
    <p:sldId id="275" r:id="rId7"/>
    <p:sldId id="274" r:id="rId8"/>
    <p:sldId id="277" r:id="rId9"/>
    <p:sldId id="281" r:id="rId10"/>
    <p:sldId id="282" r:id="rId11"/>
    <p:sldId id="283" r:id="rId12"/>
    <p:sldId id="279" r:id="rId13"/>
    <p:sldId id="291" r:id="rId14"/>
    <p:sldId id="290" r:id="rId15"/>
    <p:sldId id="285" r:id="rId16"/>
    <p:sldId id="287" r:id="rId17"/>
    <p:sldId id="288" r:id="rId18"/>
    <p:sldId id="289" r:id="rId19"/>
    <p:sldId id="273" r:id="rId20"/>
    <p:sldId id="284" r:id="rId21"/>
    <p:sldId id="278" r:id="rId22"/>
    <p:sldId id="292" r:id="rId23"/>
    <p:sldId id="271" r:id="rId2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000000"/>
    <a:srgbClr val="F0E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57" d="100"/>
          <a:sy n="57" d="100"/>
        </p:scale>
        <p:origin x="-5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6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A6D650-3D56-4D95-A976-7C517CC7133E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F310E7-95A5-48C0-A1DC-D256E6E68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57B559D-0A07-4B1F-942E-E61875DDCF8D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8260E1E-6939-4BDA-B93D-3BD30400B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60E1E-6939-4BDA-B93D-3BD30400B90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905304-9A0B-43DB-B9B0-F4CA9F8174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" name="Группа 29"/>
          <p:cNvGrpSpPr>
            <a:grpSpLocks/>
          </p:cNvGrpSpPr>
          <p:nvPr userDrawn="1"/>
        </p:nvGrpSpPr>
        <p:grpSpPr bwMode="auto">
          <a:xfrm>
            <a:off x="-73025" y="-14288"/>
            <a:ext cx="1520825" cy="6923088"/>
            <a:chOff x="-73025" y="-14288"/>
            <a:chExt cx="1520825" cy="6923088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ltGray">
            <a:xfrm>
              <a:off x="-73025" y="-14288"/>
              <a:ext cx="1520825" cy="69230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ru-RU" sz="2400"/>
                <a:t>  </a:t>
              </a:r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ltGray">
            <a:xfrm>
              <a:off x="-73025" y="1890712"/>
              <a:ext cx="1520825" cy="50149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ltGray">
            <a:xfrm>
              <a:off x="152400" y="2133600"/>
              <a:ext cx="152400" cy="47228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ltGray">
            <a:xfrm>
              <a:off x="457200" y="2514600"/>
              <a:ext cx="152400" cy="43418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ltGray">
            <a:xfrm>
              <a:off x="762000" y="3733800"/>
              <a:ext cx="152400" cy="31226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ltGray">
            <a:xfrm>
              <a:off x="1066800" y="3505200"/>
              <a:ext cx="152400" cy="33512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302" y="-14288"/>
              <a:ext cx="1473532" cy="171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CBD0C0-C414-422A-BEA9-40D2A8929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01BC0E-CEB7-40B3-8F76-84EF836388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1D93-183B-43FB-9939-90E19D01C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28D1-6F69-4F8C-9F29-02627CFF3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C1724-0527-4CB0-8015-DCAE0F97A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47DA-1FF4-4077-A702-ACB27032C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FD4B-8315-45F7-96C1-B068B635B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806B-6501-4F54-ACA2-2D44453B3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A0E85-10CB-4ED4-BDC5-FE36C8715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5713" y="0"/>
            <a:ext cx="268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19ED-652D-47B1-9C22-D4E03866D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FB4DD9-BCFD-4C41-B65A-D74BFB95AC4E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54A838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99FF99-60C4-48DC-BF02-2F8C148EEF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4B8665-FED2-4810-B09A-EA4DB084219C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03FFC7-7A4B-449C-92BE-48E4FB8D6A7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B614DD-EE1A-4E32-969C-3FE19F56546D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D0D902-9A1B-4419-BF65-9629E612D38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F91402-E5F0-4431-8890-00652633C99D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DE7536-64F3-454F-A171-775DEA745C9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F0740F-2546-463D-BC44-4590500FD9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953018-A2B0-45AD-884C-60D1DF621D9A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57CA97-43A0-44D0-8B11-C8CDBD91EA7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1364C1-3544-4B5F-B9F0-B5E5B1E05AAA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31A8FB-FBEF-437A-8EEB-364878490F8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A08BF-D98F-48C5-967C-D75C5D5A6EB3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C9BC16-4ACD-48F4-9474-E9A1BEDEF38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744E0CE-D463-4F74-B4E8-F4DC6A7D0D6A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724102-0E33-4DE5-9E71-A8760F4479E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B248E1-9161-484B-A7E3-E3A550FE3935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198603-7518-491A-960B-D4814751A3A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1D013A-806F-45D0-B6DF-6BB1C7FFDBB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D41DBD-4F11-43C1-B5E5-4AF7440845F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2BB36-EF39-4FDF-BB93-DFBDA9AFAE3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0B1374-3962-456F-9385-B9494DB9AF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FB4DD9-BCFD-4C41-B65A-D74BFB95AC4E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54A838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99FF99-60C4-48DC-BF02-2F8C148EEF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4B8665-FED2-4810-B09A-EA4DB084219C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03FFC7-7A4B-449C-92BE-48E4FB8D6A7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B614DD-EE1A-4E32-969C-3FE19F56546D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D0D902-9A1B-4419-BF65-9629E612D38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042012-67F8-4365-A86E-C30CB3B1CF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F91402-E5F0-4431-8890-00652633C99D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DE7536-64F3-454F-A171-775DEA745C9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953018-A2B0-45AD-884C-60D1DF621D9A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57CA97-43A0-44D0-8B11-C8CDBD91EA7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1364C1-3544-4B5F-B9F0-B5E5B1E05AAA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31A8FB-FBEF-437A-8EEB-364878490F8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A08BF-D98F-48C5-967C-D75C5D5A6EB3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C9BC16-4ACD-48F4-9474-E9A1BEDEF38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744E0CE-D463-4F74-B4E8-F4DC6A7D0D6A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724102-0E33-4DE5-9E71-A8760F4479E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B248E1-9161-484B-A7E3-E3A550FE3935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198603-7518-491A-960B-D4814751A3A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1D013A-806F-45D0-B6DF-6BB1C7FFDBB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D41DBD-4F11-43C1-B5E5-4AF7440845F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2BB36-EF39-4FDF-BB93-DFBDA9AFAE3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0B1374-3962-456F-9385-B9494DB9AF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DCF72F-8EB6-429F-BF14-F032AB2A96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A9479E-64D3-437B-B66D-A08F39309B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59E90B-36F7-4B9C-A186-2F0C7786F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D3DA66-CE14-4F31-A65A-B74D381452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BDB5C4-30B0-4016-9C33-76E4ECDAFB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886B1F-F82E-46B8-AC46-FA1549A396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BEA3C4-81D2-44A9-99DB-2B89D4964F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691" r:id="rId13"/>
    <p:sldLayoutId id="2147483692" r:id="rId14"/>
    <p:sldLayoutId id="2147483694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3B99F5-0FF0-434C-A536-ED30D336491F}" type="datetimeFigureOut">
              <a:rPr lang="ru-RU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DA0808-FC9A-4464-B88E-8227BD702F49}" type="slidenum">
              <a:rPr lang="ru-RU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3B99F5-0FF0-434C-A536-ED30D336491F}" type="datetimeFigureOut">
              <a:rPr lang="ru-RU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16.02.2021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DA0808-FC9A-4464-B88E-8227BD702F49}" type="slidenum">
              <a:rPr lang="ru-RU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64704"/>
            <a:ext cx="9144000" cy="2857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6672"/>
            <a:ext cx="9144000" cy="28575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5590" r="2678" b="2175"/>
          <a:stretch>
            <a:fillRect/>
          </a:stretch>
        </p:blipFill>
        <p:spPr bwMode="auto">
          <a:xfrm>
            <a:off x="3707904" y="1"/>
            <a:ext cx="1656184" cy="1951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22322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alt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Бюджет участі </a:t>
            </a:r>
          </a:p>
          <a:p>
            <a:pPr algn="ctr">
              <a:defRPr/>
            </a:pPr>
            <a:r>
              <a:rPr lang="uk-UA" alt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 м. Павлограді</a:t>
            </a:r>
            <a:endParaRPr lang="uk-UA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480720" cy="864096"/>
          </a:xfrm>
        </p:spPr>
        <p:txBody>
          <a:bodyPr>
            <a:noAutofit/>
          </a:bodyPr>
          <a:lstStyle/>
          <a:p>
            <a:pPr algn="ctr"/>
            <a:r>
              <a:rPr lang="uk-UA" sz="48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Увага!</a:t>
            </a:r>
            <a:endParaRPr lang="ru-RU" sz="48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51520" y="1268760"/>
            <a:ext cx="88924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8288" algn="just">
              <a:tabLst>
                <a:tab pos="268288" algn="l"/>
              </a:tabLst>
            </a:pP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r>
              <a:rPr lang="uk-UA" sz="21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Проєкти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повинні відповідати 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принципу загальної доступності для мешканців міста.</a:t>
            </a: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endParaRPr lang="uk-UA" sz="2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r>
              <a:rPr lang="uk-UA" sz="21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Кошти не виділяються авторам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проєкту особисто. Всі проєкти реалізуються розпорядниками бюджетних коштів.</a:t>
            </a: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endParaRPr lang="uk-UA" sz="2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r>
              <a:rPr lang="uk-UA" sz="21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Об’єкти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реалізовані в рамках проєкту, є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власністю територіальної громади 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(комунальною власністю).</a:t>
            </a: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endParaRPr lang="uk-UA" sz="2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r>
              <a:rPr lang="uk-UA" sz="21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Проєкти реалізуються на території м. Павлограда.</a:t>
            </a: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endParaRPr lang="uk-UA" sz="2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8288" algn="just">
              <a:buFont typeface="Wingdings" pitchFamily="2" charset="2"/>
              <a:buChar char="ü"/>
              <a:tabLst>
                <a:tab pos="268288" algn="l"/>
              </a:tabLst>
            </a:pPr>
            <a:r>
              <a:rPr lang="uk-UA" sz="21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Програмі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беруть участь проєкти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реалізація яких передбачає </a:t>
            </a:r>
            <a:r>
              <a:rPr lang="uk-UA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капітальний ремонт внутрішньо будинкових систем, під’їздів, покрівель</a:t>
            </a:r>
            <a:r>
              <a:rPr lang="uk-UA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тощо.</a:t>
            </a:r>
            <a:endParaRPr lang="ru-RU" sz="21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Группа 11"/>
          <p:cNvGrpSpPr/>
          <p:nvPr/>
        </p:nvGrpSpPr>
        <p:grpSpPr>
          <a:xfrm>
            <a:off x="1691680" y="4171726"/>
            <a:ext cx="5544616" cy="369332"/>
            <a:chOff x="755576" y="3811686"/>
            <a:chExt cx="5544616" cy="369332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75856" y="3811686"/>
              <a:ext cx="3024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755576" y="3842464"/>
              <a:ext cx="20882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24136" y="116632"/>
            <a:ext cx="7956376" cy="864096"/>
          </a:xfrm>
        </p:spPr>
        <p:txBody>
          <a:bodyPr>
            <a:noAutofit/>
          </a:bodyPr>
          <a:lstStyle/>
          <a:p>
            <a:pPr algn="ctr"/>
            <a:r>
              <a:rPr lang="uk-UA" sz="38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Коли подати проєктну заявку?</a:t>
            </a:r>
            <a:endParaRPr lang="ru-RU" sz="38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2067813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Подання проєктів</a:t>
            </a:r>
          </a:p>
          <a:p>
            <a:pPr algn="ctr"/>
            <a:r>
              <a:rPr lang="uk-UA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 0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.03.202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р. </a:t>
            </a:r>
          </a:p>
          <a:p>
            <a:pPr algn="ctr"/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  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.0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.202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р.</a:t>
            </a:r>
            <a:endParaRPr lang="ru-RU" sz="5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Группа 11"/>
          <p:cNvGrpSpPr/>
          <p:nvPr/>
        </p:nvGrpSpPr>
        <p:grpSpPr>
          <a:xfrm>
            <a:off x="395536" y="3887760"/>
            <a:ext cx="6840760" cy="653298"/>
            <a:chOff x="-540568" y="3527720"/>
            <a:chExt cx="6840760" cy="653298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75856" y="3811686"/>
              <a:ext cx="3024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-540568" y="3527720"/>
              <a:ext cx="56886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928992" cy="864096"/>
          </a:xfrm>
        </p:spPr>
        <p:txBody>
          <a:bodyPr>
            <a:noAutofit/>
          </a:bodyPr>
          <a:lstStyle/>
          <a:p>
            <a:pPr algn="ctr"/>
            <a:r>
              <a:rPr lang="uk-UA" sz="35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Як подати проєктну заявку?</a:t>
            </a:r>
            <a:endParaRPr lang="ru-RU" sz="35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184553"/>
            <a:ext cx="8244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Проєктна заявка подається  автором: </a:t>
            </a:r>
          </a:p>
          <a:p>
            <a:pPr lvl="0" algn="ctr">
              <a:tabLst>
                <a:tab pos="539750" algn="l"/>
              </a:tabLst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 письмовому вигляді </a:t>
            </a:r>
          </a:p>
          <a:p>
            <a:pPr lvl="0" algn="ctr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 виконкому Павлоградської міської ради (вул. Соборна,95, </a:t>
            </a:r>
            <a:r>
              <a:rPr lang="uk-UA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каб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205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206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207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0" algn="ctr">
              <a:tabLst>
                <a:tab pos="539750" algn="l"/>
              </a:tabLst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ctr">
              <a:tabLst>
                <a:tab pos="539750" algn="l"/>
              </a:tabLst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он-лайн</a:t>
            </a:r>
            <a:r>
              <a:rPr lang="uk-UA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uk-UA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ctr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зареєструвавшись на </a:t>
            </a:r>
            <a:r>
              <a:rPr lang="uk-UA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веб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платформі </a:t>
            </a:r>
          </a:p>
          <a:p>
            <a:pPr lvl="0" algn="ctr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Бюджет участі міста Павлограда ”</a:t>
            </a:r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581128"/>
            <a:ext cx="8316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Бланк проєктної заявки </a:t>
            </a:r>
          </a:p>
          <a:p>
            <a:pPr algn="ctr"/>
            <a:r>
              <a:rPr lang="uk-UA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знаходиться на офіційному сайті Павлоградської  міської ради 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https://pavlogradmrada.dp.gov.ua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uk-UA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uk-UA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 розділі “ Бюджет участі м. Павлограда ” </a:t>
            </a:r>
            <a:endParaRPr lang="ru-RU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31640" y="1076250"/>
            <a:ext cx="7488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НАЗВА ПРОЄКТУ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(коротке речення до 10-ти слів, що відображає суть проєкту)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ОПИС ПРОЄКТУ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(проблема, на вирішення якої спрямований проєкт (до 5-ти речень))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Мета проєкту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(1-2 речення)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Потенційні користувачі проєкту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(максимум 3 позиції)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1640" y="4953942"/>
            <a:ext cx="7272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Результати проєкту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(до 3-х речень)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Місце реалізації проєкту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(адреса і назва об’єкту)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691680" y="3771617"/>
            <a:ext cx="5544616" cy="1169551"/>
            <a:chOff x="755576" y="3411577"/>
            <a:chExt cx="5544616" cy="1169551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75856" y="3411577"/>
              <a:ext cx="3024336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тварини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сім’ї з дітьми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маломобільні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групи населення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гості міста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інше ________________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755576" y="3411577"/>
              <a:ext cx="2088232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діти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студенти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молодь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дорослі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особи похилого віку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707904" y="5859269"/>
            <a:ext cx="4608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адреса: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назва об’єкту (за наявності):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тип об’єкту (приміщення, земельна ділянки тощо):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інші характеристики (за наявності):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24136" y="116632"/>
            <a:ext cx="7956376" cy="864096"/>
          </a:xfrm>
        </p:spPr>
        <p:txBody>
          <a:bodyPr>
            <a:noAutofit/>
          </a:bodyPr>
          <a:lstStyle/>
          <a:p>
            <a:pPr algn="ctr"/>
            <a:r>
              <a:rPr lang="uk-UA" sz="37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Як заповнити проєктну заявку?</a:t>
            </a:r>
            <a:endParaRPr lang="ru-RU" sz="37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Группа 11"/>
          <p:cNvGrpSpPr/>
          <p:nvPr/>
        </p:nvGrpSpPr>
        <p:grpSpPr>
          <a:xfrm>
            <a:off x="395536" y="3887760"/>
            <a:ext cx="6840760" cy="653298"/>
            <a:chOff x="-540568" y="3527720"/>
            <a:chExt cx="6840760" cy="653298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75856" y="3811686"/>
              <a:ext cx="3024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-540568" y="3527720"/>
              <a:ext cx="56886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75657" y="1772816"/>
          <a:ext cx="7200800" cy="1894302"/>
        </p:xfrm>
        <a:graphic>
          <a:graphicData uri="http://schemas.openxmlformats.org/drawingml/2006/table">
            <a:tbl>
              <a:tblPr/>
              <a:tblGrid>
                <a:gridCol w="564769"/>
                <a:gridCol w="1955026"/>
                <a:gridCol w="1368593"/>
                <a:gridCol w="1010009"/>
                <a:gridCol w="1010009"/>
                <a:gridCol w="1292394"/>
              </a:tblGrid>
              <a:tr h="457540"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№ з/п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Назва статті витрат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Вартість за одиницю, грн.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Одиниця виміру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Кількість одиниць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Загальна вартість, грн.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59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59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59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…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59">
                <a:tc gridSpan="2"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ВСЬОГО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X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x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x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243" marR="63243" marT="63243" marB="63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403648" y="1124744"/>
            <a:ext cx="7308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Кошторис проєкту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755576" y="4437112"/>
            <a:ext cx="83884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82563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 сайт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Міністерства регіонального розвитку та будівництва України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www.minregion.gov.ua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(підрубрика «Ціноутворення» рубрики «Ціноутворення, експертиза та розвиток будівельної діяльності» підрозділу «Будівництво та архітектура» розділу «Напрями діяльності»). </a:t>
            </a:r>
          </a:p>
          <a:p>
            <a:pPr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825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82563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До відповідних структурних підрозділів Павлоградської міської ради.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841884"/>
            <a:ext cx="7848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 algn="ctr" eaLnBrk="0" hangingPunct="0"/>
            <a:r>
              <a:rPr lang="uk-UA" sz="28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Куди звертатись щодо ціноутворення ?</a:t>
            </a:r>
            <a:endParaRPr lang="ru-RU" sz="2800" b="1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52128" y="116632"/>
            <a:ext cx="8100392" cy="864096"/>
          </a:xfrm>
        </p:spPr>
        <p:txBody>
          <a:bodyPr>
            <a:noAutofit/>
          </a:bodyPr>
          <a:lstStyle/>
          <a:p>
            <a:pPr algn="ctr"/>
            <a:r>
              <a:rPr lang="uk-UA" sz="37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Як заповнити проєктну заявку?</a:t>
            </a:r>
            <a:endParaRPr lang="ru-RU" sz="37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Группа 11"/>
          <p:cNvGrpSpPr/>
          <p:nvPr/>
        </p:nvGrpSpPr>
        <p:grpSpPr>
          <a:xfrm>
            <a:off x="395536" y="3887760"/>
            <a:ext cx="6840760" cy="653298"/>
            <a:chOff x="-540568" y="3527720"/>
            <a:chExt cx="6840760" cy="653298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75856" y="3811686"/>
              <a:ext cx="3024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-540568" y="3527720"/>
              <a:ext cx="56886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182563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547664" y="1114291"/>
            <a:ext cx="716428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Дані автора проєкту</a:t>
            </a:r>
          </a:p>
          <a:p>
            <a:pPr algn="just">
              <a:buFont typeface="Arial" pitchFamily="34" charset="0"/>
              <a:buChar char="•"/>
            </a:pPr>
            <a:r>
              <a:rPr lang="uk-UA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Прізвище, ім’я, по батькові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Місце проживання*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Номер телефону*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Електронна адреса (за наявності)*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Вік</a:t>
            </a:r>
          </a:p>
          <a:p>
            <a:pPr lvl="0" algn="just">
              <a:buFont typeface="Arial" pitchFamily="34" charset="0"/>
              <a:buChar char="•"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 занять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19672" y="4448521"/>
          <a:ext cx="7200800" cy="2245412"/>
        </p:xfrm>
        <a:graphic>
          <a:graphicData uri="http://schemas.openxmlformats.org/drawingml/2006/table">
            <a:tbl>
              <a:tblPr/>
              <a:tblGrid>
                <a:gridCol w="493512"/>
                <a:gridCol w="1458106"/>
                <a:gridCol w="2703105"/>
                <a:gridCol w="1312295"/>
                <a:gridCol w="1233782"/>
              </a:tblGrid>
              <a:tr h="641207"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№ з/п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Ім’я, прізвище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Адреса проживання (поштовий індекс, м. Павлоград, вул.__________, буд.___, кв.___)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200">
                          <a:latin typeface="Times"/>
                          <a:ea typeface="Times New Roman"/>
                        </a:rPr>
                        <a:t>Номер телефону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200" dirty="0">
                          <a:latin typeface="Times"/>
                          <a:ea typeface="Times New Roman"/>
                        </a:rPr>
                        <a:t>Підпис *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>
                          <a:latin typeface="Times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uk-UA" sz="1400" dirty="0">
                          <a:latin typeface="Times"/>
                          <a:ea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63302" marR="63302" marT="63302" marB="633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956376" cy="864096"/>
          </a:xfrm>
        </p:spPr>
        <p:txBody>
          <a:bodyPr>
            <a:noAutofit/>
          </a:bodyPr>
          <a:lstStyle/>
          <a:p>
            <a:pPr algn="ctr"/>
            <a:r>
              <a:rPr lang="uk-UA" sz="37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Як заповнити проєктну заявку?</a:t>
            </a:r>
            <a:endParaRPr lang="ru-RU" sz="37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3429000"/>
            <a:ext cx="59234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Перелік осіб, які підтримують </a:t>
            </a:r>
          </a:p>
          <a:p>
            <a:r>
              <a:rPr lang="uk-UA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реалізацію проєкту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72808" cy="864096"/>
          </a:xfrm>
        </p:spPr>
        <p:txBody>
          <a:bodyPr>
            <a:noAutofit/>
          </a:bodyPr>
          <a:lstStyle/>
          <a:p>
            <a:pPr algn="ctr"/>
            <a:r>
              <a:rPr lang="uk-UA" sz="3800" b="1" i="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Аналіз проєктних заявок</a:t>
            </a:r>
            <a:endParaRPr lang="ru-RU" sz="3800" b="1" i="0" dirty="0" smtClean="0">
              <a:solidFill>
                <a:srgbClr val="B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83568" y="155679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buFont typeface="Wingdings" pitchFamily="2" charset="2"/>
              <a:buChar char="§"/>
            </a:pP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попередня перевірка поданих проєктів</a:t>
            </a:r>
          </a:p>
          <a:p>
            <a:pPr indent="266700" algn="just"/>
            <a:endParaRPr lang="uk-UA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6700" algn="just">
              <a:buFont typeface="Wingdings" pitchFamily="2" charset="2"/>
              <a:buChar char="§"/>
            </a:pP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аналіз проєктів за змістом та можливістю реалізації</a:t>
            </a:r>
          </a:p>
          <a:p>
            <a:pPr indent="266700" algn="just"/>
            <a:endParaRPr lang="uk-UA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266700" algn="just">
              <a:buFont typeface="Wingdings" pitchFamily="2" charset="2"/>
              <a:buChar char="§"/>
            </a:pP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інформування про це автора проєкту про позитивну або негативну оцінку  проєктів головними розпорядниками бюджетних коштів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72808" cy="864096"/>
          </a:xfrm>
        </p:spPr>
        <p:txBody>
          <a:bodyPr>
            <a:noAutofit/>
          </a:bodyPr>
          <a:lstStyle/>
          <a:p>
            <a:pPr algn="ctr"/>
            <a:r>
              <a:rPr lang="uk-UA" sz="3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Робоча група та її функції</a:t>
            </a:r>
            <a:endParaRPr lang="ru-RU" sz="3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1259632" y="3140968"/>
            <a:ext cx="748883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altLang="ru-RU" sz="2800" b="1" dirty="0">
                <a:cs typeface="Times New Roman" pitchFamily="18" charset="0"/>
              </a:rPr>
              <a:t> </a:t>
            </a:r>
            <a:r>
              <a:rPr lang="uk-UA" altLang="ru-RU" sz="28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Склад робочої групи</a:t>
            </a:r>
            <a:r>
              <a:rPr lang="uk-UA" alt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 </a:t>
            </a:r>
            <a:r>
              <a:rPr lang="uk-UA" alt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uk-UA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редставники </a:t>
            </a:r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громадськості, депутати міської ради, посадові особи місцевого самоврядування</a:t>
            </a:r>
          </a:p>
          <a:p>
            <a:pPr>
              <a:buFont typeface="Wingdings" pitchFamily="2" charset="2"/>
              <a:buChar char="q"/>
            </a:pPr>
            <a:endParaRPr lang="uk-UA" alt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alt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Щорічне оновлення складу</a:t>
            </a:r>
            <a:endParaRPr lang="uk-UA" altLang="ru-RU" sz="2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064" y="134076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Робоча група </a:t>
            </a:r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здійснює детальний аналіз та оцінку запропонованих проєктів і надає обґрунтовані рекомендації щодо їх реалізації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88832" cy="864096"/>
          </a:xfrm>
        </p:spPr>
        <p:txBody>
          <a:bodyPr>
            <a:noAutofit/>
          </a:bodyPr>
          <a:lstStyle/>
          <a:p>
            <a:pPr algn="ctr"/>
            <a:r>
              <a:rPr lang="uk-UA" sz="3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Етапи бюджету участі</a:t>
            </a:r>
            <a:endParaRPr lang="ru-RU" sz="3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15616" y="1158571"/>
            <a:ext cx="792088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Інформаційна кампанія (15.02.2021 </a:t>
            </a:r>
            <a:r>
              <a:rPr lang="uk-UA" sz="19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0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1.03.2021)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Подання проєктів (01.03.2021 – </a:t>
            </a:r>
            <a:r>
              <a:rPr lang="uk-UA" sz="19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.03.2021)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Автори подають належним чином оформлені проєкти до міської ради та он-лайн на веб-платформі </a:t>
            </a:r>
            <a:r>
              <a:rPr kumimoji="0" lang="uk-UA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“Громадський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бюджет міста </a:t>
            </a:r>
            <a:r>
              <a:rPr kumimoji="0" lang="uk-UA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Павлограда”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Аналіз проєктів (до </a:t>
            </a:r>
            <a:r>
              <a:rPr lang="uk-UA" sz="19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.05.2021)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Робоча група розглядає проєкти за змістом і формує перелік проєктів, які допускаються до голосування.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Голосування (</a:t>
            </a:r>
            <a:r>
              <a:rPr lang="uk-UA" sz="19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.05.2021 – 24.05.2021)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Жителі міста голосують </a:t>
            </a:r>
            <a:r>
              <a:rPr lang="uk-UA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подані проєкти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Автори рекламують та просувають свої проєкти, щоб отримати найбільшу кількість голосів.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Визначення переможців (до </a:t>
            </a:r>
            <a:r>
              <a:rPr lang="uk-UA" sz="19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.05.2021)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Переможцями можуть бути проєкти, які набрали найбільшу кількість голосів підтримки. 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  <a:tab pos="539750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Реалізація проєктів (до 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en-US" sz="1900" b="1" i="0" u="none" strike="noStrike" cap="none" normalizeH="0" baseline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kumimoji="0" lang="uk-UA" sz="1900" b="1" i="0" u="none" strike="noStrike" cap="none" normalizeH="0" baseline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.11.2021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Міська рада разом з авторами та громадськістю втілює в життя ідеї містян.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6864" cy="864096"/>
          </a:xfrm>
        </p:spPr>
        <p:txBody>
          <a:bodyPr>
            <a:noAutofit/>
          </a:bodyPr>
          <a:lstStyle/>
          <a:p>
            <a:pPr algn="ctr"/>
            <a:r>
              <a:rPr lang="uk-UA" sz="3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Голосування</a:t>
            </a:r>
            <a:endParaRPr lang="ru-RU" sz="3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331640" y="90872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39750" algn="l"/>
              </a:tabLst>
            </a:pPr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1) 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он-лайн на </a:t>
            </a:r>
            <a:r>
              <a:rPr lang="uk-UA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веб–платформі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“Громадський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бюджет міста Павлограда ” </a:t>
            </a:r>
          </a:p>
          <a:p>
            <a:pPr lvl="0" algn="just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із застосуванням засобів ідентифікації громадян через ЕЦП</a:t>
            </a:r>
          </a:p>
        </p:txBody>
      </p:sp>
      <p:pic>
        <p:nvPicPr>
          <p:cNvPr id="9" name="Рисунок 8" descr="Безымянный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75656" y="2564904"/>
            <a:ext cx="6696744" cy="2269160"/>
          </a:xfrm>
          <a:prstGeom prst="rect">
            <a:avLst/>
          </a:prstGeom>
        </p:spPr>
      </p:pic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39552" cy="4637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522920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39750" algn="l"/>
              </a:tabLst>
            </a:pP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2) 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особисто, заповнивши анкету для головування 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адресою: вул. Соборна, 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16824" cy="792088"/>
          </a:xfrm>
        </p:spPr>
        <p:txBody>
          <a:bodyPr>
            <a:normAutofit/>
          </a:bodyPr>
          <a:lstStyle/>
          <a:p>
            <a:pPr algn="ctr"/>
            <a:r>
              <a:rPr lang="uk-UA" sz="40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Що таке бюджет участі?</a:t>
            </a:r>
            <a:endParaRPr lang="ru-RU" sz="4000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75144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Бюджет участі</a:t>
            </a:r>
          </a:p>
          <a:p>
            <a:pPr algn="ctr"/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це</a:t>
            </a:r>
            <a:r>
              <a:rPr lang="uk-UA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демократичний процес дискусії та прийняття рішень, у якому кожен мешканець населеного пункту вирішує, у який спосіб витрачати частину місцевого бюджету.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3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6512" y="3744322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Павлоградці </a:t>
            </a:r>
          </a:p>
          <a:p>
            <a:pPr algn="ctr"/>
            <a:r>
              <a:rPr lang="uk-UA" sz="26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можуть взяти участь у конкурсі та подати проєкти, </a:t>
            </a:r>
          </a:p>
          <a:p>
            <a:pPr algn="ctr"/>
            <a:r>
              <a:rPr lang="uk-UA" sz="26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пов’язані з покращенням життя в місті. </a:t>
            </a:r>
          </a:p>
          <a:p>
            <a:pPr algn="ctr"/>
            <a:r>
              <a:rPr lang="uk-U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разі перемоги при голосуванні містян проєкти будуть реалізовані в рамках бюджету Павлограда 2020 року </a:t>
            </a:r>
          </a:p>
          <a:p>
            <a:pPr algn="ctr"/>
            <a:r>
              <a:rPr lang="uk-U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безпосередньої участі громадян.</a:t>
            </a: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3744416" cy="2592288"/>
          </a:xfrm>
          <a:ln/>
          <a:scene3d>
            <a:camera prst="orthographicFront"/>
            <a:lightRig rig="sof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uk-UA" sz="54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  УЧАСТІ</a:t>
            </a:r>
            <a:endParaRPr lang="ru-RU" sz="54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99992" y="1196752"/>
            <a:ext cx="417646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ВИРІШУЄШ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492896"/>
            <a:ext cx="4248472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15000" b="1" cap="all" dirty="0" smtClean="0">
                <a:ln w="0"/>
                <a:solidFill>
                  <a:srgbClr val="B00000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ТИ !</a:t>
            </a:r>
            <a:endParaRPr lang="ru-RU" sz="15000" b="1" cap="all" dirty="0">
              <a:ln w="0"/>
              <a:solidFill>
                <a:srgbClr val="B00000"/>
              </a:soli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1196752"/>
            <a:ext cx="4752528" cy="71323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Дякую за увагу!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44000" cy="2857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04664"/>
            <a:ext cx="9144000" cy="28575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420888"/>
            <a:ext cx="8496944" cy="2592288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Відповідальний за супровід проектів Бюджету участі – відділ з економічних питань виконавчого комітету Павлоградської міської ради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каб.205,206,207.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тел. (0563) 20-45-54, 20-65-29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email: pb.pv2020@gmail.com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32848" cy="1080120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Як відбувається процес </a:t>
            </a:r>
            <a:b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бюджету участі?</a:t>
            </a:r>
            <a:endParaRPr lang="ru-RU" altLang="ru-RU" sz="4000" kern="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817458"/>
            <a:ext cx="87129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Павлоградці подають свої ідеї у вигляді оформленого проєкту.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Мешканці міста голосують за проєкти.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Міська рада разом з авторами та громадськістю реалізує проєкти, які набрали найбільшу кількість голосів за рахунок міського бюджету.</a:t>
            </a:r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632848" cy="764704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uk-UA" sz="40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Хто може взяти участь ?</a:t>
            </a:r>
            <a:endParaRPr lang="ru-RU" altLang="ru-RU" sz="4000" kern="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5536" y="836712"/>
            <a:ext cx="83529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uk-UA" sz="2400" b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Автором проєкту</a:t>
            </a:r>
            <a:r>
              <a:rPr lang="uk-UA" sz="24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ctr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може бути громадянин України </a:t>
            </a:r>
          </a:p>
          <a:p>
            <a:pPr lvl="0" algn="ctr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віком від 18 років, </a:t>
            </a:r>
          </a:p>
          <a:p>
            <a:pPr lvl="0" algn="ctr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який зареєстрований або проживає </a:t>
            </a:r>
          </a:p>
          <a:p>
            <a:pPr lvl="0" algn="ctr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території м. Павлограда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115619"/>
            <a:ext cx="91805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Проєкт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пропозиція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що подається  автором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письмово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 вигляді проєктної заявки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та он-лайн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веб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- платформі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 Бюджет участі міста Павлограда 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із застосуванням засобів ідентифікації громадян через ЕЦП.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5738155"/>
            <a:ext cx="82089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825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Кожен автор проєкту може подати два проєкти </a:t>
            </a:r>
          </a:p>
          <a:p>
            <a:pPr marL="457200" marR="0" lvl="1" indent="825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 один календарний рік</a:t>
            </a: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28792" cy="864096"/>
          </a:xfrm>
        </p:spPr>
        <p:txBody>
          <a:bodyPr>
            <a:noAutofit/>
          </a:bodyPr>
          <a:lstStyle/>
          <a:p>
            <a:pPr algn="ctr"/>
            <a:r>
              <a:rPr lang="uk-UA" sz="4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Види проєктів</a:t>
            </a:r>
            <a:endParaRPr lang="ru-RU" sz="4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>
              <a:buFont typeface="Wingdings" pitchFamily="2" charset="2"/>
              <a:buChar char="v"/>
              <a:tabLst>
                <a:tab pos="173038" algn="l"/>
                <a:tab pos="2695575" algn="l"/>
                <a:tab pos="3849688" algn="l"/>
              </a:tabLst>
            </a:pPr>
            <a:r>
              <a:rPr lang="uk-UA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міні проєкти</a:t>
            </a:r>
          </a:p>
          <a:p>
            <a:pPr marL="95250">
              <a:tabLst>
                <a:tab pos="173038" algn="l"/>
                <a:tab pos="2695575" algn="l"/>
                <a:tab pos="3849688" algn="l"/>
              </a:tabLst>
            </a:pPr>
            <a:endParaRPr lang="uk-U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250">
              <a:buFont typeface="Wingdings" pitchFamily="2" charset="2"/>
              <a:buChar char="v"/>
              <a:tabLst>
                <a:tab pos="173038" algn="l"/>
                <a:tab pos="2695575" algn="l"/>
                <a:tab pos="3849688" algn="l"/>
              </a:tabLst>
            </a:pPr>
            <a:r>
              <a:rPr lang="uk-UA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малі проєкти</a:t>
            </a:r>
          </a:p>
          <a:p>
            <a:pPr marL="95250">
              <a:tabLst>
                <a:tab pos="173038" algn="l"/>
                <a:tab pos="2695575" algn="l"/>
                <a:tab pos="3849688" algn="l"/>
              </a:tabLst>
            </a:pPr>
            <a:endParaRPr lang="uk-U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5488" indent="-630238">
              <a:buFont typeface="Wingdings" pitchFamily="2" charset="2"/>
              <a:buChar char="v"/>
              <a:tabLst>
                <a:tab pos="0" algn="l"/>
                <a:tab pos="2695575" algn="l"/>
                <a:tab pos="3849688" algn="l"/>
              </a:tabLst>
            </a:pPr>
            <a:r>
              <a:rPr lang="uk-UA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інфраструктурні   загальноміські проєкти</a:t>
            </a:r>
          </a:p>
          <a:p>
            <a:pPr marL="95250">
              <a:tabLst>
                <a:tab pos="173038" algn="l"/>
                <a:tab pos="2695575" algn="l"/>
                <a:tab pos="3849688" algn="l"/>
              </a:tabLst>
            </a:pPr>
            <a:endParaRPr lang="uk-U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250">
              <a:buFont typeface="Wingdings" pitchFamily="2" charset="2"/>
              <a:buChar char="v"/>
              <a:tabLst>
                <a:tab pos="173038" algn="l"/>
                <a:tab pos="2695575" algn="l"/>
                <a:tab pos="3849688" algn="l"/>
              </a:tabLst>
            </a:pPr>
            <a:r>
              <a:rPr lang="uk-UA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великий проєкт</a:t>
            </a:r>
            <a:endParaRPr lang="ru-RU" sz="5400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760640" cy="864096"/>
          </a:xfrm>
        </p:spPr>
        <p:txBody>
          <a:bodyPr>
            <a:noAutofit/>
          </a:bodyPr>
          <a:lstStyle/>
          <a:p>
            <a:pPr algn="ctr"/>
            <a:r>
              <a:rPr lang="uk-UA" sz="4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Міні проєкти</a:t>
            </a:r>
            <a:endParaRPr lang="ru-RU" sz="4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Ініціативи молоді, молодіжних організацій (учасники проєктів від 18 до 20 років). </a:t>
            </a:r>
            <a:endParaRPr lang="ru-RU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uk-UA" sz="3200" i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Вартість реалізації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більше 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тис. грн. </a:t>
            </a:r>
          </a:p>
          <a:p>
            <a:endParaRPr lang="uk-UA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1813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Кількість осіб, які підтримують подання проєкту – не менше 5.</a:t>
            </a:r>
            <a:endParaRPr lang="ru-RU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5760640" cy="864096"/>
          </a:xfrm>
        </p:spPr>
        <p:txBody>
          <a:bodyPr>
            <a:noAutofit/>
          </a:bodyPr>
          <a:lstStyle/>
          <a:p>
            <a:pPr algn="ctr"/>
            <a:r>
              <a:rPr lang="uk-UA" sz="4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Малі проєкти</a:t>
            </a:r>
            <a:endParaRPr lang="ru-RU" sz="4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Фестивалі, виставки, концерти, спортивні турніри, створення </a:t>
            </a:r>
            <a:r>
              <a:rPr lang="uk-UA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артоб’єктів</a:t>
            </a: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кінопокази, освiтнi проєкти та інше. </a:t>
            </a:r>
          </a:p>
          <a:p>
            <a:r>
              <a:rPr lang="uk-UA" sz="3200" i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Вартість реалізації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більше 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 тис. грн. </a:t>
            </a:r>
          </a:p>
          <a:p>
            <a:endParaRPr lang="uk-UA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1813" indent="-1588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Кількість осіб, які підтримують подання проєкту – не менше 10.</a:t>
            </a:r>
            <a:endParaRPr lang="ru-RU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340768"/>
          </a:xfrm>
        </p:spPr>
        <p:txBody>
          <a:bodyPr>
            <a:noAutofit/>
          </a:bodyPr>
          <a:lstStyle/>
          <a:p>
            <a:pPr algn="ctr"/>
            <a:r>
              <a:rPr lang="uk-UA" sz="44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Інфраструктурні загальноміські проєкти</a:t>
            </a:r>
            <a:endParaRPr lang="ru-RU" sz="44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1556791"/>
            <a:ext cx="86764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Проєкти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які можуть 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стосуватися мешканців всього міста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uk-UA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реалізуються в місцях загального користування</a:t>
            </a:r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(загальноміські парки, сквери, вулиці, будь-які інші об’єкти, до яких мають доступ мешканці міста незалежно від місця проживання; проєкти, які стосуються окремих об’єктів чи територій (прибудинкова територія), об’єктів з обмеженим доступом або доступом лише окремих категорій мешканців, як: школярів, вихованців дитсадків та ін.)</a:t>
            </a: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722313" algn="just"/>
            <a:r>
              <a:rPr lang="uk-UA" sz="3000" i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Вартість реалізації</a:t>
            </a:r>
            <a:r>
              <a:rPr lang="uk-UA" sz="30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uk-UA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більше </a:t>
            </a:r>
            <a:r>
              <a:rPr lang="uk-UA" sz="30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 тис. грн. </a:t>
            </a:r>
          </a:p>
          <a:p>
            <a:pPr marL="2427288" lvl="0" indent="-1163638" algn="just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Кількість осіб, які підтримують подання проєкту  – </a:t>
            </a:r>
          </a:p>
          <a:p>
            <a:pPr marL="2427288" indent="-1163638" algn="just"/>
            <a:r>
              <a:rPr lang="uk-U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 менше 20.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5760640" cy="864096"/>
          </a:xfrm>
        </p:spPr>
        <p:txBody>
          <a:bodyPr>
            <a:noAutofit/>
          </a:bodyPr>
          <a:lstStyle/>
          <a:p>
            <a:pPr algn="ctr"/>
            <a:r>
              <a:rPr lang="uk-UA" sz="4800" b="1" i="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Великий проєкт</a:t>
            </a:r>
            <a:endParaRPr lang="ru-RU" sz="4800" b="1" i="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63688" y="3717032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Один проєкт, який має велике соціальне значення для одного з мікрорайонів міста. </a:t>
            </a:r>
          </a:p>
          <a:p>
            <a:pPr algn="just"/>
            <a:r>
              <a:rPr lang="uk-UA" sz="3200" i="1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Вартість реалізації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більше </a:t>
            </a:r>
            <a:r>
              <a:rPr lang="uk-UA" sz="3200" dirty="0" smtClean="0">
                <a:solidFill>
                  <a:srgbClr val="B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 тис. грн. </a:t>
            </a:r>
          </a:p>
          <a:p>
            <a:endParaRPr lang="uk-UA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1813" indent="-1588"/>
            <a:r>
              <a:rPr lang="uk-UA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Кількість осіб, які підтримують подання проєкту – не менше 50.</a:t>
            </a:r>
            <a:endParaRPr lang="ru-RU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\\Server\отдел регполитики\для   буклета\Герб Павлограду.tif"/>
          <p:cNvPicPr>
            <a:picLocks noChangeAspect="1" noChangeArrowheads="1"/>
          </p:cNvPicPr>
          <p:nvPr/>
        </p:nvPicPr>
        <p:blipFill>
          <a:blip r:embed="rId2" cstate="print"/>
          <a:srcRect t="4200" r="765"/>
          <a:stretch>
            <a:fillRect/>
          </a:stretch>
        </p:blipFill>
        <p:spPr bwMode="auto">
          <a:xfrm>
            <a:off x="0" y="0"/>
            <a:ext cx="1368152" cy="164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ткрыт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557</TotalTime>
  <Words>1149</Words>
  <Application>Microsoft Office PowerPoint</Application>
  <PresentationFormat>Экран (4:3)</PresentationFormat>
  <Paragraphs>236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Открытая</vt:lpstr>
      <vt:lpstr>1_Открытая</vt:lpstr>
      <vt:lpstr>2_Открытая</vt:lpstr>
      <vt:lpstr>Слайд 1</vt:lpstr>
      <vt:lpstr>Що таке бюджет участі?</vt:lpstr>
      <vt:lpstr>Як відбувається процес  бюджету участі?</vt:lpstr>
      <vt:lpstr>Хто може взяти участь ?</vt:lpstr>
      <vt:lpstr>Види проєктів</vt:lpstr>
      <vt:lpstr>Міні проєкти</vt:lpstr>
      <vt:lpstr>Малі проєкти</vt:lpstr>
      <vt:lpstr>Інфраструктурні загальноміські проєкти</vt:lpstr>
      <vt:lpstr>Великий проєкт</vt:lpstr>
      <vt:lpstr>Увага!</vt:lpstr>
      <vt:lpstr>Коли подати проєктну заявку?</vt:lpstr>
      <vt:lpstr>Як подати проєктну заявку?</vt:lpstr>
      <vt:lpstr>Як заповнити проєктну заявку?</vt:lpstr>
      <vt:lpstr>Як заповнити проєктну заявку?</vt:lpstr>
      <vt:lpstr>Як заповнити проєктну заявку?</vt:lpstr>
      <vt:lpstr>Аналіз проєктних заявок</vt:lpstr>
      <vt:lpstr>Робоча група та її функції</vt:lpstr>
      <vt:lpstr>Етапи бюджету участі</vt:lpstr>
      <vt:lpstr>Голосування</vt:lpstr>
      <vt:lpstr>БЮДЖЕТ  УЧАСТІ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ekonom2</dc:creator>
  <cp:lastModifiedBy>ekonom7</cp:lastModifiedBy>
  <cp:revision>83</cp:revision>
  <dcterms:created xsi:type="dcterms:W3CDTF">2020-02-21T08:07:22Z</dcterms:created>
  <dcterms:modified xsi:type="dcterms:W3CDTF">2021-02-16T06:21:36Z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TC010690751049</vt:lpwstr>
  </property>
</Properties>
</file>