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5" r:id="rId1"/>
    <p:sldMasterId id="2147483720" r:id="rId2"/>
  </p:sldMasterIdLst>
  <p:notesMasterIdLst>
    <p:notesMasterId r:id="rId27"/>
  </p:notesMasterIdLst>
  <p:handoutMasterIdLst>
    <p:handoutMasterId r:id="rId28"/>
  </p:handoutMasterIdLst>
  <p:sldIdLst>
    <p:sldId id="272" r:id="rId3"/>
    <p:sldId id="258" r:id="rId4"/>
    <p:sldId id="274" r:id="rId5"/>
    <p:sldId id="293" r:id="rId6"/>
    <p:sldId id="276" r:id="rId7"/>
    <p:sldId id="297" r:id="rId8"/>
    <p:sldId id="298" r:id="rId9"/>
    <p:sldId id="307" r:id="rId10"/>
    <p:sldId id="308" r:id="rId11"/>
    <p:sldId id="309" r:id="rId12"/>
    <p:sldId id="310" r:id="rId13"/>
    <p:sldId id="311" r:id="rId14"/>
    <p:sldId id="314" r:id="rId15"/>
    <p:sldId id="312" r:id="rId16"/>
    <p:sldId id="300" r:id="rId17"/>
    <p:sldId id="315" r:id="rId18"/>
    <p:sldId id="317" r:id="rId19"/>
    <p:sldId id="316" r:id="rId20"/>
    <p:sldId id="318" r:id="rId21"/>
    <p:sldId id="321" r:id="rId22"/>
    <p:sldId id="322" r:id="rId23"/>
    <p:sldId id="319" r:id="rId24"/>
    <p:sldId id="320" r:id="rId25"/>
    <p:sldId id="292" r:id="rId26"/>
  </p:sldIdLst>
  <p:sldSz cx="9144000" cy="6858000" type="screen4x3"/>
  <p:notesSz cx="6815138" cy="99456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12"/>
    <a:srgbClr val="B00000"/>
    <a:srgbClr val="000000"/>
    <a:srgbClr val="F0E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>
        <p:scale>
          <a:sx n="53" d="100"/>
          <a:sy n="53" d="100"/>
        </p:scale>
        <p:origin x="-69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84"/>
      </p:cViewPr>
      <p:guideLst>
        <p:guide orient="horz" pos="3133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8A6D650-3D56-4D95-A976-7C517CC7133E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F310E7-95A5-48C0-A1DC-D256E6E68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7B559D-0A07-4B1F-942E-E61875DDCF8D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202"/>
            <a:ext cx="545211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8260E1E-6939-4BDA-B93D-3BD30400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60E1E-6939-4BDA-B93D-3BD30400B90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905304-9A0B-43DB-B9B0-F4CA9F817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" name="Группа 29"/>
          <p:cNvGrpSpPr>
            <a:grpSpLocks/>
          </p:cNvGrpSpPr>
          <p:nvPr userDrawn="1"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 eaLnBrk="0" hangingPunct="0"/>
              <a:r>
                <a:rPr lang="ru-RU" sz="2400"/>
                <a:t>  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ltGray">
            <a:xfrm>
              <a:off x="-73025" y="1890712"/>
              <a:ext cx="1520825" cy="50149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CBD0C0-C414-422A-BEA9-40D2A8929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01BC0E-CEB7-40B3-8F76-84EF83638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81D93-183B-43FB-9939-90E19D01C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28D1-6F69-4F8C-9F29-02627CFF3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1724-0527-4CB0-8015-DCAE0F97A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47DA-1FF4-4077-A702-ACB27032C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FD4B-8315-45F7-96C1-B068B635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2806B-6501-4F54-ACA2-2D44453B3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A0E85-10CB-4ED4-BDC5-FE36C8715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5713" y="0"/>
            <a:ext cx="26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19ED-652D-47B1-9C22-D4E03866D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FB4DD9-BCFD-4C41-B65A-D74BFB95AC4E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54A838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99FF99-60C4-48DC-BF02-2F8C148EEF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4B8665-FED2-4810-B09A-EA4DB084219C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03FFC7-7A4B-449C-92BE-48E4FB8D6A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B614DD-EE1A-4E32-969C-3FE19F56546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0D902-9A1B-4419-BF65-9629E612D38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F91402-E5F0-4431-8890-00652633C99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DE7536-64F3-454F-A171-775DEA745C9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F0740F-2546-463D-BC44-4590500FD9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953018-A2B0-45AD-884C-60D1DF621D9A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57CA97-43A0-44D0-8B11-C8CDBD91EA7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1364C1-3544-4B5F-B9F0-B5E5B1E05AAA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31A8FB-FBEF-437A-8EEB-364878490F8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1A08BF-D98F-48C5-967C-D75C5D5A6EB3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C9BC16-4ACD-48F4-9474-E9A1BEDEF38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744E0CE-D463-4F74-B4E8-F4DC6A7D0D6A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724102-0E33-4DE5-9E71-A8760F4479E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B248E1-9161-484B-A7E3-E3A550FE3935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198603-7518-491A-960B-D4814751A3A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1D013A-806F-45D0-B6DF-6BB1C7FFDBB0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D41DBD-4F11-43C1-B5E5-4AF7440845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62BB36-EF39-4FDF-BB93-DFBDA9AFAE35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0B1374-3962-456F-9385-B9494DB9AF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042012-67F8-4365-A86E-C30CB3B1C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DCF72F-8EB6-429F-BF14-F032AB2A9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A9479E-64D3-437B-B66D-A08F39309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9E90B-36F7-4B9C-A186-2F0C7786F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D3DA66-CE14-4F31-A65A-B74D381452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BDB5C4-30B0-4016-9C33-76E4ECDAF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886B1F-F82E-46B8-AC46-FA1549A396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BEA3C4-81D2-44A9-99DB-2B89D4964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691" r:id="rId13"/>
    <p:sldLayoutId id="2147483692" r:id="rId14"/>
    <p:sldLayoutId id="2147483694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3B99F5-0FF0-434C-A536-ED30D336491F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17.12.2021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DA0808-FC9A-4464-B88E-8227BD702F49}" type="slidenum">
              <a:rPr lang="ru-RU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tif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tif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tiff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11.png"/><Relationship Id="rId4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44000" cy="2857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6672"/>
            <a:ext cx="9144000" cy="28575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5590" r="2678" b="2175"/>
          <a:stretch>
            <a:fillRect/>
          </a:stretch>
        </p:blipFill>
        <p:spPr bwMode="auto">
          <a:xfrm>
            <a:off x="3707904" y="1"/>
            <a:ext cx="1656184" cy="1951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324528" cy="2376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 підсумки виконання </a:t>
            </a:r>
          </a:p>
          <a:p>
            <a:pPr algn="ctr">
              <a:defRPr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міської цільової Програми </a:t>
            </a:r>
          </a:p>
          <a:p>
            <a:pPr algn="ctr">
              <a:defRPr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 Партиципаторне бюджетування (бюджет участі) </a:t>
            </a:r>
          </a:p>
          <a:p>
            <a:pPr algn="ctr">
              <a:defRPr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 м. Павлограді на 2020-2024 роки ” </a:t>
            </a:r>
          </a:p>
          <a:p>
            <a:pPr algn="ctr">
              <a:defRPr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 2021 рік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0136" y="5961474"/>
            <a:ext cx="2358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 smtClean="0">
                <a:latin typeface="Tahoma" pitchFamily="34" charset="0"/>
                <a:cs typeface="Tahoma" pitchFamily="34" charset="0"/>
              </a:rPr>
              <a:t>м. Павлоград</a:t>
            </a:r>
          </a:p>
          <a:p>
            <a:pPr algn="ctr"/>
            <a:r>
              <a:rPr lang="uk-UA" altLang="ru-RU" sz="2000" b="1" dirty="0" smtClean="0">
                <a:latin typeface="Tahoma" pitchFamily="34" charset="0"/>
                <a:cs typeface="Tahoma" pitchFamily="34" charset="0"/>
              </a:rPr>
              <a:t>   2021 р.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9837 — 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035668"/>
            <a:ext cx="7704856" cy="382233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3.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Голосування за подані проєкти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kisspng-3d-computer-graphics-desktop-wallpaper-clip-art-5b2803a5861688.750066421529349029549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3123" y="1412776"/>
            <a:ext cx="2850907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764704"/>
            <a:ext cx="824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uk-UA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сумарним підрахунком голосів </a:t>
            </a:r>
          </a:p>
          <a:p>
            <a:pPr algn="ctr">
              <a:buClr>
                <a:srgbClr val="92D050"/>
              </a:buClr>
            </a:pPr>
            <a:r>
              <a:rPr lang="uk-UA" sz="24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обрано – 24 проєкти-переможці</a:t>
            </a:r>
            <a:r>
              <a:rPr lang="uk-UA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з них:</a:t>
            </a:r>
          </a:p>
          <a:p>
            <a:pPr algn="ctr">
              <a:buClr>
                <a:srgbClr val="92D050"/>
              </a:buClr>
            </a:pPr>
            <a:r>
              <a:rPr lang="uk-UA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міні проєкти – 1</a:t>
            </a:r>
          </a:p>
          <a:p>
            <a:pPr algn="ctr">
              <a:buClr>
                <a:srgbClr val="92D050"/>
              </a:buClr>
            </a:pPr>
            <a:r>
              <a:rPr lang="uk-UA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малі проєкти – 9</a:t>
            </a:r>
          </a:p>
          <a:p>
            <a:pPr algn="ctr">
              <a:buClr>
                <a:srgbClr val="92D050"/>
              </a:buClr>
            </a:pPr>
            <a:r>
              <a:rPr lang="uk-UA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інфраструктурні проєкти – 13 </a:t>
            </a:r>
          </a:p>
          <a:p>
            <a:pPr algn="ctr">
              <a:buClr>
                <a:srgbClr val="92D050"/>
              </a:buClr>
            </a:pPr>
            <a:r>
              <a:rPr lang="uk-UA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великі проєкти – 1</a:t>
            </a:r>
            <a:endParaRPr lang="uk-UA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3.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Голосування за подані проєкти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83671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uk-UA" sz="2800" b="1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Проєкти – переможці</a:t>
            </a:r>
            <a:endParaRPr lang="uk-UA" sz="2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63688" y="1484784"/>
          <a:ext cx="7308303" cy="1512168"/>
        </p:xfrm>
        <a:graphic>
          <a:graphicData uri="http://schemas.openxmlformats.org/drawingml/2006/table">
            <a:tbl>
              <a:tblPr/>
              <a:tblGrid>
                <a:gridCol w="954922"/>
                <a:gridCol w="3452408"/>
                <a:gridCol w="1641342"/>
                <a:gridCol w="1259631"/>
              </a:tblGrid>
              <a:tr h="662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Назва 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Автор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Кількість голосів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5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                       </a:t>
                      </a: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ВЕЛИКІ 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ПРОЄКТИ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uk-UA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Паркова </a:t>
                      </a:r>
                      <a:r>
                        <a:rPr kumimoji="0" lang="uk-UA" sz="14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велодоріжка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Єрмаков О.Г.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1447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63688" y="2996952"/>
          <a:ext cx="7308305" cy="3387060"/>
        </p:xfrm>
        <a:graphic>
          <a:graphicData uri="http://schemas.openxmlformats.org/drawingml/2006/table">
            <a:tbl>
              <a:tblPr/>
              <a:tblGrid>
                <a:gridCol w="936104"/>
                <a:gridCol w="3456384"/>
                <a:gridCol w="1728192"/>
                <a:gridCol w="1187625"/>
              </a:tblGrid>
              <a:tr h="4320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             </a:t>
                      </a: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ІНФРАСТРУКТУРНІ 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ПРОЄКТИ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Сучасній школі - сучасний кабінет фізики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Амельченко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Н.М.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851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Комфортний та безпечний двір - щасливі родини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Маркова О.І.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684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Сучасний кабінет математики - територія розвитку та відпочинку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Цимбал С.Г.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654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П'ятихатки - мікрорайон затишку та комфорту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Пересада В.П.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Безпечна пішохідна доріжка поряд </a:t>
                      </a: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Західнодонбаська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47 для мешканців мікрорайону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Торба І.І.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593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kisspng-3d-computer-graphics-desktop-wallpaper-clip-art-5b2803a5861688.75006642152934902954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123" y="1412776"/>
            <a:ext cx="2850907" cy="381642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3.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Голосування за подані проєкти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83671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uk-UA" sz="2800" b="1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Проєкти – переможці</a:t>
            </a:r>
            <a:endParaRPr lang="uk-UA" sz="2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63688" y="1484784"/>
          <a:ext cx="7272808" cy="922776"/>
        </p:xfrm>
        <a:graphic>
          <a:graphicData uri="http://schemas.openxmlformats.org/drawingml/2006/table">
            <a:tbl>
              <a:tblPr/>
              <a:tblGrid>
                <a:gridCol w="940876"/>
                <a:gridCol w="3523620"/>
                <a:gridCol w="1728192"/>
                <a:gridCol w="108012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Назва 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Автор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Кількість голосів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       </a:t>
                      </a: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ІНФРАСТРУКТУРНІ ПРОЄКТИ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63688" y="2348880"/>
          <a:ext cx="7272808" cy="4075525"/>
        </p:xfrm>
        <a:graphic>
          <a:graphicData uri="http://schemas.openxmlformats.org/drawingml/2006/table">
            <a:tbl>
              <a:tblPr/>
              <a:tblGrid>
                <a:gridCol w="936104"/>
                <a:gridCol w="3528392"/>
                <a:gridCol w="1728192"/>
                <a:gridCol w="1080120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Спортивно-розважальний майданчик на Харківській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Кудряшова О.Г.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477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Дитячий майданчик для </a:t>
                      </a: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Чомусиків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(для вихованців ДНЗ №53 та вихованців палацу творчості дітей та юнацтва філія «</a:t>
                      </a: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Зорецвіт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»)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Гур'янова Є.В.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396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Комфортне дозвілля в парку на 55-му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Буряк В.М.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340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Арт-подвір'я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для дітей та дорослих "Коло друзів"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Сугак Л.С.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299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Територія щасливого дитинства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Гур'янова Є.В.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294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Світ добра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Малахова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Г.А.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261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Workout-майданчик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Єрмаков О.Г.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237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kisspng-3d-computer-graphics-desktop-wallpaper-clip-art-5b2803a5861688.75006642152934902954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123" y="1412776"/>
            <a:ext cx="285090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3.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Голосування за подані проєкти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83671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uk-UA" sz="2800" b="1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Проєкти – переможці</a:t>
            </a:r>
            <a:endParaRPr lang="uk-UA" sz="2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63688" y="1556792"/>
          <a:ext cx="7200800" cy="922776"/>
        </p:xfrm>
        <a:graphic>
          <a:graphicData uri="http://schemas.openxmlformats.org/drawingml/2006/table">
            <a:tbl>
              <a:tblPr/>
              <a:tblGrid>
                <a:gridCol w="940876"/>
                <a:gridCol w="3379604"/>
                <a:gridCol w="1872208"/>
                <a:gridCol w="1008112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Назва 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Автор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Кількість голосів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       </a:t>
                      </a: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ІНФРАСТРУКТУРНІ ПРОЄКТИ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63689" y="2492896"/>
          <a:ext cx="7200799" cy="3985268"/>
        </p:xfrm>
        <a:graphic>
          <a:graphicData uri="http://schemas.openxmlformats.org/drawingml/2006/table">
            <a:tbl>
              <a:tblPr/>
              <a:tblGrid>
                <a:gridCol w="945560"/>
                <a:gridCol w="3302911"/>
                <a:gridCol w="1863848"/>
                <a:gridCol w="108848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Дзвінкострунна душа бандури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Осіння В.І.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660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Тепло сердець, пісень красу ми вам сьогодні підносимо!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Білобровчук В.К.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624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Професійний педагог - якісна освіта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Синьогіна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Т.Ф.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607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Світло для будинку культури Шахтобудівників Міського </a:t>
                      </a: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культурно - </a:t>
                      </a:r>
                      <a:r>
                        <a:rPr lang="uk-UA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дозвільницького</a:t>
                      </a: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центру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Кириченко Н.М.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601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Новий формат зразкового танцювального театру «Форточка»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Тимчук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С.В.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Дитячий ансамбль "Blow band"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Телішевський І.В.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kisspng-3d-computer-graphics-desktop-wallpaper-clip-art-5b2803a5861688.75006642152934902954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123" y="1412776"/>
            <a:ext cx="285090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3.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Голосування за подані проєкти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83671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uk-UA" sz="2800" b="1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Проєкти – переможці</a:t>
            </a:r>
            <a:endParaRPr lang="uk-UA" sz="2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79711" y="1772816"/>
          <a:ext cx="6984776" cy="922776"/>
        </p:xfrm>
        <a:graphic>
          <a:graphicData uri="http://schemas.openxmlformats.org/drawingml/2006/table">
            <a:tbl>
              <a:tblPr/>
              <a:tblGrid>
                <a:gridCol w="1008113"/>
                <a:gridCol w="3204111"/>
                <a:gridCol w="1620425"/>
                <a:gridCol w="1152127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Назва </a:t>
                      </a: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проєкта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Автор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Кількість голосів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       </a:t>
                      </a: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МАЛІ ПРОЄКТИ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79712" y="4509120"/>
          <a:ext cx="6984776" cy="1080120"/>
        </p:xfrm>
        <a:graphic>
          <a:graphicData uri="http://schemas.openxmlformats.org/drawingml/2006/table">
            <a:tbl>
              <a:tblPr/>
              <a:tblGrid>
                <a:gridCol w="1008112"/>
                <a:gridCol w="3240360"/>
                <a:gridCol w="1584176"/>
                <a:gridCol w="1152128"/>
              </a:tblGrid>
              <a:tr h="50571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                    МІНІ 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ПРОЄКТИ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Молодіжний форум «Молодіжна політика – це круто!»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Мельник А.М.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1111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kisspng-3d-computer-graphics-desktop-wallpaper-clip-art-5b2803a5861688.75006642152934902954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123" y="1412776"/>
            <a:ext cx="2850907" cy="3816424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979712" y="2708920"/>
          <a:ext cx="6984777" cy="1800200"/>
        </p:xfrm>
        <a:graphic>
          <a:graphicData uri="http://schemas.openxmlformats.org/drawingml/2006/table">
            <a:tbl>
              <a:tblPr/>
              <a:tblGrid>
                <a:gridCol w="1008112"/>
                <a:gridCol w="3240360"/>
                <a:gridCol w="1584176"/>
                <a:gridCol w="1152129"/>
              </a:tblGrid>
              <a:tr h="55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ru-RU" sz="1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Відкритий простір "Амфітеатр"</a:t>
                      </a:r>
                      <a:endParaRPr lang="ru-RU" sz="1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Жадан Б.О.</a:t>
                      </a:r>
                      <a:endParaRPr lang="ru-RU" sz="1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326</a:t>
                      </a:r>
                      <a:endParaRPr lang="ru-RU" sz="1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ru-RU" sz="1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Павлоград - місто історичне і туристичне</a:t>
                      </a:r>
                      <a:endParaRPr lang="ru-RU" sz="1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Ведмідь Т.І.</a:t>
                      </a:r>
                      <a:endParaRPr lang="ru-RU" sz="1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313</a:t>
                      </a:r>
                      <a:endParaRPr lang="ru-RU" sz="1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ru-RU" sz="1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Funny Citycamp - літній табір дитячої мрії</a:t>
                      </a:r>
                      <a:endParaRPr lang="ru-RU" sz="1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Шапошник</a:t>
                      </a:r>
                      <a:r>
                        <a:rPr lang="uk-UA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Т.В.</a:t>
                      </a:r>
                      <a:endParaRPr lang="ru-RU" sz="1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</a:t>
                      </a:r>
                      <a:endParaRPr lang="ru-RU" sz="1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9"/>
          <p:cNvGrpSpPr>
            <a:grpSpLocks/>
          </p:cNvGrpSpPr>
          <p:nvPr/>
        </p:nvGrpSpPr>
        <p:grpSpPr bwMode="auto">
          <a:xfrm>
            <a:off x="4139952" y="836249"/>
            <a:ext cx="5040560" cy="5761103"/>
            <a:chOff x="4211960" y="352157"/>
            <a:chExt cx="4895528" cy="4392488"/>
          </a:xfrm>
        </p:grpSpPr>
        <p:pic>
          <p:nvPicPr>
            <p:cNvPr id="12" name="Picture 6" descr="C:\Users\ekonom3\Desktop\2020\зонінг_page-0001 (1).jpg"/>
            <p:cNvPicPr>
              <a:picLocks noChangeAspect="1" noChangeArrowheads="1"/>
            </p:cNvPicPr>
            <p:nvPr/>
          </p:nvPicPr>
          <p:blipFill>
            <a:blip r:embed="rId2" cstate="print"/>
            <a:srcRect l="18576" t="11649" r="20853" b="12189"/>
            <a:stretch>
              <a:fillRect/>
            </a:stretch>
          </p:blipFill>
          <p:spPr bwMode="auto">
            <a:xfrm>
              <a:off x="4211960" y="352157"/>
              <a:ext cx="4895528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108"/>
            <p:cNvGrpSpPr>
              <a:grpSpLocks/>
            </p:cNvGrpSpPr>
            <p:nvPr/>
          </p:nvGrpSpPr>
          <p:grpSpPr bwMode="auto">
            <a:xfrm>
              <a:off x="4687703" y="715363"/>
              <a:ext cx="4079751" cy="3964437"/>
              <a:chOff x="4687703" y="715363"/>
              <a:chExt cx="4079751" cy="3964437"/>
            </a:xfrm>
          </p:grpSpPr>
          <p:sp>
            <p:nvSpPr>
              <p:cNvPr id="14" name="TextBox 9"/>
              <p:cNvSpPr txBox="1">
                <a:spLocks noChangeArrowheads="1"/>
              </p:cNvSpPr>
              <p:nvPr/>
            </p:nvSpPr>
            <p:spPr bwMode="auto">
              <a:xfrm>
                <a:off x="5420129" y="2726746"/>
                <a:ext cx="520505" cy="177580"/>
              </a:xfrm>
              <a:prstGeom prst="rect">
                <a:avLst/>
              </a:prstGeom>
              <a:solidFill>
                <a:srgbClr val="FEEF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uk-UA" sz="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СШБ</a:t>
                </a:r>
                <a:endParaRPr lang="ru-RU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" name="Группа 103"/>
              <p:cNvGrpSpPr>
                <a:grpSpLocks/>
              </p:cNvGrpSpPr>
              <p:nvPr/>
            </p:nvGrpSpPr>
            <p:grpSpPr bwMode="auto">
              <a:xfrm>
                <a:off x="4687703" y="715363"/>
                <a:ext cx="4079751" cy="3964437"/>
                <a:chOff x="4500686" y="699542"/>
                <a:chExt cx="4319786" cy="3745384"/>
              </a:xfrm>
            </p:grpSpPr>
            <p:sp>
              <p:nvSpPr>
                <p:cNvPr id="16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4912983" y="1029284"/>
                  <a:ext cx="1458927" cy="163554"/>
                </a:xfrm>
                <a:prstGeom prst="rect">
                  <a:avLst/>
                </a:prstGeom>
                <a:solidFill>
                  <a:srgbClr val="FEEF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uk-UA" sz="900" i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cs typeface="Tahoma" pitchFamily="34" charset="0"/>
                    </a:rPr>
                    <a:t>мікр</a:t>
                  </a:r>
                  <a:r>
                    <a:rPr lang="uk-UA" sz="9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cs typeface="Tahoma" pitchFamily="34" charset="0"/>
                    </a:rPr>
                    <a:t>. ім. 18 . Вересня</a:t>
                  </a:r>
                  <a:endParaRPr lang="ru-RU" sz="9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92684" y="1197505"/>
                  <a:ext cx="721060" cy="263635"/>
                </a:xfrm>
                <a:prstGeom prst="rect">
                  <a:avLst/>
                </a:prstGeom>
                <a:solidFill>
                  <a:srgbClr val="FEEF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180975">
                    <a:defRPr/>
                  </a:pPr>
                  <a:endParaRPr lang="uk-UA" sz="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cs typeface="Tahoma" pitchFamily="34" charset="0"/>
                  </a:endParaRPr>
                </a:p>
                <a:p>
                  <a:pPr defTabSz="180975">
                    <a:defRPr/>
                  </a:pPr>
                  <a:r>
                    <a:rPr lang="uk-UA" sz="8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cs typeface="Tahoma" pitchFamily="34" charset="0"/>
                    </a:rPr>
                    <a:t>Південний</a:t>
                  </a:r>
                  <a:r>
                    <a:rPr lang="uk-UA" sz="800" dirty="0" smtClean="0">
                      <a:latin typeface="Tahoma" pitchFamily="34" charset="0"/>
                      <a:cs typeface="Tahoma" pitchFamily="34" charset="0"/>
                    </a:rPr>
                    <a:t> </a:t>
                  </a:r>
                  <a:endParaRPr lang="ru-RU" sz="8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" name="Группа 85"/>
                <p:cNvGrpSpPr>
                  <a:grpSpLocks/>
                </p:cNvGrpSpPr>
                <p:nvPr/>
              </p:nvGrpSpPr>
              <p:grpSpPr bwMode="auto">
                <a:xfrm>
                  <a:off x="8172772" y="3712667"/>
                  <a:ext cx="287337" cy="371577"/>
                  <a:chOff x="6659563" y="823022"/>
                  <a:chExt cx="531837" cy="660793"/>
                </a:xfrm>
              </p:grpSpPr>
              <p:sp>
                <p:nvSpPr>
                  <p:cNvPr id="88" name="Овал 87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89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23022"/>
                    <a:ext cx="503238" cy="6127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9" name="Группа 82"/>
                <p:cNvGrpSpPr>
                  <a:grpSpLocks/>
                </p:cNvGrpSpPr>
                <p:nvPr/>
              </p:nvGrpSpPr>
              <p:grpSpPr bwMode="auto">
                <a:xfrm>
                  <a:off x="8360637" y="3889021"/>
                  <a:ext cx="288560" cy="413028"/>
                  <a:chOff x="6740964" y="624996"/>
                  <a:chExt cx="531165" cy="734509"/>
                </a:xfrm>
              </p:grpSpPr>
              <p:sp>
                <p:nvSpPr>
                  <p:cNvPr id="86" name="Овал 85"/>
                  <p:cNvSpPr/>
                  <p:nvPr/>
                </p:nvSpPr>
                <p:spPr>
                  <a:xfrm>
                    <a:off x="6740964" y="1223304"/>
                    <a:ext cx="531165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87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740974" y="624996"/>
                    <a:ext cx="503236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0" name="Группа 88"/>
                <p:cNvGrpSpPr>
                  <a:grpSpLocks/>
                </p:cNvGrpSpPr>
                <p:nvPr/>
              </p:nvGrpSpPr>
              <p:grpSpPr bwMode="auto">
                <a:xfrm>
                  <a:off x="7884813" y="4084563"/>
                  <a:ext cx="287338" cy="360363"/>
                  <a:chOff x="6659563" y="842963"/>
                  <a:chExt cx="531837" cy="640852"/>
                </a:xfrm>
              </p:grpSpPr>
              <p:sp>
                <p:nvSpPr>
                  <p:cNvPr id="84" name="Овал 83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85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1" name="Группа 94"/>
                <p:cNvGrpSpPr>
                  <a:grpSpLocks/>
                </p:cNvGrpSpPr>
                <p:nvPr/>
              </p:nvGrpSpPr>
              <p:grpSpPr bwMode="auto">
                <a:xfrm>
                  <a:off x="8460878" y="3440434"/>
                  <a:ext cx="287337" cy="356956"/>
                  <a:chOff x="6659563" y="595232"/>
                  <a:chExt cx="531837" cy="634792"/>
                </a:xfrm>
              </p:grpSpPr>
              <p:sp>
                <p:nvSpPr>
                  <p:cNvPr id="82" name="Овал 81"/>
                  <p:cNvSpPr/>
                  <p:nvPr/>
                </p:nvSpPr>
                <p:spPr>
                  <a:xfrm>
                    <a:off x="6660233" y="1093823"/>
                    <a:ext cx="531167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83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595232"/>
                    <a:ext cx="503238" cy="6127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" name="Группа 91"/>
                <p:cNvGrpSpPr>
                  <a:grpSpLocks/>
                </p:cNvGrpSpPr>
                <p:nvPr/>
              </p:nvGrpSpPr>
              <p:grpSpPr bwMode="auto">
                <a:xfrm>
                  <a:off x="8531547" y="3552582"/>
                  <a:ext cx="288925" cy="392512"/>
                  <a:chOff x="6659563" y="665511"/>
                  <a:chExt cx="531837" cy="698026"/>
                </a:xfrm>
              </p:grpSpPr>
              <p:sp>
                <p:nvSpPr>
                  <p:cNvPr id="80" name="Овал 79"/>
                  <p:cNvSpPr/>
                  <p:nvPr/>
                </p:nvSpPr>
                <p:spPr>
                  <a:xfrm>
                    <a:off x="6660232" y="1227336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81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665511"/>
                    <a:ext cx="503237" cy="6127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3" name="Группа 97"/>
                <p:cNvGrpSpPr>
                  <a:grpSpLocks/>
                </p:cNvGrpSpPr>
                <p:nvPr/>
              </p:nvGrpSpPr>
              <p:grpSpPr bwMode="auto">
                <a:xfrm>
                  <a:off x="7883847" y="3291830"/>
                  <a:ext cx="288925" cy="360363"/>
                  <a:chOff x="6659563" y="842963"/>
                  <a:chExt cx="531837" cy="640852"/>
                </a:xfrm>
              </p:grpSpPr>
              <p:sp>
                <p:nvSpPr>
                  <p:cNvPr id="78" name="Овал 77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79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4" name="Группа 100"/>
                <p:cNvGrpSpPr>
                  <a:grpSpLocks/>
                </p:cNvGrpSpPr>
                <p:nvPr/>
              </p:nvGrpSpPr>
              <p:grpSpPr bwMode="auto">
                <a:xfrm>
                  <a:off x="5508104" y="3003475"/>
                  <a:ext cx="287337" cy="360363"/>
                  <a:chOff x="6659563" y="842963"/>
                  <a:chExt cx="531837" cy="640852"/>
                </a:xfrm>
              </p:grpSpPr>
              <p:sp>
                <p:nvSpPr>
                  <p:cNvPr id="76" name="Овал 75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77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5" name="Группа 103"/>
                <p:cNvGrpSpPr>
                  <a:grpSpLocks/>
                </p:cNvGrpSpPr>
                <p:nvPr/>
              </p:nvGrpSpPr>
              <p:grpSpPr bwMode="auto">
                <a:xfrm>
                  <a:off x="5724822" y="2427412"/>
                  <a:ext cx="287338" cy="360362"/>
                  <a:chOff x="6659563" y="842963"/>
                  <a:chExt cx="531837" cy="640852"/>
                </a:xfrm>
              </p:grpSpPr>
              <p:sp>
                <p:nvSpPr>
                  <p:cNvPr id="74" name="Овал 73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75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6" name="Группа 112"/>
                <p:cNvGrpSpPr>
                  <a:grpSpLocks/>
                </p:cNvGrpSpPr>
                <p:nvPr/>
              </p:nvGrpSpPr>
              <p:grpSpPr bwMode="auto">
                <a:xfrm>
                  <a:off x="4716710" y="1131268"/>
                  <a:ext cx="287338" cy="360362"/>
                  <a:chOff x="6659563" y="842963"/>
                  <a:chExt cx="531837" cy="640852"/>
                </a:xfrm>
              </p:grpSpPr>
              <p:sp>
                <p:nvSpPr>
                  <p:cNvPr id="72" name="Овал 71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73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7" name="Группа 115"/>
                <p:cNvGrpSpPr>
                  <a:grpSpLocks/>
                </p:cNvGrpSpPr>
                <p:nvPr/>
              </p:nvGrpSpPr>
              <p:grpSpPr bwMode="auto">
                <a:xfrm>
                  <a:off x="5435600" y="699542"/>
                  <a:ext cx="288925" cy="360363"/>
                  <a:chOff x="6659563" y="842963"/>
                  <a:chExt cx="531837" cy="640852"/>
                </a:xfrm>
              </p:grpSpPr>
              <p:sp>
                <p:nvSpPr>
                  <p:cNvPr id="70" name="Овал 69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71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" name="Группа 118"/>
                <p:cNvGrpSpPr>
                  <a:grpSpLocks/>
                </p:cNvGrpSpPr>
                <p:nvPr/>
              </p:nvGrpSpPr>
              <p:grpSpPr bwMode="auto">
                <a:xfrm>
                  <a:off x="4500686" y="987252"/>
                  <a:ext cx="287338" cy="360362"/>
                  <a:chOff x="6659563" y="842963"/>
                  <a:chExt cx="531837" cy="640852"/>
                </a:xfrm>
              </p:grpSpPr>
              <p:sp>
                <p:nvSpPr>
                  <p:cNvPr id="68" name="Овал 67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69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9" name="Группа 121"/>
                <p:cNvGrpSpPr>
                  <a:grpSpLocks/>
                </p:cNvGrpSpPr>
                <p:nvPr/>
              </p:nvGrpSpPr>
              <p:grpSpPr bwMode="auto">
                <a:xfrm>
                  <a:off x="6228898" y="1851472"/>
                  <a:ext cx="287337" cy="360362"/>
                  <a:chOff x="6659563" y="842963"/>
                  <a:chExt cx="531837" cy="640852"/>
                </a:xfrm>
              </p:grpSpPr>
              <p:sp>
                <p:nvSpPr>
                  <p:cNvPr id="66" name="Овал 65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67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0" name="Группа 124"/>
                <p:cNvGrpSpPr>
                  <a:grpSpLocks/>
                </p:cNvGrpSpPr>
                <p:nvPr/>
              </p:nvGrpSpPr>
              <p:grpSpPr bwMode="auto">
                <a:xfrm>
                  <a:off x="6371773" y="1851472"/>
                  <a:ext cx="288925" cy="360362"/>
                  <a:chOff x="6659563" y="842963"/>
                  <a:chExt cx="531837" cy="640852"/>
                </a:xfrm>
              </p:grpSpPr>
              <p:sp>
                <p:nvSpPr>
                  <p:cNvPr id="64" name="Овал 63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65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1" name="Группа 127"/>
                <p:cNvGrpSpPr>
                  <a:grpSpLocks/>
                </p:cNvGrpSpPr>
                <p:nvPr/>
              </p:nvGrpSpPr>
              <p:grpSpPr bwMode="auto">
                <a:xfrm>
                  <a:off x="6228898" y="1922909"/>
                  <a:ext cx="287337" cy="360363"/>
                  <a:chOff x="6659563" y="842963"/>
                  <a:chExt cx="531837" cy="640852"/>
                </a:xfrm>
              </p:grpSpPr>
              <p:sp>
                <p:nvSpPr>
                  <p:cNvPr id="62" name="Овал 61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63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2" name="Группа 130"/>
                <p:cNvGrpSpPr>
                  <a:grpSpLocks/>
                </p:cNvGrpSpPr>
                <p:nvPr/>
              </p:nvGrpSpPr>
              <p:grpSpPr bwMode="auto">
                <a:xfrm>
                  <a:off x="6155873" y="1995934"/>
                  <a:ext cx="288925" cy="360363"/>
                  <a:chOff x="6659563" y="842963"/>
                  <a:chExt cx="531837" cy="640852"/>
                </a:xfrm>
              </p:grpSpPr>
              <p:sp>
                <p:nvSpPr>
                  <p:cNvPr id="60" name="Овал 59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61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3" name="Группа 109"/>
                <p:cNvGrpSpPr>
                  <a:grpSpLocks/>
                </p:cNvGrpSpPr>
                <p:nvPr/>
              </p:nvGrpSpPr>
              <p:grpSpPr bwMode="auto">
                <a:xfrm>
                  <a:off x="6156176" y="2283272"/>
                  <a:ext cx="288925" cy="360362"/>
                  <a:chOff x="6659563" y="842963"/>
                  <a:chExt cx="531837" cy="640852"/>
                </a:xfrm>
              </p:grpSpPr>
              <p:sp>
                <p:nvSpPr>
                  <p:cNvPr id="58" name="Овал 57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59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4" name="Группа 106"/>
                <p:cNvGrpSpPr>
                  <a:grpSpLocks/>
                </p:cNvGrpSpPr>
                <p:nvPr/>
              </p:nvGrpSpPr>
              <p:grpSpPr bwMode="auto">
                <a:xfrm>
                  <a:off x="6084168" y="2355726"/>
                  <a:ext cx="288925" cy="358775"/>
                  <a:chOff x="6659563" y="842963"/>
                  <a:chExt cx="531837" cy="640852"/>
                </a:xfrm>
              </p:grpSpPr>
              <p:sp>
                <p:nvSpPr>
                  <p:cNvPr id="56" name="Овал 55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57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5" name="Группа 139"/>
                <p:cNvGrpSpPr>
                  <a:grpSpLocks/>
                </p:cNvGrpSpPr>
                <p:nvPr/>
              </p:nvGrpSpPr>
              <p:grpSpPr bwMode="auto">
                <a:xfrm>
                  <a:off x="6516216" y="2499742"/>
                  <a:ext cx="287338" cy="364620"/>
                  <a:chOff x="6659547" y="715482"/>
                  <a:chExt cx="531853" cy="648422"/>
                </a:xfrm>
              </p:grpSpPr>
              <p:sp>
                <p:nvSpPr>
                  <p:cNvPr id="54" name="Овал 53"/>
                  <p:cNvSpPr/>
                  <p:nvPr/>
                </p:nvSpPr>
                <p:spPr>
                  <a:xfrm>
                    <a:off x="6660232" y="1227704"/>
                    <a:ext cx="531168" cy="136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55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47" y="715482"/>
                    <a:ext cx="503235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6" name="Группа 145"/>
                <p:cNvGrpSpPr>
                  <a:grpSpLocks/>
                </p:cNvGrpSpPr>
                <p:nvPr/>
              </p:nvGrpSpPr>
              <p:grpSpPr bwMode="auto">
                <a:xfrm>
                  <a:off x="6444798" y="1922909"/>
                  <a:ext cx="287337" cy="360363"/>
                  <a:chOff x="6659563" y="842963"/>
                  <a:chExt cx="531837" cy="640852"/>
                </a:xfrm>
              </p:grpSpPr>
              <p:sp>
                <p:nvSpPr>
                  <p:cNvPr id="52" name="Овал 51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53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7" name="Группа 151"/>
                <p:cNvGrpSpPr>
                  <a:grpSpLocks/>
                </p:cNvGrpSpPr>
                <p:nvPr/>
              </p:nvGrpSpPr>
              <p:grpSpPr bwMode="auto">
                <a:xfrm>
                  <a:off x="6587673" y="1995934"/>
                  <a:ext cx="288925" cy="360363"/>
                  <a:chOff x="6659563" y="842963"/>
                  <a:chExt cx="531837" cy="640852"/>
                </a:xfrm>
              </p:grpSpPr>
              <p:sp>
                <p:nvSpPr>
                  <p:cNvPr id="50" name="Овал 49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51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8" name="Группа 148"/>
                <p:cNvGrpSpPr>
                  <a:grpSpLocks/>
                </p:cNvGrpSpPr>
                <p:nvPr/>
              </p:nvGrpSpPr>
              <p:grpSpPr bwMode="auto">
                <a:xfrm>
                  <a:off x="6371773" y="1995934"/>
                  <a:ext cx="288925" cy="360363"/>
                  <a:chOff x="6659563" y="842963"/>
                  <a:chExt cx="531837" cy="640852"/>
                </a:xfrm>
              </p:grpSpPr>
              <p:sp>
                <p:nvSpPr>
                  <p:cNvPr id="48" name="Овал 47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49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9" name="Группа 136"/>
                <p:cNvGrpSpPr>
                  <a:grpSpLocks/>
                </p:cNvGrpSpPr>
                <p:nvPr/>
              </p:nvGrpSpPr>
              <p:grpSpPr bwMode="auto">
                <a:xfrm>
                  <a:off x="6660232" y="2211834"/>
                  <a:ext cx="287337" cy="360363"/>
                  <a:chOff x="6659563" y="842963"/>
                  <a:chExt cx="531837" cy="640852"/>
                </a:xfrm>
              </p:grpSpPr>
              <p:sp>
                <p:nvSpPr>
                  <p:cNvPr id="46" name="Овал 45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47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3" y="842963"/>
                    <a:ext cx="503237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0" name="Группа 133"/>
                <p:cNvGrpSpPr>
                  <a:grpSpLocks/>
                </p:cNvGrpSpPr>
                <p:nvPr/>
              </p:nvGrpSpPr>
              <p:grpSpPr bwMode="auto">
                <a:xfrm>
                  <a:off x="6733296" y="2211710"/>
                  <a:ext cx="286976" cy="364620"/>
                  <a:chOff x="6660232" y="715700"/>
                  <a:chExt cx="531168" cy="648425"/>
                </a:xfrm>
              </p:grpSpPr>
              <p:sp>
                <p:nvSpPr>
                  <p:cNvPr id="44" name="Овал 43"/>
                  <p:cNvSpPr/>
                  <p:nvPr/>
                </p:nvSpPr>
                <p:spPr>
                  <a:xfrm>
                    <a:off x="6660232" y="122792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45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88163" y="715700"/>
                    <a:ext cx="503237" cy="6127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" name="Группа 142"/>
                <p:cNvGrpSpPr>
                  <a:grpSpLocks/>
                </p:cNvGrpSpPr>
                <p:nvPr/>
              </p:nvGrpSpPr>
              <p:grpSpPr bwMode="auto">
                <a:xfrm>
                  <a:off x="6588219" y="2499418"/>
                  <a:ext cx="288924" cy="360364"/>
                  <a:chOff x="6659564" y="842961"/>
                  <a:chExt cx="531836" cy="640854"/>
                </a:xfrm>
              </p:grpSpPr>
              <p:sp>
                <p:nvSpPr>
                  <p:cNvPr id="42" name="Овал 41"/>
                  <p:cNvSpPr/>
                  <p:nvPr/>
                </p:nvSpPr>
                <p:spPr>
                  <a:xfrm>
                    <a:off x="6660232" y="1347614"/>
                    <a:ext cx="531168" cy="1362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shade val="30000"/>
                          <a:satMod val="115000"/>
                        </a:srgbClr>
                      </a:gs>
                      <a:gs pos="50000">
                        <a:srgbClr val="92D050">
                          <a:shade val="67500"/>
                          <a:satMod val="115000"/>
                        </a:srgbClr>
                      </a:gs>
                      <a:gs pos="100000">
                        <a:srgbClr val="92D05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ln>
                        <a:solidFill>
                          <a:srgbClr val="92D050"/>
                        </a:solidFill>
                      </a:ln>
                    </a:endParaRPr>
                  </a:p>
                </p:txBody>
              </p:sp>
              <p:pic>
                <p:nvPicPr>
                  <p:cNvPr id="43" name="Picture 6" descr="C:\Users\ekonom3\Desktop\2020\depositphotos_183206678-stock-illustration-3d-metal-green-map-pointer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0782" t="10625" r="20689" b="22438"/>
                  <a:stretch>
                    <a:fillRect/>
                  </a:stretch>
                </p:blipFill>
                <p:spPr bwMode="auto">
                  <a:xfrm>
                    <a:off x="6659564" y="842961"/>
                    <a:ext cx="503236" cy="612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5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5496" y="1484785"/>
            <a:ext cx="6336704" cy="54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Результат впровадження </a:t>
            </a:r>
            <a:endParaRPr lang="uk-UA" sz="2500" b="1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uk-UA" sz="25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 </a:t>
            </a:r>
            <a:r>
              <a:rPr lang="uk-UA" sz="2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2021 році</a:t>
            </a:r>
            <a:r>
              <a:rPr lang="uk-UA" sz="25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defRPr/>
            </a:pPr>
            <a:endParaRPr lang="uk-UA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Clr>
                <a:srgbClr val="92D050"/>
              </a:buClr>
              <a:buFont typeface="Wingdings" pitchFamily="2" charset="2"/>
              <a:buChar char="q"/>
              <a:defRPr/>
            </a:pP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реалізовано 24 проєкти*</a:t>
            </a:r>
          </a:p>
          <a:p>
            <a:pPr>
              <a:lnSpc>
                <a:spcPct val="120000"/>
              </a:lnSpc>
              <a:buClr>
                <a:srgbClr val="92D05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загальна сума реалізації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  <a:p>
            <a:pPr>
              <a:buClr>
                <a:srgbClr val="92D050"/>
              </a:buClr>
              <a:defRPr/>
            </a:pPr>
            <a:r>
              <a:rPr lang="uk-UA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0,9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млн.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грн</a:t>
            </a:r>
            <a:r>
              <a:rPr lang="uk-UA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Clr>
                <a:srgbClr val="92D050"/>
              </a:buClr>
              <a:defRPr/>
            </a:pPr>
            <a:endParaRPr lang="uk-UA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Clr>
                <a:srgbClr val="92D05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охоплено 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6 мікрорайонів міста:</a:t>
            </a:r>
          </a:p>
          <a:p>
            <a:pPr indent="355600">
              <a:lnSpc>
                <a:spcPct val="120000"/>
              </a:lnSpc>
              <a:buClr>
                <a:srgbClr val="92D050"/>
              </a:buClr>
              <a:defRPr/>
            </a:pP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 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11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проєктів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5600">
              <a:lnSpc>
                <a:spcPct val="120000"/>
              </a:lnSpc>
              <a:buClr>
                <a:srgbClr val="92D050"/>
              </a:buClr>
              <a:defRPr/>
            </a:pP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селище Шахтобудівників 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4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проєкти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5600">
              <a:lnSpc>
                <a:spcPct val="120000"/>
              </a:lnSpc>
              <a:buClr>
                <a:srgbClr val="92D050"/>
              </a:buClr>
              <a:defRPr/>
            </a:pP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селище ім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. 18 Вересня – 3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проєкти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5600">
              <a:lnSpc>
                <a:spcPct val="120000"/>
              </a:lnSpc>
              <a:buClr>
                <a:srgbClr val="92D050"/>
              </a:buClr>
              <a:defRPr/>
            </a:pP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мікрорайон ПЗТО 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3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проєкти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5600">
              <a:lnSpc>
                <a:spcPct val="120000"/>
              </a:lnSpc>
              <a:buClr>
                <a:srgbClr val="92D050"/>
              </a:buClr>
              <a:defRPr/>
            </a:pP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мікрорайон ПМЗ 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2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проєкти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5600">
              <a:lnSpc>
                <a:spcPct val="120000"/>
              </a:lnSpc>
              <a:buClr>
                <a:srgbClr val="92D050"/>
              </a:buClr>
              <a:defRPr/>
            </a:pP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селище 40 </a:t>
            </a:r>
            <a:r>
              <a:rPr lang="uk-UA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років – 1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проєкт</a:t>
            </a:r>
            <a:r>
              <a:rPr lang="uk-U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14000"/>
              </a:lnSpc>
              <a:buClr>
                <a:srgbClr val="92D050"/>
              </a:buClr>
              <a:defRPr/>
            </a:pPr>
            <a:r>
              <a:rPr lang="uk-UA" sz="1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</a:p>
          <a:p>
            <a:pPr indent="88900">
              <a:lnSpc>
                <a:spcPct val="114000"/>
              </a:lnSpc>
              <a:buClr>
                <a:srgbClr val="92D050"/>
              </a:buClr>
              <a:defRPr/>
            </a:pPr>
            <a:r>
              <a:rPr lang="uk-UA" sz="11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*- проєкт “ Паркова </a:t>
            </a:r>
          </a:p>
          <a:p>
            <a:pPr>
              <a:lnSpc>
                <a:spcPct val="114000"/>
              </a:lnSpc>
              <a:buClr>
                <a:srgbClr val="92D050"/>
              </a:buClr>
              <a:defRPr/>
            </a:pPr>
            <a:r>
              <a:rPr lang="uk-UA" sz="11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uk-UA" sz="11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велодоріжка</a:t>
            </a:r>
            <a:r>
              <a:rPr lang="uk-UA" sz="11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” реалізовано </a:t>
            </a:r>
          </a:p>
          <a:p>
            <a:pPr>
              <a:lnSpc>
                <a:spcPct val="114000"/>
              </a:lnSpc>
              <a:buClr>
                <a:srgbClr val="92D050"/>
              </a:buClr>
              <a:defRPr/>
            </a:pPr>
            <a:r>
              <a:rPr lang="uk-UA" sz="11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частково</a:t>
            </a:r>
            <a:r>
              <a:rPr lang="uk-UA" sz="1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endParaRPr lang="uk-UA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536504"/>
            <a:ext cx="345638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MG-6b17346ac2ee49ebaf5081f4e9d5d30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294550"/>
            <a:ext cx="3312368" cy="2518826"/>
          </a:xfrm>
          <a:prstGeom prst="rect">
            <a:avLst/>
          </a:prstGeom>
        </p:spPr>
      </p:pic>
      <p:pic>
        <p:nvPicPr>
          <p:cNvPr id="93" name="Рисунок 111" descr="IMG_20210930_1016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2304256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0211012_084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124744"/>
            <a:ext cx="2304256" cy="30723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5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843808" y="836712"/>
            <a:ext cx="3888432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Центр міста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 descr="амфитеат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1730347"/>
            <a:ext cx="4104456" cy="249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43808" y="836712"/>
            <a:ext cx="3888432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Центр міста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вишиванк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628800"/>
            <a:ext cx="3240360" cy="2430270"/>
          </a:xfrm>
          <a:prstGeom prst="rect">
            <a:avLst/>
          </a:prstGeom>
        </p:spPr>
      </p:pic>
      <p:pic>
        <p:nvPicPr>
          <p:cNvPr id="14" name="Рисунок 13" descr="вишиван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628800"/>
            <a:ext cx="3240360" cy="2448271"/>
          </a:xfrm>
          <a:prstGeom prst="rect">
            <a:avLst/>
          </a:prstGeom>
        </p:spPr>
      </p:pic>
      <p:pic>
        <p:nvPicPr>
          <p:cNvPr id="16" name="Рисунок 15" descr="форточк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3528392" cy="2427734"/>
          </a:xfrm>
          <a:prstGeom prst="rect">
            <a:avLst/>
          </a:prstGeom>
        </p:spPr>
      </p:pic>
      <p:pic>
        <p:nvPicPr>
          <p:cNvPr id="17" name="Рисунок 16" descr="форточка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221088"/>
            <a:ext cx="2088232" cy="2394000"/>
          </a:xfrm>
          <a:prstGeom prst="rect">
            <a:avLst/>
          </a:prstGeom>
        </p:spPr>
      </p:pic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  <p:pic>
        <p:nvPicPr>
          <p:cNvPr id="18" name="Рисунок 17" descr="IMG_20211118_081904имп.jpg"/>
          <p:cNvPicPr>
            <a:picLocks noChangeAspect="1"/>
          </p:cNvPicPr>
          <p:nvPr/>
        </p:nvPicPr>
        <p:blipFill>
          <a:blip r:embed="rId8" cstate="print">
            <a:lum bright="8000" contrast="24000"/>
          </a:blip>
          <a:srcRect/>
          <a:stretch>
            <a:fillRect/>
          </a:stretch>
        </p:blipFill>
        <p:spPr bwMode="auto">
          <a:xfrm>
            <a:off x="251520" y="1628800"/>
            <a:ext cx="1800200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Марков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204864"/>
            <a:ext cx="2160240" cy="28803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870176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43808" y="836712"/>
            <a:ext cx="3888432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Центр міста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макаревич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412776"/>
            <a:ext cx="2088232" cy="2847589"/>
          </a:xfrm>
          <a:prstGeom prst="rect">
            <a:avLst/>
          </a:prstGeom>
        </p:spPr>
      </p:pic>
      <p:pic>
        <p:nvPicPr>
          <p:cNvPr id="21" name="Рисунок 20" descr="Маркова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484784"/>
            <a:ext cx="4608512" cy="2517400"/>
          </a:xfrm>
          <a:prstGeom prst="rect">
            <a:avLst/>
          </a:prstGeom>
        </p:spPr>
      </p:pic>
      <p:pic>
        <p:nvPicPr>
          <p:cNvPr id="14" name="Рисунок 13" descr="г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4189384"/>
            <a:ext cx="3635896" cy="2479976"/>
          </a:xfrm>
          <a:prstGeom prst="rect">
            <a:avLst/>
          </a:prstGeom>
        </p:spPr>
      </p:pic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MG-62ad3b13b3b134b388672c930ba06fe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631134"/>
            <a:ext cx="3312368" cy="237393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79712" y="836712"/>
            <a:ext cx="6480720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Селище Шахтобудівників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12" descr="IMG_4677а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G_4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1338" y="3789040"/>
            <a:ext cx="2172790" cy="2996952"/>
          </a:xfrm>
          <a:prstGeom prst="rect">
            <a:avLst/>
          </a:prstGeom>
        </p:spPr>
      </p:pic>
      <p:pic>
        <p:nvPicPr>
          <p:cNvPr id="21" name="Рисунок 20" descr="IMG-8d5839130a15bbe355ee3e2f3ad7f288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412776"/>
            <a:ext cx="3096344" cy="2271774"/>
          </a:xfrm>
          <a:prstGeom prst="rect">
            <a:avLst/>
          </a:prstGeom>
        </p:spPr>
      </p:pic>
      <p:pic>
        <p:nvPicPr>
          <p:cNvPr id="20" name="Рисунок 19" descr="IMG-8761eec4cae9c10585af06fc4bacf72a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132856"/>
            <a:ext cx="2976331" cy="2376264"/>
          </a:xfrm>
          <a:prstGeom prst="rect">
            <a:avLst/>
          </a:prstGeom>
        </p:spPr>
      </p:pic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8064896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Бюджет участі</a:t>
            </a:r>
          </a:p>
          <a:p>
            <a:pPr algn="ctr">
              <a:lnSpc>
                <a:spcPct val="125000"/>
              </a:lnSpc>
              <a:buFontTx/>
              <a:buChar char="-"/>
            </a:pPr>
            <a:r>
              <a:rPr lang="uk-UA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це</a:t>
            </a:r>
            <a:r>
              <a:rPr lang="uk-UA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демократичний процес обговорення </a:t>
            </a:r>
          </a:p>
          <a:p>
            <a:pPr algn="ctr">
              <a:lnSpc>
                <a:spcPct val="125000"/>
              </a:lnSpc>
            </a:pPr>
            <a:r>
              <a:rPr lang="uk-UA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громадою напрямів використання та розподілу частини коштів міського бюджету</a:t>
            </a: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70818"/>
            <a:ext cx="9756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Кожен мешканець 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міста</a:t>
            </a:r>
          </a:p>
          <a:p>
            <a:pPr marL="1163638" indent="-1163638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має можливість 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подати власну пропозицію,покликану          </a:t>
            </a:r>
          </a:p>
          <a:p>
            <a:pPr marL="1163638" indent="-1163638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піднести місто</a:t>
            </a: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 міську інфраструктуру на якісно </a:t>
            </a:r>
          </a:p>
          <a:p>
            <a:pPr marL="1346200" indent="-1346200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новий рівень розвитку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https://pershij.com.ua/wp-content/uploads/2018/10/e3c2558-43421458-248233879193784-7871963789803913216-n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16"/>
          <a:stretch>
            <a:fillRect/>
          </a:stretch>
        </p:blipFill>
        <p:spPr bwMode="auto">
          <a:xfrm>
            <a:off x="3203848" y="4639524"/>
            <a:ext cx="5400600" cy="21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79712" y="764704"/>
            <a:ext cx="6480720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Мікрорайон ПМЗ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під час робо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672" y="1844824"/>
            <a:ext cx="3059832" cy="2376264"/>
          </a:xfrm>
          <a:prstGeom prst="rect">
            <a:avLst/>
          </a:prstGeom>
        </p:spPr>
      </p:pic>
      <p:pic>
        <p:nvPicPr>
          <p:cNvPr id="15" name="Рисунок 14" descr="піс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3533308" cy="2592288"/>
          </a:xfrm>
          <a:prstGeom prst="rect">
            <a:avLst/>
          </a:prstGeom>
        </p:spPr>
      </p:pic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4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D1C92A2D-2AE6-453D-B1E7-3BB4D4759E9Bчячсдт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077072"/>
            <a:ext cx="1944216" cy="2708920"/>
          </a:xfrm>
          <a:prstGeom prst="rect">
            <a:avLst/>
          </a:prstGeom>
        </p:spPr>
      </p:pic>
      <p:pic>
        <p:nvPicPr>
          <p:cNvPr id="21" name="Рисунок 20" descr="0FE84F88-A82A-4284-BFB6-1EA12D31F23F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4032448"/>
            <a:ext cx="1977684" cy="2780928"/>
          </a:xfrm>
          <a:prstGeom prst="rect">
            <a:avLst/>
          </a:prstGeom>
        </p:spPr>
      </p:pic>
      <p:pic>
        <p:nvPicPr>
          <p:cNvPr id="16" name="Рисунок 15" descr="20211012_0849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1772817"/>
            <a:ext cx="2376264" cy="3312368"/>
          </a:xfrm>
          <a:prstGeom prst="rect">
            <a:avLst/>
          </a:prstGeom>
        </p:spPr>
      </p:pic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-6ca34411715afe0788f14c5766bfc99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44824"/>
            <a:ext cx="2165666" cy="3024336"/>
          </a:xfrm>
          <a:prstGeom prst="rect">
            <a:avLst/>
          </a:prstGeom>
        </p:spPr>
      </p:pic>
      <p:pic>
        <p:nvPicPr>
          <p:cNvPr id="19" name="Рисунок 18" descr="2 світ добр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556792"/>
            <a:ext cx="2295057" cy="30963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79712" y="836712"/>
            <a:ext cx="6480720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b="1" dirty="0" smtClean="0"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Селище ім. 18 Вересня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4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55 лавочки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325100"/>
            <a:ext cx="3233864" cy="2299636"/>
          </a:xfrm>
          <a:prstGeom prst="rect">
            <a:avLst/>
          </a:prstGeom>
        </p:spPr>
      </p:pic>
      <p:pic>
        <p:nvPicPr>
          <p:cNvPr id="20" name="Рисунок 19" descr="55 лавочки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135" y="1772816"/>
            <a:ext cx="3217729" cy="239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79712" y="836712"/>
            <a:ext cx="6480720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Мікрорайон ПЗТО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IMG-27bad9f7660974895da10f6b65de249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628800"/>
            <a:ext cx="3168352" cy="2376264"/>
          </a:xfrm>
          <a:prstGeom prst="rect">
            <a:avLst/>
          </a:prstGeom>
        </p:spPr>
      </p:pic>
      <p:pic>
        <p:nvPicPr>
          <p:cNvPr id="18" name="Рисунок 17" descr="IMG-днз53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646802"/>
            <a:ext cx="3144349" cy="2358262"/>
          </a:xfrm>
          <a:prstGeom prst="rect">
            <a:avLst/>
          </a:prstGeom>
        </p:spPr>
      </p:pic>
      <p:pic>
        <p:nvPicPr>
          <p:cNvPr id="25" name="Рисунок 24" descr="чомуси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149080"/>
            <a:ext cx="3384376" cy="2538282"/>
          </a:xfrm>
          <a:prstGeom prst="rect">
            <a:avLst/>
          </a:prstGeom>
        </p:spPr>
      </p:pic>
      <p:pic>
        <p:nvPicPr>
          <p:cNvPr id="26" name="Рисунок 25" descr="IMG-27ааа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83796" y="4077072"/>
            <a:ext cx="1812340" cy="2636912"/>
          </a:xfrm>
          <a:prstGeom prst="rect">
            <a:avLst/>
          </a:prstGeom>
        </p:spPr>
      </p:pic>
      <p:pic>
        <p:nvPicPr>
          <p:cNvPr id="27" name="Рисунок 26" descr="IMG-264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1368047"/>
            <a:ext cx="2143097" cy="3213081"/>
          </a:xfrm>
          <a:prstGeom prst="rect">
            <a:avLst/>
          </a:prstGeom>
        </p:spPr>
      </p:pic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65 Пятиха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384376" cy="259228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35496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</a:t>
            </a:r>
            <a:r>
              <a:rPr lang="en-US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Реалізація проєктів-переможців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79712" y="836712"/>
            <a:ext cx="6480720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Мікрорайон ПЗТО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0" name="Рисунок 89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005064"/>
            <a:ext cx="3456384" cy="2348880"/>
          </a:xfrm>
          <a:prstGeom prst="rect">
            <a:avLst/>
          </a:prstGeom>
        </p:spPr>
      </p:pic>
      <p:pic>
        <p:nvPicPr>
          <p:cNvPr id="24" name="Рисунок 23" descr="IMG-08ab69f84e5194dde8b4860ad167c522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132856"/>
            <a:ext cx="2160240" cy="3168352"/>
          </a:xfrm>
          <a:prstGeom prst="rect">
            <a:avLst/>
          </a:prstGeom>
        </p:spPr>
      </p:pic>
      <p:pic>
        <p:nvPicPr>
          <p:cNvPr id="19" name="Рисунок 18" descr="IMG-7bdc50b42a7cf87d2cf2bbaac3513a54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221088"/>
            <a:ext cx="3456384" cy="2537520"/>
          </a:xfrm>
          <a:prstGeom prst="rect">
            <a:avLst/>
          </a:prstGeom>
        </p:spPr>
      </p:pic>
      <p:pic>
        <p:nvPicPr>
          <p:cNvPr id="20" name="Рисунок 19" descr="IMG-97810c7db9ae8acfff4e43dd8a0dff90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628799"/>
            <a:ext cx="3059832" cy="2493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227687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5400" b="1" dirty="0" smtClean="0">
                <a:latin typeface="Tahoma" pitchFamily="34" charset="0"/>
                <a:cs typeface="Tahoma" pitchFamily="34" charset="0"/>
              </a:rPr>
              <a:t>Дякую за увагу!</a:t>
            </a:r>
            <a:endParaRPr lang="ru-RU" altLang="ru-RU" sz="5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https://pershij.com.ua/wp-content/uploads/2018/10/e3c2558-43421458-248233879193784-7871963789803913216-n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16"/>
          <a:stretch>
            <a:fillRect/>
          </a:stretch>
        </p:blipFill>
        <p:spPr bwMode="auto">
          <a:xfrm>
            <a:off x="3635896" y="3573016"/>
            <a:ext cx="5400600" cy="21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594928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altLang="ru-RU" sz="2000" b="1" dirty="0" smtClean="0">
                <a:latin typeface="Tahoma" pitchFamily="34" charset="0"/>
                <a:cs typeface="Tahoma" pitchFamily="34" charset="0"/>
              </a:rPr>
              <a:t>Відділ з економічних питань виконавчого комітету Павлоградської міської ради</a:t>
            </a:r>
            <a:endParaRPr lang="ru-RU" altLang="ru-RU" sz="2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8" descr="1575979392_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4293096"/>
            <a:ext cx="2952328" cy="24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7812360" cy="1656184"/>
          </a:xfrm>
        </p:spPr>
        <p:txBody>
          <a:bodyPr>
            <a:noAutofit/>
          </a:bodyPr>
          <a:lstStyle/>
          <a:p>
            <a:pPr algn="ctr"/>
            <a:r>
              <a:rPr lang="uk-UA" sz="3200" b="1" i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Заплановано в 2021 році </a:t>
            </a:r>
            <a:br>
              <a:rPr lang="uk-UA" sz="3200" b="1" i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1 400 000 грн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4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lnSpc>
                <a:spcPct val="150000"/>
              </a:lnSpc>
              <a:buFont typeface="Wingdings" pitchFamily="2" charset="2"/>
              <a:buChar char="v"/>
              <a:tabLst>
                <a:tab pos="360363" algn="l"/>
                <a:tab pos="2695575" algn="l"/>
                <a:tab pos="3849688" algn="l"/>
              </a:tabLst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міні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uk-UA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вартість реалізації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до 10 тис. грн.)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" indent="-95250">
              <a:lnSpc>
                <a:spcPct val="150000"/>
              </a:lnSpc>
              <a:buFont typeface="Wingdings" pitchFamily="2" charset="2"/>
              <a:buChar char="v"/>
              <a:tabLst>
                <a:tab pos="360363" algn="l"/>
                <a:tab pos="2695575" algn="l"/>
                <a:tab pos="3849688" algn="l"/>
              </a:tabLst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малі проєкти</a:t>
            </a:r>
            <a:r>
              <a:rPr lang="uk-UA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(вартість реалізації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до 25 тис. грн.)</a:t>
            </a:r>
          </a:p>
          <a:p>
            <a:pPr marL="95250" indent="-95250">
              <a:lnSpc>
                <a:spcPct val="150000"/>
              </a:lnSpc>
              <a:buFont typeface="Wingdings" pitchFamily="2" charset="2"/>
              <a:buChar char="v"/>
              <a:tabLst>
                <a:tab pos="360363" algn="l"/>
                <a:tab pos="2695575" algn="l"/>
                <a:tab pos="3849688" algn="l"/>
              </a:tabLst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інфраструктурні проєкти</a:t>
            </a:r>
            <a:r>
              <a:rPr lang="uk-UA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(вартість реалізації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 50 </a:t>
            </a:r>
            <a:r>
              <a:rPr lang="uk-UA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тис.грн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" indent="-95250">
              <a:lnSpc>
                <a:spcPct val="150000"/>
              </a:lnSpc>
              <a:buFont typeface="Wingdings" pitchFamily="2" charset="2"/>
              <a:buChar char="v"/>
              <a:tabLst>
                <a:tab pos="360363" algn="l"/>
                <a:tab pos="2695575" algn="l"/>
                <a:tab pos="3849688" algn="l"/>
              </a:tabLst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великий проєкт</a:t>
            </a:r>
            <a:r>
              <a:rPr lang="uk-UA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(вартість реалізації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500 тис. грн.)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188640"/>
            <a:ext cx="7128792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Види проєктів Бюджету участі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1856725"/>
            <a:ext cx="867645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Web</a:t>
            </a:r>
            <a:r>
              <a:rPr lang="uk-UA" sz="28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сервіс «Громадський бюджет»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це</a:t>
            </a:r>
          </a:p>
          <a:p>
            <a:endParaRPr lang="uk-UA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можливість жителям міста самостійне подання проєктів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відстеження перебігу реалізації проєктів</a:t>
            </a:r>
          </a:p>
          <a:p>
            <a:pPr marL="449263" indent="-449263">
              <a:buFont typeface="Wingdings" pitchFamily="2" charset="2"/>
              <a:buChar char="v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незалежне голосування із застосуванням засобів         ідентифікації громадян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автоматичний підрахунок голосів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365104"/>
            <a:ext cx="7848872" cy="2483973"/>
          </a:xfrm>
          <a:prstGeom prst="rect">
            <a:avLst/>
          </a:prstGeom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064896" cy="1440160"/>
          </a:xfrm>
        </p:spPr>
        <p:txBody>
          <a:bodyPr>
            <a:noAutofit/>
          </a:bodyPr>
          <a:lstStyle/>
          <a:p>
            <a:pPr algn="ctr" eaLnBrk="0" hangingPunct="0"/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Демократичність та прозорість процесу: від моменту подання проєкту до закінчення його реалізації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86409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Кроки реалізації Бюджету участі</a:t>
            </a:r>
            <a:endParaRPr lang="ru-RU" altLang="ru-RU" sz="3200" kern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30" y="5085184"/>
            <a:ext cx="8640958" cy="576064"/>
          </a:xfrm>
          <a:prstGeom prst="rect">
            <a:avLst/>
          </a:prstGeom>
          <a:noFill/>
          <a:ln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323527" y="5085184"/>
            <a:ext cx="1683787" cy="5760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Крок 1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085184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подання проєктних пропозицій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4221088"/>
            <a:ext cx="6912768" cy="576064"/>
          </a:xfrm>
          <a:prstGeom prst="rect">
            <a:avLst/>
          </a:prstGeom>
          <a:noFill/>
          <a:ln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2051721" y="4221088"/>
            <a:ext cx="1688033" cy="5760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Крок 2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06098" y="4221088"/>
            <a:ext cx="48703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розгляд проєктних пропозицій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78106" y="3429000"/>
            <a:ext cx="5086382" cy="576064"/>
          </a:xfrm>
          <a:prstGeom prst="rect">
            <a:avLst/>
          </a:prstGeom>
          <a:noFill/>
          <a:ln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3878105" y="3429000"/>
            <a:ext cx="1734185" cy="5760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Крок 3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76361" y="3429000"/>
            <a:ext cx="24240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голосування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5508103" y="2636912"/>
            <a:ext cx="3528393" cy="576064"/>
            <a:chOff x="5076055" y="2492896"/>
            <a:chExt cx="3528393" cy="576064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076055" y="2492896"/>
              <a:ext cx="3456385" cy="576064"/>
              <a:chOff x="4283967" y="2348880"/>
              <a:chExt cx="3456385" cy="57606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283967" y="2348880"/>
                <a:ext cx="3456385" cy="576064"/>
              </a:xfrm>
              <a:prstGeom prst="rect">
                <a:avLst/>
              </a:prstGeom>
              <a:noFill/>
              <a:ln>
                <a:gradFill>
                  <a:gsLst>
                    <a:gs pos="10000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ятиугольник 22"/>
              <p:cNvSpPr/>
              <p:nvPr/>
            </p:nvSpPr>
            <p:spPr>
              <a:xfrm>
                <a:off x="4283968" y="2348880"/>
                <a:ext cx="1670872" cy="57606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Крок 4 </a:t>
                </a:r>
                <a:endParaRPr lang="ru-RU" sz="3200" dirty="0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6732240" y="2492896"/>
              <a:ext cx="187220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реалізація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3" name="Рисунок 32" descr="kisspng-graphics-presentation-image-camping-zuidduinen-pho-diehard-supporter-support-your-team-5b6310a5441e86.2118497715332189812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95736" y="2708920"/>
            <a:ext cx="1440160" cy="1440160"/>
          </a:xfrm>
          <a:prstGeom prst="rect">
            <a:avLst/>
          </a:prstGeom>
        </p:spPr>
      </p:pic>
      <p:pic>
        <p:nvPicPr>
          <p:cNvPr id="35" name="Рисунок 34" descr="kisspng-presentation-slide-microsoft-powerpoint-powerpoint-franchise-cooperation-5aed816aac0e27.6166380515255146027048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3645024"/>
            <a:ext cx="1428159" cy="1512168"/>
          </a:xfrm>
          <a:prstGeom prst="rect">
            <a:avLst/>
          </a:prstGeom>
        </p:spPr>
      </p:pic>
      <p:pic>
        <p:nvPicPr>
          <p:cNvPr id="36" name="Рисунок 35" descr="kisspng-3d-computer-graphics-desktop-wallpaper-clip-art-5b2803a5861688.750066421529349029549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4465" y="1700808"/>
            <a:ext cx="1444787" cy="1844824"/>
          </a:xfrm>
          <a:prstGeom prst="rect">
            <a:avLst/>
          </a:prstGeom>
        </p:spPr>
      </p:pic>
      <p:pic>
        <p:nvPicPr>
          <p:cNvPr id="37" name="Рисунок 36" descr="kisspng-building-stock-photography-royalty-free-3d-compute-5b2f6fc64da467.4167275615298354623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632389"/>
            <a:ext cx="2664296" cy="2044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1389251"/>
            <a:ext cx="684076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Clr>
                <a:srgbClr val="92D050"/>
              </a:buClr>
            </a:pP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Що потрібно?</a:t>
            </a:r>
          </a:p>
          <a:p>
            <a:pPr>
              <a:lnSpc>
                <a:spcPct val="125000"/>
              </a:lnSpc>
              <a:buClr>
                <a:srgbClr val="92D050"/>
              </a:buClr>
              <a:buFont typeface="Wingdings" pitchFamily="2" charset="2"/>
              <a:buChar char="v"/>
            </a:pPr>
            <a:r>
              <a:rPr lang="uk-UA" sz="2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знайти ідею та висловити її у формі проєкту</a:t>
            </a:r>
          </a:p>
          <a:p>
            <a:pPr>
              <a:buClr>
                <a:srgbClr val="92D050"/>
              </a:buClr>
              <a:buFont typeface="Wingdings" pitchFamily="2" charset="2"/>
              <a:buChar char="v"/>
            </a:pPr>
            <a:r>
              <a:rPr lang="uk-UA" sz="2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знайти однодумців та групу підтримки</a:t>
            </a:r>
          </a:p>
          <a:p>
            <a:pPr>
              <a:buClr>
                <a:srgbClr val="92D050"/>
              </a:buClr>
            </a:pPr>
            <a:r>
              <a:rPr lang="uk-UA" sz="2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надати проєкт до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web</a:t>
            </a:r>
            <a:r>
              <a:rPr lang="uk-UA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сервісу «Громадський бюджет» </a:t>
            </a:r>
            <a:r>
              <a:rPr lang="uk-UA" sz="2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або особисто до виконкому</a:t>
            </a:r>
            <a:endParaRPr lang="uk-UA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92D050"/>
              </a:buClr>
            </a:pPr>
            <a:r>
              <a:rPr lang="uk-UA" sz="2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92D050"/>
              </a:buClr>
            </a:pP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2021 році </a:t>
            </a: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подано на розгляд </a:t>
            </a:r>
          </a:p>
          <a:p>
            <a:pPr marL="3402013" indent="-3402013">
              <a:buClr>
                <a:srgbClr val="92D050"/>
              </a:buClr>
            </a:pP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68 проєктів</a:t>
            </a:r>
            <a:endParaRPr lang="uk-UA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0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1. </a:t>
            </a:r>
            <a:r>
              <a:rPr lang="uk-UA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Подання проєктних пропозицій</a:t>
            </a:r>
            <a:endParaRPr lang="ru-RU" sz="30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kisspng-presentation-slide-microsoft-powerpoint-powerpoint-franchise-cooperation-5aed816aac0e27.61663805152551460270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96" y="2001932"/>
            <a:ext cx="2371764" cy="344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1389251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Clr>
                <a:srgbClr val="92D050"/>
              </a:buClr>
            </a:pP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Як відбувалось?</a:t>
            </a:r>
          </a:p>
          <a:p>
            <a:pPr>
              <a:lnSpc>
                <a:spcPct val="125000"/>
              </a:lnSpc>
              <a:buClr>
                <a:srgbClr val="92D050"/>
              </a:buClr>
              <a:buFont typeface="Wingdings" pitchFamily="2" charset="2"/>
              <a:buChar char="v"/>
            </a:pPr>
            <a:r>
              <a:rPr lang="uk-UA" sz="2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попередня перевірка поданих проєктів</a:t>
            </a:r>
          </a:p>
          <a:p>
            <a:pPr marL="360363" indent="-360363">
              <a:lnSpc>
                <a:spcPct val="125000"/>
              </a:lnSpc>
              <a:buClr>
                <a:srgbClr val="92D050"/>
              </a:buClr>
              <a:buFont typeface="Wingdings" pitchFamily="2" charset="2"/>
              <a:buChar char="v"/>
            </a:pPr>
            <a:r>
              <a:rPr lang="uk-UA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аналіз проєктів за змістом та можливістю реалізації</a:t>
            </a:r>
          </a:p>
          <a:p>
            <a:pPr marL="449263" indent="-449263">
              <a:lnSpc>
                <a:spcPct val="125000"/>
              </a:lnSpc>
              <a:buClr>
                <a:srgbClr val="92D050"/>
              </a:buClr>
              <a:buFont typeface="Wingdings" pitchFamily="2" charset="2"/>
              <a:buChar char="v"/>
            </a:pPr>
            <a:r>
              <a:rPr lang="uk-UA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інформування автора проєкту про результати розгляду</a:t>
            </a:r>
          </a:p>
          <a:p>
            <a:pPr>
              <a:lnSpc>
                <a:spcPct val="125000"/>
              </a:lnSpc>
              <a:buClr>
                <a:srgbClr val="92D050"/>
              </a:buClr>
              <a:buFont typeface="Wingdings" pitchFamily="2" charset="2"/>
              <a:buChar char="v"/>
            </a:pPr>
            <a:endParaRPr 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buClr>
                <a:srgbClr val="92D050"/>
              </a:buClr>
            </a:pP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2021 році </a:t>
            </a:r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допущено до голосування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65 проєктів</a:t>
            </a:r>
            <a:endParaRPr lang="uk-UA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2.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Розгляд проєктних пропозицій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kisspng-graphics-presentation-image-camping-zuidduinen-pho-diehard-supporter-support-your-team-5b6310a5441e86.2118497715332189812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44016" y="1916832"/>
            <a:ext cx="248376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1124744"/>
            <a:ext cx="70567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Clr>
                <a:srgbClr val="92D050"/>
              </a:buClr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Здійснювався:</a:t>
            </a:r>
          </a:p>
          <a:p>
            <a:pPr>
              <a:lnSpc>
                <a:spcPct val="125000"/>
              </a:lnSpc>
              <a:buClr>
                <a:srgbClr val="92D050"/>
              </a:buClr>
              <a:tabLst>
                <a:tab pos="357188" algn="l"/>
              </a:tabLst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відповідальним підрозділом;</a:t>
            </a:r>
          </a:p>
          <a:p>
            <a:pPr>
              <a:lnSpc>
                <a:spcPct val="125000"/>
              </a:lnSpc>
              <a:buClr>
                <a:srgbClr val="92D050"/>
              </a:buClr>
              <a:tabLst>
                <a:tab pos="357188" algn="l"/>
              </a:tabLst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головними розпорядниками бюджетних коштів;</a:t>
            </a:r>
          </a:p>
          <a:p>
            <a:pPr>
              <a:lnSpc>
                <a:spcPct val="125000"/>
              </a:lnSpc>
              <a:buClr>
                <a:srgbClr val="92D050"/>
              </a:buClr>
              <a:tabLst>
                <a:tab pos="457200" algn="l"/>
              </a:tabLst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робочою групою з питань реалізації бюджету   участі</a:t>
            </a:r>
            <a:r>
              <a:rPr lang="uk-U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indent="357188">
              <a:lnSpc>
                <a:spcPct val="125000"/>
              </a:lnSpc>
              <a:buClr>
                <a:srgbClr val="92D050"/>
              </a:buClr>
            </a:pPr>
            <a:r>
              <a:rPr lang="uk-UA" sz="2000" i="1" dirty="0" smtClean="0">
                <a:solidFill>
                  <a:srgbClr val="1B36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проведено 10 засідань робочої групи, </a:t>
            </a:r>
          </a:p>
          <a:p>
            <a:pPr indent="357188">
              <a:lnSpc>
                <a:spcPct val="125000"/>
              </a:lnSpc>
              <a:buClr>
                <a:srgbClr val="92D050"/>
              </a:buClr>
            </a:pPr>
            <a:r>
              <a:rPr lang="uk-UA" sz="2000" i="1" dirty="0" smtClean="0">
                <a:solidFill>
                  <a:srgbClr val="1B36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розглянуті нагальні питання щодо реалізації проєктів</a:t>
            </a:r>
            <a:endParaRPr lang="uk-UA" sz="2000" i="1" dirty="0">
              <a:solidFill>
                <a:srgbClr val="1B36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2.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Розгляд проєктних пропозицій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робоча груп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58560"/>
            <a:ext cx="3614400" cy="2710800"/>
          </a:xfrm>
          <a:prstGeom prst="rect">
            <a:avLst/>
          </a:prstGeom>
        </p:spPr>
      </p:pic>
      <p:pic>
        <p:nvPicPr>
          <p:cNvPr id="11" name="Рисунок 10" descr="робоча груп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933056"/>
            <a:ext cx="3919073" cy="2736304"/>
          </a:xfrm>
          <a:prstGeom prst="rect">
            <a:avLst/>
          </a:prstGeom>
        </p:spPr>
      </p:pic>
      <p:pic>
        <p:nvPicPr>
          <p:cNvPr id="9" name="Рисунок 8" descr="kisspng-graphics-presentation-image-camping-zuidduinen-pho-diehard-supporter-support-your-team-5b6310a5441e86.21184977153321898127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44016" y="1916832"/>
            <a:ext cx="2483768" cy="288032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8244408" cy="864096"/>
          </a:xfrm>
        </p:spPr>
        <p:txBody>
          <a:bodyPr>
            <a:noAutofit/>
          </a:bodyPr>
          <a:lstStyle/>
          <a:p>
            <a:pPr algn="ctr"/>
            <a:r>
              <a:rPr lang="uk-UA" sz="3100" b="1" i="0" dirty="0" smtClean="0">
                <a:solidFill>
                  <a:srgbClr val="B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Крок 3. </a:t>
            </a:r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Голосування за подані проєкти</a:t>
            </a:r>
            <a:endParaRPr lang="ru-RU" sz="3100" b="1" i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80728"/>
            <a:ext cx="7920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92D050"/>
              </a:buCl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два способи голосування:</a:t>
            </a:r>
          </a:p>
          <a:p>
            <a:pPr marL="2247900" indent="-1798638">
              <a:buClr>
                <a:srgbClr val="92D050"/>
              </a:buClr>
            </a:pPr>
            <a:r>
              <a:rPr lang="uk-UA" sz="28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 спосіб </a:t>
            </a:r>
            <a:r>
              <a:rPr lang="uk-U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online</a:t>
            </a:r>
            <a:r>
              <a:rPr lang="uk-U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за допомогою засобів ідентифікації громадян</a:t>
            </a:r>
          </a:p>
          <a:p>
            <a:pPr marL="2247900" indent="-1798638">
              <a:buClr>
                <a:srgbClr val="92D050"/>
              </a:buClr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ІІ спосіб </a:t>
            </a:r>
            <a:r>
              <a:rPr lang="uk-U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offline</a:t>
            </a:r>
            <a:r>
              <a:rPr lang="uk-U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шляхом заповнення анкет</a:t>
            </a:r>
          </a:p>
          <a:p>
            <a:pPr marL="2247900" indent="-1798638">
              <a:buClr>
                <a:srgbClr val="92D050"/>
              </a:buClr>
            </a:pPr>
            <a:endParaRPr lang="uk-UA" sz="800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47900" indent="-1798638">
              <a:buClr>
                <a:srgbClr val="92D050"/>
              </a:buClr>
            </a:pPr>
            <a:endParaRPr lang="uk-UA" sz="800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0363" indent="-360363">
              <a:buClr>
                <a:srgbClr val="92D050"/>
              </a:buCl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загальна кількість голосів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uk-UA" sz="28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19190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uk-U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 них:</a:t>
            </a:r>
          </a:p>
          <a:p>
            <a:pPr indent="449263">
              <a:buClr>
                <a:srgbClr val="92D050"/>
              </a:buClr>
            </a:pPr>
            <a:r>
              <a:rPr lang="uk-U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online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– 3567;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offline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– 156</a:t>
            </a:r>
            <a:r>
              <a:rPr lang="uk-U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uk-UA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голосування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5699" y="4077072"/>
            <a:ext cx="3540797" cy="259228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39552" cy="4637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голосування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77072"/>
            <a:ext cx="1800200" cy="2610673"/>
          </a:xfrm>
          <a:prstGeom prst="rect">
            <a:avLst/>
          </a:prstGeom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077072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ткрыт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1931</TotalTime>
  <Words>929</Words>
  <Application>Microsoft Office PowerPoint</Application>
  <PresentationFormat>Экран (4:3)</PresentationFormat>
  <Paragraphs>259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Открытая</vt:lpstr>
      <vt:lpstr>2_Открытая</vt:lpstr>
      <vt:lpstr>Слайд 1</vt:lpstr>
      <vt:lpstr>Слайд 2</vt:lpstr>
      <vt:lpstr>Заплановано в 2021 році  1 400 000 грн.</vt:lpstr>
      <vt:lpstr>Демократичність та прозорість процесу: від моменту подання проєкту до закінчення його реалізації</vt:lpstr>
      <vt:lpstr>Кроки реалізації Бюджету участі</vt:lpstr>
      <vt:lpstr>Крок 1. Подання проєктних пропозицій</vt:lpstr>
      <vt:lpstr>Крок 2. Розгляд проєктних пропозицій</vt:lpstr>
      <vt:lpstr>Крок 2. Розгляд проєктних пропозицій</vt:lpstr>
      <vt:lpstr>Крок 3. Голосування за подані проєкти</vt:lpstr>
      <vt:lpstr>Крок 3. Голосування за подані проєкти</vt:lpstr>
      <vt:lpstr>Крок 3. Голосування за подані проєкти</vt:lpstr>
      <vt:lpstr>Крок 3. Голосування за подані проєкти</vt:lpstr>
      <vt:lpstr>Крок 3. Голосування за подані проєкти</vt:lpstr>
      <vt:lpstr>Крок 3. Голосування за подані проєкти</vt:lpstr>
      <vt:lpstr>Крок 4. Реалізація проєктів-переможців</vt:lpstr>
      <vt:lpstr>Крок 4. Реалізація проєктів-переможців</vt:lpstr>
      <vt:lpstr>Крок 4. Реалізація проєктів-переможців</vt:lpstr>
      <vt:lpstr>Крок 4. Реалізація проєктів-переможців</vt:lpstr>
      <vt:lpstr>Крок 4. Реалізація проєктів-переможців</vt:lpstr>
      <vt:lpstr>Крок 4. Реалізація проєктів-переможців</vt:lpstr>
      <vt:lpstr>Крок 4. Реалізація проєктів-переможців</vt:lpstr>
      <vt:lpstr>Крок 4. Реалізація проєктів-переможців</vt:lpstr>
      <vt:lpstr>Крок 4. Реалізація проєктів-переможців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ekonom2</dc:creator>
  <cp:lastModifiedBy>ekonom7</cp:lastModifiedBy>
  <cp:revision>185</cp:revision>
  <dcterms:created xsi:type="dcterms:W3CDTF">2020-02-21T08:07:22Z</dcterms:created>
  <dcterms:modified xsi:type="dcterms:W3CDTF">2021-12-17T07:23:50Z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TC010690751049</vt:lpwstr>
  </property>
</Properties>
</file>