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handoutMasterIdLst>
    <p:handoutMasterId r:id="rId21"/>
  </p:handoutMasterIdLst>
  <p:sldIdLst>
    <p:sldId id="290" r:id="rId2"/>
    <p:sldId id="328" r:id="rId3"/>
    <p:sldId id="313" r:id="rId4"/>
    <p:sldId id="309" r:id="rId5"/>
    <p:sldId id="314" r:id="rId6"/>
    <p:sldId id="315" r:id="rId7"/>
    <p:sldId id="256" r:id="rId8"/>
    <p:sldId id="259" r:id="rId9"/>
    <p:sldId id="318" r:id="rId10"/>
    <p:sldId id="321" r:id="rId11"/>
    <p:sldId id="322" r:id="rId12"/>
    <p:sldId id="323" r:id="rId13"/>
    <p:sldId id="324" r:id="rId14"/>
    <p:sldId id="326" r:id="rId15"/>
    <p:sldId id="327" r:id="rId16"/>
    <p:sldId id="291" r:id="rId17"/>
    <p:sldId id="295" r:id="rId18"/>
    <p:sldId id="285" r:id="rId19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" initials="2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>
        <p:scale>
          <a:sx n="81" d="100"/>
          <a:sy n="81" d="100"/>
        </p:scale>
        <p:origin x="-90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D045C-73F9-42EA-9D94-4E8CD2C8B773}" type="datetimeFigureOut">
              <a:rPr lang="uk-UA" smtClean="0"/>
              <a:t>24.12.2021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E00BE-B915-4566-9488-5C77B6028E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7440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A8946-D84B-45E2-A688-CB11607215B8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4D6A8-0429-465E-8AAF-2E16B2C3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3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4D6A8-0429-465E-8AAF-2E16B2C3A31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69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5E97-BB3C-4628-9D05-58A93192009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7D2-3979-4439-A140-5BE89A1ED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5E97-BB3C-4628-9D05-58A93192009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7D2-3979-4439-A140-5BE89A1ED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5E97-BB3C-4628-9D05-58A93192009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7D2-3979-4439-A140-5BE89A1ED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5E97-BB3C-4628-9D05-58A93192009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7D2-3979-4439-A140-5BE89A1ED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5E97-BB3C-4628-9D05-58A93192009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7D2-3979-4439-A140-5BE89A1ED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5E97-BB3C-4628-9D05-58A93192009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7D2-3979-4439-A140-5BE89A1ED4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5E97-BB3C-4628-9D05-58A93192009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7D2-3979-4439-A140-5BE89A1ED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5E97-BB3C-4628-9D05-58A93192009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7D2-3979-4439-A140-5BE89A1ED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5E97-BB3C-4628-9D05-58A93192009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7D2-3979-4439-A140-5BE89A1ED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5E97-BB3C-4628-9D05-58A93192009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A687D2-3979-4439-A140-5BE89A1ED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5E97-BB3C-4628-9D05-58A93192009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7D2-3979-4439-A140-5BE89A1ED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6F45E97-BB3C-4628-9D05-58A93192009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AA687D2-3979-4439-A140-5BE89A1ED4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zroclyeideti.ru/uploads/posts/2011-09/1316849015_bac6727c5f73bb6ee5559d178316daa5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vzroclyeideti.ru/uploads/posts/2011-09/1316849015_bac6727c5f73bb6ee5559d178316daa5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hyperlink" Target="http://vzroclyeideti.ru/uploads/posts/2011-09/1316849015_bac6727c5f73bb6ee5559d178316daa5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94807"/>
            <a:ext cx="11912569" cy="200920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uk-UA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uk-UA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uk-UA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Організація харчування у закладах освіти </a:t>
            </a: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/>
            </a:r>
            <a:b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</a:b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Виконання Постанови Кабінету Міністрів України </a:t>
            </a:r>
            <a:b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</a:b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від  24 березня  2021  року  № 305 </a:t>
            </a:r>
            <a:b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</a:b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«Про затвердження норм та Порядку організації харчування у закладах освіти та дитячих закладах оздоровлення та відпочинку»</a:t>
            </a:r>
            <a:endParaRPr lang="uk-UA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4" name="Picture 6" descr="http://skyclipart.ru/uploads/posts/2011-10/1317589957_obraze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42"/>
          <a:stretch>
            <a:fillRect/>
          </a:stretch>
        </p:blipFill>
        <p:spPr bwMode="auto">
          <a:xfrm>
            <a:off x="264217" y="4560116"/>
            <a:ext cx="6048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Картинка 69 из 388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" b="48819"/>
          <a:stretch>
            <a:fillRect/>
          </a:stretch>
        </p:blipFill>
        <p:spPr bwMode="auto">
          <a:xfrm>
            <a:off x="5964863" y="4726803"/>
            <a:ext cx="6048375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63" y="-128789"/>
            <a:ext cx="3960053" cy="2562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4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352" y="610213"/>
            <a:ext cx="9613861" cy="1080938"/>
          </a:xfrm>
        </p:spPr>
        <p:txBody>
          <a:bodyPr>
            <a:noAutofit/>
          </a:bodyPr>
          <a:lstStyle/>
          <a:p>
            <a:r>
              <a:rPr lang="ru-RU" sz="8000" dirty="0"/>
              <a:t/>
            </a:r>
            <a:br>
              <a:rPr lang="ru-RU" sz="8000" dirty="0"/>
            </a:br>
            <a:r>
              <a:rPr lang="uk-UA" sz="8000" dirty="0" smtClean="0"/>
              <a:t>овочі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16386" name="Picture 2" descr="Буква алфави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324" y="4502848"/>
            <a:ext cx="1686236" cy="204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" t="8669" r="7"/>
          <a:stretch/>
        </p:blipFill>
        <p:spPr>
          <a:xfrm>
            <a:off x="90154" y="2413166"/>
            <a:ext cx="6978999" cy="3781571"/>
          </a:xfrm>
          <a:prstGeom prst="rect">
            <a:avLst/>
          </a:prstGeom>
        </p:spPr>
      </p:pic>
      <p:pic>
        <p:nvPicPr>
          <p:cNvPr id="9218" name="Picture 2" descr="Диетический ликбез: клетчатк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4" r="233"/>
          <a:stretch/>
        </p:blipFill>
        <p:spPr bwMode="auto">
          <a:xfrm>
            <a:off x="6272259" y="259985"/>
            <a:ext cx="5837906" cy="404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74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1" y="365760"/>
            <a:ext cx="3294416" cy="819096"/>
          </a:xfrm>
        </p:spPr>
        <p:txBody>
          <a:bodyPr>
            <a:normAutofit fontScale="90000"/>
          </a:bodyPr>
          <a:lstStyle/>
          <a:p>
            <a:r>
              <a:rPr lang="uk-UA" sz="7200" dirty="0" smtClean="0"/>
              <a:t>Фрукти</a:t>
            </a:r>
            <a:endParaRPr lang="uk-UA" sz="7200" dirty="0"/>
          </a:p>
        </p:txBody>
      </p:sp>
      <p:pic>
        <p:nvPicPr>
          <p:cNvPr id="22532" name="Picture 4" descr="ALLDAY - народный сайт о дизайне &quot; Страница 18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5" y="1309326"/>
            <a:ext cx="5719716" cy="42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Обои ягоды, красные, фрукты, яблоки, спелые 1600x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28075" r="9499" b="5351"/>
          <a:stretch/>
        </p:blipFill>
        <p:spPr bwMode="auto">
          <a:xfrm>
            <a:off x="6553637" y="3773127"/>
            <a:ext cx="4835047" cy="285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cndww.durovloh.ru/umedia/137000/136958/6881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52" y="350948"/>
            <a:ext cx="5865480" cy="329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990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83" y="412124"/>
            <a:ext cx="5911403" cy="136516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600" dirty="0" smtClean="0"/>
              <a:t>йодована сіль</a:t>
            </a:r>
            <a:endParaRPr lang="uk-UA" sz="6600" dirty="0"/>
          </a:p>
        </p:txBody>
      </p:sp>
      <p:pic>
        <p:nvPicPr>
          <p:cNvPr id="11266" name="Picture 2" descr="Буква алфави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61" y="1639825"/>
            <a:ext cx="1229132" cy="153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Йодированная соль, польза, содержание йода в упаковке Полезный сай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0" y="3172143"/>
            <a:ext cx="7242771" cy="36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171" t="5728" r="3588" b="1150"/>
          <a:stretch/>
        </p:blipFill>
        <p:spPr>
          <a:xfrm>
            <a:off x="6446291" y="133189"/>
            <a:ext cx="5745709" cy="319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88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799" y="262729"/>
            <a:ext cx="7750506" cy="69699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dirty="0" smtClean="0"/>
              <a:t>Мінімум  Білого хліба</a:t>
            </a:r>
            <a:endParaRPr lang="uk-UA" sz="6000" dirty="0"/>
          </a:p>
        </p:txBody>
      </p:sp>
      <p:pic>
        <p:nvPicPr>
          <p:cNvPr id="23554" name="Picture 2" descr="Буква алфави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81" y="56079"/>
            <a:ext cx="1491376" cy="201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Финский ржаной хлеб - Ruislimppu - от Кари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5" y="1392307"/>
            <a:ext cx="5661025" cy="439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Всесильная пищ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088" y="2069437"/>
            <a:ext cx="6474912" cy="43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449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79" y="365760"/>
            <a:ext cx="10274765" cy="1076674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>повноцінне харчування, пропорційність</a:t>
            </a:r>
            <a:endParaRPr lang="uk-UA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066" t="6523" r="13885" b="1549"/>
          <a:stretch/>
        </p:blipFill>
        <p:spPr>
          <a:xfrm>
            <a:off x="6502980" y="2363008"/>
            <a:ext cx="5517134" cy="3435198"/>
          </a:xfrm>
          <a:prstGeom prst="rect">
            <a:avLst/>
          </a:prstGeom>
        </p:spPr>
      </p:pic>
      <p:pic>
        <p:nvPicPr>
          <p:cNvPr id="17414" name="Picture 6" descr="Что нужно есть для восстановления сил после тренировки У повара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5" y="1837686"/>
            <a:ext cx="6728762" cy="44858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Буква алфави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7972"/>
            <a:ext cx="1380188" cy="167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03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19" y="629787"/>
            <a:ext cx="11586781" cy="1080938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>у закладах освіти</a:t>
            </a:r>
            <a:r>
              <a:rPr lang="uk-UA" sz="4000" dirty="0" smtClean="0"/>
              <a:t> </a:t>
            </a:r>
            <a:r>
              <a:rPr lang="uk-UA" sz="4400" dirty="0" smtClean="0"/>
              <a:t>Заборонено </a:t>
            </a:r>
            <a:r>
              <a:rPr lang="uk-UA" sz="4400" dirty="0" smtClean="0"/>
              <a:t>Харчувати дітей</a:t>
            </a:r>
            <a:r>
              <a:rPr lang="uk-UA" sz="4400" dirty="0" smtClean="0"/>
              <a:t>:</a:t>
            </a:r>
            <a:r>
              <a:rPr lang="uk-UA" sz="4800" dirty="0" smtClean="0"/>
              <a:t/>
            </a:r>
            <a:br>
              <a:rPr lang="uk-UA" sz="4800" dirty="0" smtClean="0"/>
            </a:br>
            <a:endParaRPr lang="uk-UA" sz="48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A8F5BD1-23AF-4DE1-BC37-4EF1A926F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4" y="1777284"/>
            <a:ext cx="5470859" cy="3212340"/>
          </a:xfrm>
          <a:prstGeom prst="rect">
            <a:avLst/>
          </a:prstGeom>
        </p:spPr>
      </p:pic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xmlns="" id="{A97A62A6-B9CA-4E39-AF0B-A00016CEA244}"/>
              </a:ext>
            </a:extLst>
          </p:cNvPr>
          <p:cNvSpPr/>
          <p:nvPr/>
        </p:nvSpPr>
        <p:spPr>
          <a:xfrm>
            <a:off x="5795224" y="1571222"/>
            <a:ext cx="6091976" cy="5100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М’ясні та рибні продукти промислового або кулінарного виробництва, гриби.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Непастеризоване молоко або молочні продукти, виготовлені з непастеризованого молока.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Непастеризовані соки, газовані напої та каву.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Продукти (особливо чіпси, сухарики) з вмістом солі більш 0,12 гр. та 100 гр. готового продукту або з вмістом цукру більш 10 гр. на 100 гр. готового продукту.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Кондитерські вироби та солодкі зернові продукти, вироби з кремом, морозиво, харчові концентрати.</a:t>
            </a:r>
          </a:p>
        </p:txBody>
      </p:sp>
    </p:spTree>
    <p:extLst>
      <p:ext uri="{BB962C8B-B14F-4D97-AF65-F5344CB8AC3E}">
        <p14:creationId xmlns:p14="http://schemas.microsoft.com/office/powerpoint/2010/main" val="1790164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948" y="296743"/>
            <a:ext cx="1002792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/>
              <a:t>Харчування в школах та дитячих </a:t>
            </a:r>
            <a:r>
              <a:rPr lang="uk-UA" sz="4000" dirty="0" smtClean="0"/>
              <a:t>садках</a:t>
            </a:r>
            <a:endParaRPr lang="uk-UA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114" y="2599872"/>
            <a:ext cx="4785775" cy="165825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41092" y="1482129"/>
            <a:ext cx="6934200" cy="4804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dirty="0"/>
          </a:p>
          <a:p>
            <a:pPr algn="ctr"/>
            <a:r>
              <a:rPr lang="uk-UA" sz="9600" dirty="0"/>
              <a:t>Здоров’я дитини і підлітка формується під впливом багатьох чинників, але головним із них є харчування: якість, безпечність, достатність, збалансованість харчових продуктів, режим харчування.</a:t>
            </a:r>
          </a:p>
          <a:p>
            <a:pPr algn="ctr"/>
            <a:endParaRPr lang="uk-UA" sz="14400" dirty="0"/>
          </a:p>
          <a:p>
            <a:pPr algn="ctr"/>
            <a:r>
              <a:rPr lang="uk-UA" sz="9600" dirty="0"/>
              <a:t>Особливість харчування школярів  </a:t>
            </a:r>
          </a:p>
          <a:p>
            <a:pPr algn="ctr"/>
            <a:r>
              <a:rPr lang="uk-UA" sz="9600" dirty="0"/>
              <a:t> зумовлена їх віковими групами:</a:t>
            </a:r>
          </a:p>
          <a:p>
            <a:pPr algn="ctr"/>
            <a:endParaRPr lang="uk-UA" sz="9600" dirty="0" smtClean="0"/>
          </a:p>
          <a:p>
            <a:r>
              <a:rPr lang="uk-UA" sz="9600" dirty="0" smtClean="0"/>
              <a:t>     6-11 </a:t>
            </a:r>
            <a:r>
              <a:rPr lang="uk-UA" sz="9600" dirty="0"/>
              <a:t>років - молодша</a:t>
            </a:r>
          </a:p>
          <a:p>
            <a:r>
              <a:rPr lang="uk-UA" sz="9600" dirty="0" smtClean="0"/>
              <a:t>     11-14 </a:t>
            </a:r>
            <a:r>
              <a:rPr lang="uk-UA" sz="9600" dirty="0"/>
              <a:t>років – середня</a:t>
            </a:r>
          </a:p>
          <a:p>
            <a:r>
              <a:rPr lang="uk-UA" sz="9600" dirty="0" smtClean="0"/>
              <a:t>     14 </a:t>
            </a:r>
            <a:r>
              <a:rPr lang="uk-UA" sz="9600" dirty="0"/>
              <a:t>-18 років – старша</a:t>
            </a:r>
            <a:r>
              <a:rPr lang="uk-UA" sz="9600" dirty="0" smtClean="0"/>
              <a:t>.</a:t>
            </a:r>
          </a:p>
          <a:p>
            <a:pPr algn="ctr"/>
            <a:endParaRPr lang="uk-UA" sz="9600" dirty="0"/>
          </a:p>
          <a:p>
            <a:pPr algn="ctr"/>
            <a:r>
              <a:rPr lang="uk-UA" sz="9600" dirty="0"/>
              <a:t>Особливість харчування</a:t>
            </a:r>
          </a:p>
          <a:p>
            <a:pPr algn="ctr"/>
            <a:r>
              <a:rPr lang="uk-UA" sz="9600" dirty="0" smtClean="0"/>
              <a:t> </a:t>
            </a:r>
            <a:r>
              <a:rPr lang="uk-UA" sz="9600" dirty="0"/>
              <a:t>в дитячих </a:t>
            </a:r>
            <a:r>
              <a:rPr lang="uk-UA" sz="9600" dirty="0" smtClean="0"/>
              <a:t>садках за </a:t>
            </a:r>
            <a:r>
              <a:rPr lang="uk-UA" sz="9600" dirty="0"/>
              <a:t>віковими групами</a:t>
            </a:r>
            <a:r>
              <a:rPr lang="uk-UA" sz="9600" dirty="0" smtClean="0"/>
              <a:t>:</a:t>
            </a:r>
          </a:p>
          <a:p>
            <a:pPr algn="ctr"/>
            <a:endParaRPr lang="uk-UA" sz="9600" dirty="0" smtClean="0"/>
          </a:p>
          <a:p>
            <a:r>
              <a:rPr lang="uk-UA" sz="9600" dirty="0" smtClean="0"/>
              <a:t>     2 </a:t>
            </a:r>
            <a:r>
              <a:rPr lang="uk-UA" sz="9600" dirty="0"/>
              <a:t>- 3 роки – раннього та молодшого дошкільного віку</a:t>
            </a:r>
          </a:p>
          <a:p>
            <a:r>
              <a:rPr lang="uk-UA" sz="9600" dirty="0" smtClean="0"/>
              <a:t>     4 </a:t>
            </a:r>
            <a:r>
              <a:rPr lang="uk-UA" sz="9600" dirty="0"/>
              <a:t>– 6 (7) років – середнього та старшого дошкільного віку.</a:t>
            </a:r>
          </a:p>
          <a:p>
            <a:pPr algn="ctr"/>
            <a:endParaRPr lang="uk-UA" sz="12800" dirty="0"/>
          </a:p>
          <a:p>
            <a:pPr algn="ctr"/>
            <a:endParaRPr lang="uk-UA" dirty="0"/>
          </a:p>
          <a:p>
            <a:pPr algn="ctr"/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364" t="3575" r="6755" b="210"/>
          <a:stretch/>
        </p:blipFill>
        <p:spPr>
          <a:xfrm>
            <a:off x="7290641" y="1691032"/>
            <a:ext cx="4807574" cy="346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3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2901" y="161008"/>
            <a:ext cx="85724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рецепти націлені на урізноманітнення меню  та на збільшення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дітей, які  харчуються у їдальнях, а це позитивно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впливатиме на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зміцнення здоров’я дітей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6A58456-133A-47E8-978E-60FBFD3A5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73" y="1682141"/>
            <a:ext cx="4987539" cy="33028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4196" y="4985000"/>
            <a:ext cx="106647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Головне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завдання сьогодення - вирішення питання по забезпеченню якісним та безпечним харчуванням в закладах освіти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8760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Картинка 69 из 388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" b="48819"/>
          <a:stretch>
            <a:fillRect/>
          </a:stretch>
        </p:blipFill>
        <p:spPr bwMode="auto">
          <a:xfrm>
            <a:off x="3040220" y="0"/>
            <a:ext cx="583247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6" descr="http://skyclipart.ru/uploads/posts/2011-10/1317589957_obraze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42"/>
          <a:stretch>
            <a:fillRect/>
          </a:stretch>
        </p:blipFill>
        <p:spPr bwMode="auto">
          <a:xfrm>
            <a:off x="2737544" y="3335629"/>
            <a:ext cx="6786361" cy="210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257555" y="1973356"/>
            <a:ext cx="11397804" cy="1722881"/>
          </a:xfrm>
        </p:spPr>
        <p:txBody>
          <a:bodyPr>
            <a:noAutofit/>
          </a:bodyPr>
          <a:lstStyle/>
          <a:p>
            <a:pPr algn="ctr"/>
            <a:r>
              <a:rPr lang="uk-UA" altLang="ru-RU" sz="9600" b="1" dirty="0" smtClean="0">
                <a:solidFill>
                  <a:srgbClr val="002060"/>
                </a:solidFill>
              </a:rPr>
              <a:t>Дякуємо за увагу</a:t>
            </a:r>
            <a:r>
              <a:rPr lang="ru-RU" altLang="ru-RU" sz="9600" b="1" dirty="0" smtClean="0">
                <a:solidFill>
                  <a:srgbClr val="002060"/>
                </a:solidFill>
              </a:rPr>
              <a:t>!</a:t>
            </a:r>
            <a:endParaRPr lang="ru-RU" altLang="ru-RU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3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27B678-67E5-4F45-9D13-D43D290A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853" y="352880"/>
            <a:ext cx="10236129" cy="1063795"/>
          </a:xfrm>
        </p:spPr>
        <p:txBody>
          <a:bodyPr>
            <a:noAutofit/>
          </a:bodyPr>
          <a:lstStyle/>
          <a:p>
            <a:pPr algn="ctr"/>
            <a:r>
              <a:rPr lang="uk-UA" sz="3600" dirty="0">
                <a:cs typeface="Aharoni" panose="02010803020104030203" pitchFamily="2" charset="-79"/>
              </a:rPr>
              <a:t>Мета переходу на оновлену систему харчування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D144536-9326-402B-A4BA-3B28A11BC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53" y="5032686"/>
            <a:ext cx="11129605" cy="1590853"/>
          </a:xfrm>
        </p:spPr>
        <p:txBody>
          <a:bodyPr>
            <a:normAutofit/>
          </a:bodyPr>
          <a:lstStyle/>
          <a:p>
            <a:pPr algn="just">
              <a:tabLst>
                <a:tab pos="363538" algn="l"/>
              </a:tabLst>
            </a:pPr>
            <a:r>
              <a:rPr lang="uk-UA" sz="2800" dirty="0" smtClean="0">
                <a:cs typeface="Aharoni" panose="02010803020104030203" pitchFamily="2" charset="-79"/>
              </a:rPr>
              <a:t>          Мета – підвищення харчової цінності раціону учнів, покращення якості харчування для створення безпечного та здорового освітнього середовища.</a:t>
            </a:r>
            <a:endParaRPr lang="uk-UA" sz="2800" dirty="0">
              <a:cs typeface="Aharoni" panose="02010803020104030203" pitchFamily="2" charset="-79"/>
            </a:endParaRPr>
          </a:p>
        </p:txBody>
      </p:sp>
      <p:pic>
        <p:nvPicPr>
          <p:cNvPr id="1026" name="Picture 2" descr="C:\Users\PC\Desktop\9c3a28e0d5b09d624467bbd7f745f695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79" y="1488831"/>
            <a:ext cx="5205044" cy="338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38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646" y="611164"/>
            <a:ext cx="5682134" cy="3655970"/>
          </a:xfrm>
        </p:spPr>
        <p:txBody>
          <a:bodyPr>
            <a:normAutofit fontScale="25000" lnSpcReduction="20000"/>
          </a:bodyPr>
          <a:lstStyle/>
          <a:p>
            <a:r>
              <a:rPr lang="uk-UA" sz="11200" dirty="0" smtClean="0"/>
              <a:t>		Здорове харчування — </a:t>
            </a:r>
            <a:r>
              <a:rPr lang="uk-UA" sz="11200" dirty="0"/>
              <a:t>це харчування, яке забезпечує ріст, нормальний розвиток і  життєдіяльність людини, що сприяє зміцненню його здоров'я та профілактиці захворювань.</a:t>
            </a:r>
          </a:p>
          <a:p>
            <a:r>
              <a:rPr lang="uk-UA" sz="11200" dirty="0" smtClean="0"/>
              <a:t>		</a:t>
            </a:r>
          </a:p>
          <a:p>
            <a:r>
              <a:rPr lang="uk-UA" sz="11200" dirty="0"/>
              <a:t>	</a:t>
            </a:r>
            <a:r>
              <a:rPr lang="uk-UA" sz="11200" dirty="0" smtClean="0"/>
              <a:t>	У повсякденному</a:t>
            </a:r>
            <a:r>
              <a:rPr lang="uk-UA" sz="11200" dirty="0"/>
              <a:t>	харчуванні  обов’язково мають бути</a:t>
            </a:r>
            <a:r>
              <a:rPr lang="uk-UA" sz="11200" dirty="0" smtClean="0"/>
              <a:t>:</a:t>
            </a:r>
            <a:endParaRPr lang="uk-UA" sz="11200" dirty="0"/>
          </a:p>
          <a:p>
            <a:r>
              <a:rPr lang="uk-UA" sz="11200" dirty="0" smtClean="0"/>
              <a:t>          - білки, жири, вуглеводи</a:t>
            </a:r>
            <a:r>
              <a:rPr lang="uk-UA" sz="11200" dirty="0"/>
              <a:t>;</a:t>
            </a:r>
          </a:p>
          <a:p>
            <a:r>
              <a:rPr lang="uk-UA" sz="11200" dirty="0" smtClean="0"/>
              <a:t>          - вітаміни</a:t>
            </a:r>
            <a:r>
              <a:rPr lang="uk-UA" sz="11200" dirty="0"/>
              <a:t>;</a:t>
            </a:r>
          </a:p>
          <a:p>
            <a:r>
              <a:rPr lang="uk-UA" sz="11200" dirty="0" smtClean="0"/>
              <a:t>          - мінеральні </a:t>
            </a:r>
            <a:r>
              <a:rPr lang="uk-UA" sz="11200" dirty="0"/>
              <a:t>речовини;</a:t>
            </a:r>
          </a:p>
          <a:p>
            <a:r>
              <a:rPr lang="uk-UA" sz="11200" dirty="0" smtClean="0"/>
              <a:t>          - клітковина</a:t>
            </a:r>
            <a:r>
              <a:rPr lang="uk-UA" sz="11200" dirty="0"/>
              <a:t>;</a:t>
            </a:r>
          </a:p>
          <a:p>
            <a:r>
              <a:rPr lang="uk-UA" sz="11200" dirty="0" smtClean="0"/>
              <a:t>          - вода</a:t>
            </a:r>
            <a:r>
              <a:rPr lang="uk-UA" sz="11200" dirty="0"/>
              <a:t>.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2F5EF48-17E6-470B-AA84-1C28A1DF2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32" y="0"/>
            <a:ext cx="5688168" cy="665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01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EA5491-B444-46C1-A917-5A788E630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58" y="1695"/>
            <a:ext cx="6440088" cy="6856305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98DC8DCD-29EA-4F5E-B4F2-BC6CAA19555E}"/>
              </a:ext>
            </a:extLst>
          </p:cNvPr>
          <p:cNvSpPr/>
          <p:nvPr/>
        </p:nvSpPr>
        <p:spPr>
          <a:xfrm>
            <a:off x="3658162" y="6194738"/>
            <a:ext cx="5571883" cy="66326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Піраміда здорового харчування</a:t>
            </a:r>
          </a:p>
        </p:txBody>
      </p:sp>
    </p:spTree>
    <p:extLst>
      <p:ext uri="{BB962C8B-B14F-4D97-AF65-F5344CB8AC3E}">
        <p14:creationId xmlns:p14="http://schemas.microsoft.com/office/powerpoint/2010/main" val="1714728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3487" y="126616"/>
            <a:ext cx="12192000" cy="708338"/>
          </a:xfrm>
        </p:spPr>
        <p:txBody>
          <a:bodyPr/>
          <a:lstStyle/>
          <a:p>
            <a:pPr algn="ctr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Нововведення в дитяче меню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876" y="962152"/>
            <a:ext cx="7129449" cy="4434095"/>
          </a:xfrm>
        </p:spPr>
        <p:txBody>
          <a:bodyPr>
            <a:normAutofit fontScale="85000" lnSpcReduction="20000"/>
          </a:bodyPr>
          <a:lstStyle/>
          <a:p>
            <a:r>
              <a:rPr lang="uk-UA" sz="3300" dirty="0" smtClean="0"/>
              <a:t>		У дитячому меню </a:t>
            </a:r>
            <a:r>
              <a:rPr lang="uk-UA" sz="3300" u="sng" dirty="0" smtClean="0"/>
              <a:t>обмежено </a:t>
            </a:r>
            <a:r>
              <a:rPr lang="uk-UA" sz="3300" dirty="0" smtClean="0"/>
              <a:t>кількість солі, цукру, жирів тваринного походження, а також вживання не пастеризованих соків.</a:t>
            </a:r>
          </a:p>
          <a:p>
            <a:r>
              <a:rPr lang="uk-UA" sz="3300" dirty="0" smtClean="0"/>
              <a:t>		У нове меню </a:t>
            </a:r>
            <a:r>
              <a:rPr lang="uk-UA" sz="3300" u="sng" dirty="0" smtClean="0"/>
              <a:t>не включено </a:t>
            </a:r>
            <a:r>
              <a:rPr lang="uk-UA" sz="3300" dirty="0" smtClean="0"/>
              <a:t>ковбасні вироби, сосиски, рибні, м’ясні та плодоовочеві консерви, кондитерські вироби, адже ці продукти мають високий вміст солі та цукру. </a:t>
            </a:r>
          </a:p>
          <a:p>
            <a:r>
              <a:rPr lang="uk-UA" sz="3300" dirty="0" smtClean="0"/>
              <a:t>		</a:t>
            </a:r>
            <a:r>
              <a:rPr lang="uk-UA" sz="3300" u="sng" dirty="0" smtClean="0"/>
              <a:t>Зменшено норми споживання </a:t>
            </a:r>
            <a:r>
              <a:rPr lang="uk-UA" sz="3300" dirty="0" smtClean="0"/>
              <a:t>хліба та картоплі. </a:t>
            </a:r>
          </a:p>
          <a:p>
            <a:endParaRPr lang="uk-UA" sz="3300" dirty="0" smtClean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3F4DCF-07A6-471A-9968-50F02272BE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7" r="733"/>
          <a:stretch/>
        </p:blipFill>
        <p:spPr>
          <a:xfrm>
            <a:off x="8216168" y="803843"/>
            <a:ext cx="3647586" cy="3098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21217" y="5271820"/>
            <a:ext cx="10290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Натомість </a:t>
            </a:r>
            <a:r>
              <a:rPr lang="uk-U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має бути більше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молока та кисломолочних продуктів, м’яса, риби, круп та бобових.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9992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8" y="32009"/>
            <a:ext cx="12192000" cy="1152845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  <a:cs typeface="Aharoni" panose="02010803020104030203" pitchFamily="2" charset="-79"/>
              </a:rPr>
              <a:t>Порядок організації харчування у закладах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  <a:cs typeface="Aharoni" panose="02010803020104030203" pitchFamily="2" charset="-79"/>
              </a:rPr>
              <a:t>освіти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0173" y="2603243"/>
            <a:ext cx="5792015" cy="3797559"/>
          </a:xfrm>
          <a:noFill/>
        </p:spPr>
        <p:txBody>
          <a:bodyPr>
            <a:normAutofit/>
          </a:bodyPr>
          <a:lstStyle/>
          <a:p>
            <a:endParaRPr lang="uk-UA" sz="2800" dirty="0"/>
          </a:p>
          <a:p>
            <a:endParaRPr lang="uk-UA" sz="2800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630C97AD-6568-420B-8EC6-92C1BE21EFA7}"/>
              </a:ext>
            </a:extLst>
          </p:cNvPr>
          <p:cNvSpPr/>
          <p:nvPr/>
        </p:nvSpPr>
        <p:spPr>
          <a:xfrm>
            <a:off x="0" y="978007"/>
            <a:ext cx="4106283" cy="3797559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Засновник закладів освіти самостійно визначає спосіб організації харчування 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(тобто аутсорсин,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кейтеринг або харчоблоки установи).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91262887-AA28-49AA-B244-66B0AA3BC13B}"/>
              </a:ext>
            </a:extLst>
          </p:cNvPr>
          <p:cNvSpPr/>
          <p:nvPr/>
        </p:nvSpPr>
        <p:spPr>
          <a:xfrm>
            <a:off x="3271235" y="3222610"/>
            <a:ext cx="4662152" cy="3415005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900" b="0" i="0" u="none" strike="noStrike" kern="1200" cap="none" spc="0" normalizeH="0" baseline="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Примірне чотиритижневе сезонне </a:t>
            </a:r>
            <a:r>
              <a:rPr kumimoji="0" lang="uk-UA" sz="1900" b="0" i="0" u="none" strike="noStrike" kern="1200" cap="none" spc="0" normalizeH="0" baseline="0" noProof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меню - </a:t>
            </a:r>
            <a:r>
              <a:rPr kumimoji="0" lang="uk-UA" sz="1900" b="0" i="0" u="none" strike="noStrike" kern="1200" cap="none" spc="0" normalizeH="0" baseline="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документ, що містить набір страв, вихід (масу) їх порцій для різних вікових груп, враховує особливості дієтичної потреби здобувачів освіти/дітей, сезонність(осінь, зима, весна, літо).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25FE8DFA-ABDC-4E38-9F3D-453452C8CDE3}"/>
              </a:ext>
            </a:extLst>
          </p:cNvPr>
          <p:cNvSpPr/>
          <p:nvPr/>
        </p:nvSpPr>
        <p:spPr>
          <a:xfrm>
            <a:off x="7289443" y="978007"/>
            <a:ext cx="4902556" cy="499779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cs typeface="Aharoni" panose="02010803020104030203" pitchFamily="2" charset="-79"/>
              </a:rPr>
              <a:t>Засновник закладів освіти забезпечує безоплатне гаряче харчування державних і комунальних закладах освіти за рахунок коштів бюджету для пільгової категорії дітей відповідно до законодавства. Забезпечення безоплатним гарячим </a:t>
            </a:r>
            <a:r>
              <a:rPr lang="uk-UA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Aharoni" panose="02010803020104030203" pitchFamily="2" charset="-79"/>
              </a:rPr>
              <a:t>х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cs typeface="Aharoni" panose="02010803020104030203" pitchFamily="2" charset="-79"/>
              </a:rPr>
              <a:t>арчуванням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cs typeface="Aharoni" panose="02010803020104030203" pitchFamily="2" charset="-79"/>
              </a:rPr>
              <a:t> 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cs typeface="Aharoni" panose="02010803020104030203" pitchFamily="2" charset="-79"/>
              </a:rPr>
              <a:t>за рахунок бюджетних коштів здійснюється на підставі документів, що підтверджують таке право відповідно до законодавства.</a:t>
            </a:r>
          </a:p>
        </p:txBody>
      </p:sp>
    </p:spTree>
    <p:extLst>
      <p:ext uri="{BB962C8B-B14F-4D97-AF65-F5344CB8AC3E}">
        <p14:creationId xmlns:p14="http://schemas.microsoft.com/office/powerpoint/2010/main" val="33792448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7403" y="876539"/>
            <a:ext cx="10869771" cy="10372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Азбука</a:t>
            </a:r>
            <a:b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здорового </a:t>
            </a:r>
            <a:r>
              <a:rPr lang="ru-RU" sz="7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харчування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6080" y="2087371"/>
            <a:ext cx="8681055" cy="1312651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altLang="ru-RU" sz="7200" b="1" dirty="0">
                <a:ln w="12700">
                  <a:solidFill>
                    <a:srgbClr val="F09415"/>
                  </a:solidFill>
                  <a:prstDash val="solid"/>
                </a:ln>
                <a:pattFill prst="pct50">
                  <a:fgClr>
                    <a:srgbClr val="F09415"/>
                  </a:fgClr>
                  <a:bgClr>
                    <a:srgbClr val="F0941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09415"/>
                  </a:outerShdw>
                </a:effectLst>
              </a:rPr>
              <a:t>Я є те, </a:t>
            </a:r>
            <a:r>
              <a:rPr lang="ru-RU" altLang="ru-RU" sz="7200" b="1" dirty="0" err="1">
                <a:ln w="12700">
                  <a:solidFill>
                    <a:srgbClr val="F09415"/>
                  </a:solidFill>
                  <a:prstDash val="solid"/>
                </a:ln>
                <a:pattFill prst="pct50">
                  <a:fgClr>
                    <a:srgbClr val="F09415"/>
                  </a:fgClr>
                  <a:bgClr>
                    <a:srgbClr val="F0941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09415"/>
                  </a:outerShdw>
                </a:effectLst>
              </a:rPr>
              <a:t>що</a:t>
            </a:r>
            <a:r>
              <a:rPr lang="ru-RU" altLang="ru-RU" sz="7200" b="1" dirty="0">
                <a:ln w="12700">
                  <a:solidFill>
                    <a:srgbClr val="F09415"/>
                  </a:solidFill>
                  <a:prstDash val="solid"/>
                </a:ln>
                <a:pattFill prst="pct50">
                  <a:fgClr>
                    <a:srgbClr val="F09415"/>
                  </a:fgClr>
                  <a:bgClr>
                    <a:srgbClr val="F0941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09415"/>
                  </a:outerShdw>
                </a:effectLst>
              </a:rPr>
              <a:t> я </a:t>
            </a:r>
            <a:r>
              <a:rPr lang="ru-RU" altLang="ru-RU" sz="7200" b="1" dirty="0" err="1">
                <a:ln w="12700">
                  <a:solidFill>
                    <a:srgbClr val="F09415"/>
                  </a:solidFill>
                  <a:prstDash val="solid"/>
                </a:ln>
                <a:pattFill prst="pct50">
                  <a:fgClr>
                    <a:srgbClr val="F09415"/>
                  </a:fgClr>
                  <a:bgClr>
                    <a:srgbClr val="F0941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09415"/>
                  </a:outerShdw>
                </a:effectLst>
              </a:rPr>
              <a:t>їм</a:t>
            </a:r>
            <a:r>
              <a:rPr lang="ru-RU" altLang="ru-RU" sz="7200" b="1" dirty="0">
                <a:ln w="12700">
                  <a:solidFill>
                    <a:srgbClr val="F09415"/>
                  </a:solidFill>
                  <a:prstDash val="solid"/>
                </a:ln>
                <a:pattFill prst="pct50">
                  <a:fgClr>
                    <a:srgbClr val="F09415"/>
                  </a:fgClr>
                  <a:bgClr>
                    <a:srgbClr val="F0941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09415"/>
                  </a:outerShdw>
                </a:effectLst>
              </a:rPr>
              <a:t>! </a:t>
            </a:r>
          </a:p>
          <a:p>
            <a:pPr algn="l"/>
            <a:endParaRPr lang="ru-RU" dirty="0"/>
          </a:p>
        </p:txBody>
      </p:sp>
      <p:pic>
        <p:nvPicPr>
          <p:cNvPr id="4" name="Picture 6" descr="http://skyclipart.ru/uploads/posts/2011-10/1317589957_obraze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42"/>
          <a:stretch>
            <a:fillRect/>
          </a:stretch>
        </p:blipFill>
        <p:spPr bwMode="auto">
          <a:xfrm>
            <a:off x="264218" y="4817535"/>
            <a:ext cx="6048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Картинка 69 из 388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" b="48819"/>
          <a:stretch>
            <a:fillRect/>
          </a:stretch>
        </p:blipFill>
        <p:spPr bwMode="auto">
          <a:xfrm>
            <a:off x="5964863" y="4989772"/>
            <a:ext cx="6048375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166" y="2307430"/>
            <a:ext cx="3699081" cy="2702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Шелаболихинская ЦРБ - Полезная еда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96"/>
          <a:stretch/>
        </p:blipFill>
        <p:spPr bwMode="auto">
          <a:xfrm>
            <a:off x="4219775" y="3256753"/>
            <a:ext cx="2459865" cy="173301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09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59" y="1234256"/>
            <a:ext cx="3539783" cy="904585"/>
          </a:xfrm>
        </p:spPr>
        <p:txBody>
          <a:bodyPr>
            <a:normAutofit fontScale="90000"/>
          </a:bodyPr>
          <a:lstStyle/>
          <a:p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 smtClean="0"/>
              <a:t>Баланс:</a:t>
            </a:r>
            <a:br>
              <a:rPr lang="uk-UA" sz="5400" dirty="0" smtClean="0"/>
            </a:b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 smtClean="0"/>
              <a:t>            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білки</a:t>
            </a:r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igh Protein Diet Plan Diet &amp; Nutr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34" y="128789"/>
            <a:ext cx="5045139" cy="365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ealthy Living Tip #267 * GOYA F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8" y="3241300"/>
            <a:ext cx="5814748" cy="348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149" y="3401543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50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45881"/>
            <a:ext cx="7443988" cy="136516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енергозатрати </a:t>
            </a:r>
            <a:br>
              <a:rPr lang="uk-UA" sz="4000" dirty="0" smtClean="0"/>
            </a:br>
            <a:r>
              <a:rPr lang="uk-UA" sz="4000" dirty="0" smtClean="0"/>
              <a:t>повинні компенсуватися</a:t>
            </a:r>
            <a:br>
              <a:rPr lang="uk-UA" sz="4000" dirty="0" smtClean="0"/>
            </a:br>
            <a:r>
              <a:rPr lang="uk-UA" sz="4000" dirty="0" smtClean="0"/>
              <a:t>вітамінами «Е»</a:t>
            </a:r>
            <a:endParaRPr lang="uk-UA" sz="4000" dirty="0"/>
          </a:p>
        </p:txBody>
      </p:sp>
      <p:pic>
        <p:nvPicPr>
          <p:cNvPr id="7172" name="Picture 4" descr="High quality Nutural vitamin e liquid 98% use for vitamin e 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56" y="2793006"/>
            <a:ext cx="5827444" cy="377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Слишком большое количество физических упражнений может привести к бесплодию. NashiVnuk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1" r="797"/>
          <a:stretch/>
        </p:blipFill>
        <p:spPr bwMode="auto">
          <a:xfrm>
            <a:off x="7637172" y="0"/>
            <a:ext cx="4554828" cy="265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7279" t="13858" r="1495"/>
          <a:stretch/>
        </p:blipFill>
        <p:spPr>
          <a:xfrm>
            <a:off x="0" y="2990825"/>
            <a:ext cx="5336847" cy="3289110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5390930" y="3709116"/>
            <a:ext cx="1215932" cy="971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91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2125</TotalTime>
  <Words>411</Words>
  <Application>Microsoft Office PowerPoint</Application>
  <PresentationFormat>Произвольный</PresentationFormat>
  <Paragraphs>57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Углы</vt:lpstr>
      <vt:lpstr>   Організація харчування у закладах освіти  Виконання Постанови Кабінету Міністрів України  від  24 березня  2021  року  № 305  «Про затвердження норм та Порядку організації харчування у закладах освіти та дитячих закладах оздоровлення та відпочинку»</vt:lpstr>
      <vt:lpstr>Мета переходу на оновлену систему харчування</vt:lpstr>
      <vt:lpstr>Презентация PowerPoint</vt:lpstr>
      <vt:lpstr>Презентация PowerPoint</vt:lpstr>
      <vt:lpstr>Нововведення в дитяче меню</vt:lpstr>
      <vt:lpstr>Порядок організації харчування у закладах освіти</vt:lpstr>
      <vt:lpstr>Азбука  здорового харчування</vt:lpstr>
      <vt:lpstr> Баланс:                білки </vt:lpstr>
      <vt:lpstr>енергозатрати  повинні компенсуватися вітамінами «Е»</vt:lpstr>
      <vt:lpstr> овочі </vt:lpstr>
      <vt:lpstr>Фрукти</vt:lpstr>
      <vt:lpstr>йодована сіль</vt:lpstr>
      <vt:lpstr>Мінімум  Білого хліба</vt:lpstr>
      <vt:lpstr>повноцінне харчування, пропорційність</vt:lpstr>
      <vt:lpstr>у закладах освіти Заборонено Харчувати дітей: </vt:lpstr>
      <vt:lpstr>Харчування в школах та дитячих садках</vt:lpstr>
      <vt:lpstr>Презентация PowerPoint</vt:lpstr>
      <vt:lpstr>Дякуємо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здорового питания</dc:title>
  <dc:creator>Anastassia Kreytor</dc:creator>
  <cp:lastModifiedBy>PC</cp:lastModifiedBy>
  <cp:revision>123</cp:revision>
  <cp:lastPrinted>2021-12-24T06:33:01Z</cp:lastPrinted>
  <dcterms:created xsi:type="dcterms:W3CDTF">2015-03-12T21:23:00Z</dcterms:created>
  <dcterms:modified xsi:type="dcterms:W3CDTF">2021-12-24T09:04:54Z</dcterms:modified>
</cp:coreProperties>
</file>