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drawings/drawing9.xml" ContentType="application/vnd.openxmlformats-officedocument.drawingml.chartshap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charts/chart2.xml" ContentType="application/vnd.openxmlformats-officedocument.drawingml.chart+xml"/>
  <Override PartName="/ppt/drawings/drawing6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853" r:id="rId3"/>
    <p:sldMasterId id="2147483866" r:id="rId4"/>
    <p:sldMasterId id="2147483879" r:id="rId5"/>
    <p:sldMasterId id="2147483892" r:id="rId6"/>
    <p:sldMasterId id="2147483905" r:id="rId7"/>
  </p:sldMasterIdLst>
  <p:notesMasterIdLst>
    <p:notesMasterId r:id="rId41"/>
  </p:notesMasterIdLst>
  <p:sldIdLst>
    <p:sldId id="256" r:id="rId8"/>
    <p:sldId id="270" r:id="rId9"/>
    <p:sldId id="271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74" r:id="rId19"/>
    <p:sldId id="282" r:id="rId20"/>
    <p:sldId id="283" r:id="rId21"/>
    <p:sldId id="319" r:id="rId22"/>
    <p:sldId id="305" r:id="rId23"/>
    <p:sldId id="307" r:id="rId24"/>
    <p:sldId id="318" r:id="rId25"/>
    <p:sldId id="306" r:id="rId26"/>
    <p:sldId id="288" r:id="rId27"/>
    <p:sldId id="309" r:id="rId28"/>
    <p:sldId id="284" r:id="rId29"/>
    <p:sldId id="311" r:id="rId30"/>
    <p:sldId id="301" r:id="rId31"/>
    <p:sldId id="313" r:id="rId32"/>
    <p:sldId id="286" r:id="rId33"/>
    <p:sldId id="315" r:id="rId34"/>
    <p:sldId id="302" r:id="rId35"/>
    <p:sldId id="304" r:id="rId36"/>
    <p:sldId id="289" r:id="rId37"/>
    <p:sldId id="290" r:id="rId38"/>
    <p:sldId id="291" r:id="rId39"/>
    <p:sldId id="297" r:id="rId40"/>
  </p:sldIdLst>
  <p:sldSz cx="9144000" cy="6858000" type="screen4x3"/>
  <p:notesSz cx="6888163" cy="10020300"/>
  <p:embeddedFontLst>
    <p:embeddedFont>
      <p:font typeface="Bookman Old Style" pitchFamily="18" charset="0"/>
      <p:regular r:id="rId42"/>
      <p:bold r:id="rId43"/>
      <p:italic r:id="rId44"/>
      <p:boldItalic r:id="rId45"/>
    </p:embeddedFont>
    <p:embeddedFont>
      <p:font typeface="Arial Cyr" pitchFamily="34" charset="0"/>
      <p:regular r:id="rId46"/>
      <p:bold r:id="rId47"/>
      <p:italic r:id="rId48"/>
      <p:boldItalic r:id="rId49"/>
    </p:embeddedFon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Arial Black" pitchFamily="34" charset="0"/>
      <p:bold r:id="rId54"/>
    </p:embeddedFont>
    <p:embeddedFont>
      <p:font typeface="Impact" pitchFamily="34" charset="0"/>
      <p:regular r:id="rId55"/>
    </p:embeddedFont>
    <p:embeddedFont>
      <p:font typeface="Constantia" pitchFamily="18" charset="0"/>
      <p:regular r:id="rId56"/>
      <p:bold r:id="rId57"/>
      <p:italic r:id="rId58"/>
      <p:boldItalic r:id="rId5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5FA"/>
    <a:srgbClr val="91EEF3"/>
    <a:srgbClr val="00D4EA"/>
    <a:srgbClr val="000000"/>
    <a:srgbClr val="FF6600"/>
    <a:srgbClr val="94BCC8"/>
    <a:srgbClr val="800000"/>
    <a:srgbClr val="76A8B8"/>
    <a:srgbClr val="58B2C4"/>
    <a:srgbClr val="24E6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B28DB7-FBBF-4EE1-9F7D-BA9471DBBB86}">
  <a:tblStyle styleId="{F2B28DB7-FBBF-4EE1-9F7D-BA9471DBBB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6207" autoAdjust="0"/>
  </p:normalViewPr>
  <p:slideViewPr>
    <p:cSldViewPr snapToGrid="0">
      <p:cViewPr varScale="1">
        <p:scale>
          <a:sx n="62" d="100"/>
          <a:sy n="62" d="100"/>
        </p:scale>
        <p:origin x="-1716" y="-90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1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5.fntdata"/><Relationship Id="rId59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elak\d\&#1056;&#1040;&#1041;&#1054;&#1063;&#1045;&#1045;\&#1041;&#1070;&#1044;&#1046;&#1045;&#1058;%202022\&#1057;&#1051;&#1040;&#1049;&#1044;&#1048;%20&#1079;&#1074;&#1110;&#1090;\&#1057;&#1083;&#1072;&#1081;&#1076;%202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&#1056;&#1030;&#1063;&#1053;&#1048;&#1049;\&#1089;&#1077;&#1089;&#1110;&#1103;%2022.02\1%20&#1079;&#1072;&#1090;&#1074;&#1077;&#1088;&#1076;&#1078;%20&#1079;&#1074;&#1110;&#1090;&#1091;\&#1057;&#1051;&#1040;&#1049;&#1044;&#1048;%20&#1079;&#1074;&#1110;&#1090;\&#1089;&#1083;&#1072;&#1081;&#1076;%2013.xls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&#1056;&#1030;&#1063;&#1053;&#1048;&#1049;\&#1089;&#1077;&#1089;&#1110;&#1103;%2022.02\1%20&#1079;&#1072;&#1090;&#1074;&#1077;&#1088;&#1076;&#1078;%20&#1079;&#1074;&#1110;&#1090;&#1091;\&#1057;&#1051;&#1040;&#1049;&#1044;&#1048;%20&#1079;&#1074;&#1110;&#1090;\&#1089;&#1083;&#1072;&#1081;&#1076;%2021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&#1056;&#1030;&#1063;&#1053;&#1048;&#1049;\&#1089;&#1077;&#1089;&#1110;&#1103;%2022.02\1%20&#1079;&#1072;&#1090;&#1074;&#1077;&#1088;&#1076;&#1078;%20&#1079;&#1074;&#1110;&#1090;&#1091;\&#1057;&#1051;&#1040;&#1049;&#1044;&#1048;%20&#1079;&#1074;&#1110;&#1090;\&#1089;&#1083;&#1072;&#1081;&#1076;%2022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_Microsoft_Office_Excel_2007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9%20&#1084;&#1080;&#1089;\&#1057;&#1083;&#1072;&#1081;&#1076;&#1080;\4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&#1056;&#1030;&#1063;&#1053;&#1048;&#1049;\&#1089;&#1077;&#1089;&#1110;&#1103;%2022.02\1%20&#1079;&#1072;&#1090;&#1074;&#1077;&#1088;&#1076;&#1078;%20&#1079;&#1074;&#1110;&#1090;&#1091;\&#1057;&#1051;&#1040;&#1049;&#1044;&#1048;%20&#1079;&#1074;&#1110;&#1090;\&#1057;&#1083;&#1072;&#1081;&#1076;%205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&#1056;&#1030;&#1063;&#1053;&#1048;&#1049;\&#1089;&#1077;&#1089;&#1110;&#1103;%2022.02\1%20&#1079;&#1072;&#1090;&#1074;&#1077;&#1088;&#1076;&#1078;%20&#1079;&#1074;&#1110;&#1090;&#1091;\&#1057;&#1051;&#1040;&#1049;&#1044;&#1048;%20&#1079;&#1074;&#1110;&#1090;\&#1057;&#1083;&#1072;&#1081;&#1076;%207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&#1056;&#1030;&#1063;&#1053;&#1048;&#1049;\&#1089;&#1077;&#1089;&#1110;&#1103;%2022.02\1%20&#1079;&#1072;&#1090;&#1074;&#1077;&#1088;&#1076;&#1078;%20&#1079;&#1074;&#1110;&#1090;&#1091;\&#1057;&#1051;&#1040;&#1049;&#1044;&#1048;%20&#1079;&#1074;&#1110;&#1090;\&#1057;&#1083;&#1072;&#1081;&#1076;%208.xls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&#1056;&#1030;&#1063;&#1053;&#1048;&#1049;\&#1089;&#1077;&#1089;&#1110;&#1103;%2022.02\1%20&#1079;&#1072;&#1090;&#1074;&#1077;&#1088;&#1076;&#1078;%20&#1079;&#1074;&#1110;&#1090;&#1091;\&#1057;&#1051;&#1040;&#1049;&#1044;&#1048;%20&#1079;&#1074;&#1110;&#1090;\&#1057;&#1083;&#1072;&#1081;&#1076;%209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9%20&#1084;&#1080;&#1089;\&#1057;&#1083;&#1072;&#1081;&#1076;&#1080;\11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&#1056;&#1030;&#1063;&#1053;&#1048;&#1049;\&#1089;&#1077;&#1089;&#1110;&#1103;%2022.02\1%20&#1079;&#1072;&#1090;&#1074;&#1077;&#1088;&#1076;&#1078;%20&#1079;&#1074;&#1110;&#1090;&#1091;\&#1057;&#1051;&#1040;&#1049;&#1044;&#1048;%20&#1079;&#1074;&#1110;&#1090;\&#1089;&#1083;&#1072;&#1081;&#1076;%2012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9"/>
      <c:hPercent val="62"/>
      <c:rotY val="1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CFFCC"/>
        </a:solidFill>
        <a:ln w="12700">
          <a:solidFill>
            <a:srgbClr val="CCFFCC"/>
          </a:solidFill>
          <a:prstDash val="solid"/>
        </a:ln>
      </c:spPr>
    </c:sideWall>
    <c:backWall>
      <c:spPr>
        <a:solidFill>
          <a:srgbClr val="CCFFCC"/>
        </a:solidFill>
        <a:ln w="12700">
          <a:solidFill>
            <a:srgbClr val="CCFFCC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701492537313543E-2"/>
          <c:y val="0.15298507462686584"/>
          <c:w val="0.92205638474295015"/>
          <c:h val="0.73507462686567226"/>
        </c:manualLayout>
      </c:layout>
      <c:bar3DChart>
        <c:barDir val="col"/>
        <c:grouping val="clustered"/>
        <c:ser>
          <c:idx val="0"/>
          <c:order val="0"/>
          <c:tx>
            <c:strRef>
              <c:f>Лист2!$B$8</c:f>
              <c:strCache>
                <c:ptCount val="1"/>
                <c:pt idx="0">
                  <c:v>2020 рік</c:v>
                </c:pt>
              </c:strCache>
            </c:strRef>
          </c:tx>
          <c:spPr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9014855730098728E-3"/>
                  <c:y val="0.1276897990363144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E5-4766-92B3-14468D0D2BAC}"/>
                </c:ext>
              </c:extLst>
            </c:dLbl>
            <c:dLbl>
              <c:idx val="1"/>
              <c:layout>
                <c:manualLayout>
                  <c:x val="2.2805700282489585E-2"/>
                  <c:y val="-3.234320523367501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E5-4766-92B3-14468D0D2BA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Лист2!$A$9:$A$10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Лист2!$B$9:$B$10</c:f>
              <c:numCache>
                <c:formatCode>#,##0.0</c:formatCode>
                <c:ptCount val="2"/>
                <c:pt idx="0">
                  <c:v>755.2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E5-4766-92B3-14468D0D2BAC}"/>
            </c:ext>
          </c:extLst>
        </c:ser>
        <c:ser>
          <c:idx val="1"/>
          <c:order val="1"/>
          <c:tx>
            <c:strRef>
              <c:f>Лист2!$C$8</c:f>
              <c:strCache>
                <c:ptCount val="1"/>
                <c:pt idx="0">
                  <c:v>2021 рік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FF8080"/>
                  </a:gs>
                  <a:gs pos="100000">
                    <a:srgbClr val="FF808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E5-4766-92B3-14468D0D2BAC}"/>
              </c:ext>
            </c:extLst>
          </c:dPt>
          <c:dPt>
            <c:idx val="1"/>
            <c:spPr>
              <a:gradFill rotWithShape="0">
                <a:gsLst>
                  <a:gs pos="0">
                    <a:srgbClr val="FF8080"/>
                  </a:gs>
                  <a:gs pos="100000">
                    <a:srgbClr val="FF808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3E5-4766-92B3-14468D0D2BAC}"/>
              </c:ext>
            </c:extLst>
          </c:dPt>
          <c:dLbls>
            <c:dLbl>
              <c:idx val="0"/>
              <c:layout>
                <c:manualLayout>
                  <c:x val="-1.8988609010933219E-4"/>
                  <c:y val="0.155526174899779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3E5-4766-92B3-14468D0D2BAC}"/>
                </c:ext>
              </c:extLst>
            </c:dLbl>
            <c:dLbl>
              <c:idx val="1"/>
              <c:layout>
                <c:manualLayout>
                  <c:x val="1.7737754795575909E-2"/>
                  <c:y val="-1.07107180632273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E5-4766-92B3-14468D0D2BA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Лист2!$A$9:$A$10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Лист2!$C$9:$C$10</c:f>
              <c:numCache>
                <c:formatCode>#,##0.0</c:formatCode>
                <c:ptCount val="2"/>
                <c:pt idx="0">
                  <c:v>876.9</c:v>
                </c:pt>
                <c:pt idx="1">
                  <c:v>74.400000000000006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E5-4766-92B3-14468D0D2BAC}"/>
            </c:ext>
          </c:extLst>
        </c:ser>
        <c:dLbls>
          <c:showVal val="1"/>
        </c:dLbls>
        <c:shape val="box"/>
        <c:axId val="92909568"/>
        <c:axId val="92911104"/>
        <c:axId val="0"/>
      </c:bar3DChart>
      <c:catAx>
        <c:axId val="92909568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2911104"/>
        <c:crosses val="autoZero"/>
        <c:auto val="1"/>
        <c:lblAlgn val="ctr"/>
        <c:lblOffset val="100"/>
        <c:tickLblSkip val="1"/>
        <c:tickMarkSkip val="1"/>
      </c:catAx>
      <c:valAx>
        <c:axId val="9291110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2909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4472049689441059"/>
          <c:y val="0.95496894409937894"/>
          <c:w val="0.34886128364389296"/>
          <c:h val="3.8819875776397575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perspective val="0"/>
    </c:view3D>
    <c:plotArea>
      <c:layout>
        <c:manualLayout>
          <c:layoutTarget val="inner"/>
          <c:xMode val="edge"/>
          <c:yMode val="edge"/>
          <c:x val="0.27291666666666714"/>
          <c:y val="0.34465195246179914"/>
          <c:w val="0.50208333333333333"/>
          <c:h val="0.3259762308998310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47C-4865-90A8-C98632A09A1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7C-4865-90A8-C98632A09A1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47C-4865-90A8-C98632A09A1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7C-4865-90A8-C98632A09A1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47C-4865-90A8-C98632A09A15}"/>
              </c:ext>
            </c:extLst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7C-4865-90A8-C98632A09A15}"/>
              </c:ext>
            </c:extLst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47C-4865-90A8-C98632A09A15}"/>
              </c:ext>
            </c:extLst>
          </c:dPt>
          <c:dLbls>
            <c:dLbl>
              <c:idx val="0"/>
              <c:layout>
                <c:manualLayout>
                  <c:x val="9.8496581412329063E-3"/>
                  <c:y val="0.14976876195560304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47C-4865-90A8-C98632A09A15}"/>
                </c:ext>
              </c:extLst>
            </c:dLbl>
            <c:dLbl>
              <c:idx val="1"/>
              <c:layout>
                <c:manualLayout>
                  <c:x val="-5.2673699028380656E-2"/>
                  <c:y val="0.25871836927638786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7C-4865-90A8-C98632A09A15}"/>
                </c:ext>
              </c:extLst>
            </c:dLbl>
            <c:dLbl>
              <c:idx val="2"/>
              <c:layout>
                <c:manualLayout>
                  <c:x val="-9.7133530183727029E-2"/>
                  <c:y val="0.15537861672214573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7C-4865-90A8-C98632A09A15}"/>
                </c:ext>
              </c:extLst>
            </c:dLbl>
            <c:dLbl>
              <c:idx val="3"/>
              <c:layout>
                <c:manualLayout>
                  <c:x val="-0.14398468941382345"/>
                  <c:y val="4.7468862657023554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47C-4865-90A8-C98632A09A15}"/>
                </c:ext>
              </c:extLst>
            </c:dLbl>
            <c:dLbl>
              <c:idx val="4"/>
              <c:layout>
                <c:manualLayout>
                  <c:x val="-0.14783300524934381"/>
                  <c:y val="-6.8332018769300701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47C-4865-90A8-C98632A09A15}"/>
                </c:ext>
              </c:extLst>
            </c:dLbl>
            <c:dLbl>
              <c:idx val="5"/>
              <c:layout>
                <c:manualLayout>
                  <c:x val="-5.4921924831784916E-2"/>
                  <c:y val="-0.17572347524356063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47C-4865-90A8-C98632A09A15}"/>
                </c:ext>
              </c:extLst>
            </c:dLbl>
            <c:dLbl>
              <c:idx val="6"/>
              <c:layout>
                <c:manualLayout>
                  <c:x val="3.8157042869641285E-2"/>
                  <c:y val="-0.1200472351821897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47C-4865-90A8-C98632A09A15}"/>
                </c:ext>
              </c:extLst>
            </c:dLbl>
            <c:dLbl>
              <c:idx val="7"/>
              <c:layout>
                <c:manualLayout>
                  <c:x val="7.6686351706036729E-2"/>
                  <c:y val="-6.4230222495532729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47C-4865-90A8-C98632A09A15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Лист1!$A$3:$A$10</c:f>
              <c:strCache>
                <c:ptCount val="8"/>
                <c:pt idx="0">
                  <c:v>Заробітна плата з нарахуваннями</c:v>
                </c:pt>
                <c:pt idx="1">
                  <c:v>Соціальні виплати населенню</c:v>
                </c:pt>
                <c:pt idx="2">
                  <c:v>Продукти харчування</c:v>
                </c:pt>
                <c:pt idx="3">
                  <c:v>Медикаменти</c:v>
                </c:pt>
                <c:pt idx="4">
                  <c:v>Енергоносії</c:v>
                </c:pt>
                <c:pt idx="5">
                  <c:v>Придбання матеріалів, облпднання і оплата послуг</c:v>
                </c:pt>
                <c:pt idx="6">
                  <c:v>Трансферти підприємствам</c:v>
                </c:pt>
                <c:pt idx="7">
                  <c:v>Інші видатки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499.6</c:v>
                </c:pt>
                <c:pt idx="1">
                  <c:v>19.5</c:v>
                </c:pt>
                <c:pt idx="2">
                  <c:v>13</c:v>
                </c:pt>
                <c:pt idx="3">
                  <c:v>0.60000000000000042</c:v>
                </c:pt>
                <c:pt idx="4">
                  <c:v>49.3</c:v>
                </c:pt>
                <c:pt idx="5">
                  <c:v>64.599999999999994</c:v>
                </c:pt>
                <c:pt idx="6">
                  <c:v>125.4</c:v>
                </c:pt>
                <c:pt idx="7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47C-4865-90A8-C98632A09A1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5"/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7C-4865-90A8-C98632A09A1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47C-4865-90A8-C98632A09A1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47C-4865-90A8-C98632A09A1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47C-4865-90A8-C98632A09A1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47C-4865-90A8-C98632A09A15}"/>
              </c:ext>
            </c:extLst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47C-4865-90A8-C98632A09A15}"/>
              </c:ext>
            </c:extLst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47C-4865-90A8-C98632A09A1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Лист1!$A$3:$A$10</c:f>
              <c:strCache>
                <c:ptCount val="8"/>
                <c:pt idx="0">
                  <c:v>Заробітна плата з нарахуваннями</c:v>
                </c:pt>
                <c:pt idx="1">
                  <c:v>Соціальні виплати населенню</c:v>
                </c:pt>
                <c:pt idx="2">
                  <c:v>Продукти харчування</c:v>
                </c:pt>
                <c:pt idx="3">
                  <c:v>Медикаменти</c:v>
                </c:pt>
                <c:pt idx="4">
                  <c:v>Енергоносії</c:v>
                </c:pt>
                <c:pt idx="5">
                  <c:v>Придбання матеріалів, облпднання і оплата послуг</c:v>
                </c:pt>
                <c:pt idx="6">
                  <c:v>Трансферти підприємствам</c:v>
                </c:pt>
                <c:pt idx="7">
                  <c:v>Інші видатки</c:v>
                </c:pt>
              </c:strCache>
            </c:strRef>
          </c:cat>
          <c:val>
            <c:numRef>
              <c:f>Лист1!$C$3:$C$10</c:f>
              <c:numCache>
                <c:formatCode>0.0</c:formatCode>
                <c:ptCount val="8"/>
                <c:pt idx="0">
                  <c:v>64.564486947531648</c:v>
                </c:pt>
                <c:pt idx="1">
                  <c:v>2.5200310157663499</c:v>
                </c:pt>
                <c:pt idx="2">
                  <c:v>1.6800206771775654</c:v>
                </c:pt>
                <c:pt idx="3">
                  <c:v>7.7539415869733841E-2</c:v>
                </c:pt>
                <c:pt idx="4">
                  <c:v>6.3711553372964538</c:v>
                </c:pt>
                <c:pt idx="5">
                  <c:v>8.3484104419746679</c:v>
                </c:pt>
                <c:pt idx="6">
                  <c:v>16.205737916774332</c:v>
                </c:pt>
                <c:pt idx="7">
                  <c:v>0.23261824760920141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47C-4865-90A8-C98632A09A15}"/>
            </c:ext>
          </c:extLst>
        </c:ser>
        <c:dLbls>
          <c:showVal val="1"/>
          <c:showCatName val="1"/>
          <c:showPercent val="1"/>
          <c:separator>
</c:separator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28611632270168857"/>
          <c:y val="0.37271448663853735"/>
          <c:w val="0.42776735459662274"/>
          <c:h val="0.2545710267229252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D9-470C-B27C-669B42B2E19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D9-470C-B27C-669B42B2E19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BD9-470C-B27C-669B42B2E19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D9-470C-B27C-669B42B2E19D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BD9-470C-B27C-669B42B2E19D}"/>
              </c:ext>
            </c:extLst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D9-470C-B27C-669B42B2E19D}"/>
              </c:ext>
            </c:extLst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BD9-470C-B27C-669B42B2E19D}"/>
              </c:ext>
            </c:extLst>
          </c:dPt>
          <c:dLbls>
            <c:dLbl>
              <c:idx val="0"/>
              <c:layout>
                <c:manualLayout>
                  <c:x val="-4.6921057944680142E-3"/>
                  <c:y val="-9.8922592481847094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BD9-470C-B27C-669B42B2E19D}"/>
                </c:ext>
              </c:extLst>
            </c:dLbl>
            <c:dLbl>
              <c:idx val="1"/>
              <c:layout>
                <c:manualLayout>
                  <c:x val="0.10464246847192887"/>
                  <c:y val="-0.12079825464854869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BD9-470C-B27C-669B42B2E19D}"/>
                </c:ext>
              </c:extLst>
            </c:dLbl>
            <c:dLbl>
              <c:idx val="2"/>
              <c:layout>
                <c:manualLayout>
                  <c:x val="8.2823615153171493E-2"/>
                  <c:y val="4.5126932973040844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D9-470C-B27C-669B42B2E19D}"/>
                </c:ext>
              </c:extLst>
            </c:dLbl>
            <c:dLbl>
              <c:idx val="3"/>
              <c:layout>
                <c:manualLayout>
                  <c:x val="-0.31470101884543977"/>
                  <c:y val="5.9052091062456867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BD9-470C-B27C-669B42B2E19D}"/>
                </c:ext>
              </c:extLst>
            </c:dLbl>
            <c:dLbl>
              <c:idx val="4"/>
              <c:layout>
                <c:manualLayout>
                  <c:x val="-6.2980110600621489E-2"/>
                  <c:y val="8.4264298186355543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BD9-470C-B27C-669B42B2E19D}"/>
                </c:ext>
              </c:extLst>
            </c:dLbl>
            <c:dLbl>
              <c:idx val="5"/>
              <c:layout>
                <c:manualLayout>
                  <c:x val="-7.8825939440496817E-2"/>
                  <c:y val="-0.12872321339579393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BD9-470C-B27C-669B42B2E19D}"/>
                </c:ext>
              </c:extLst>
            </c:dLbl>
            <c:dLbl>
              <c:idx val="6"/>
              <c:layout>
                <c:manualLayout>
                  <c:x val="-9.8389249186253708E-3"/>
                  <c:y val="-0.13334736111572573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D9-470C-B27C-669B42B2E19D}"/>
                </c:ext>
              </c:extLst>
            </c:dLbl>
            <c:dLbl>
              <c:idx val="7"/>
              <c:layout>
                <c:manualLayout>
                  <c:x val="-3.9404549103032246E-3"/>
                  <c:y val="-0.13151828595265266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BD9-470C-B27C-669B42B2E19D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Лист1!$A$3:$A$10</c:f>
              <c:strCache>
                <c:ptCount val="8"/>
                <c:pt idx="0">
                  <c:v>Благоустрій кладовищ</c:v>
                </c:pt>
                <c:pt idx="1">
                  <c:v>Поточний ремонт мереж зовнішнього освітлення, чистка дренажних каналів </c:v>
                </c:pt>
                <c:pt idx="2">
                  <c:v>Утримання притулку для  бездоглядних тварин </c:v>
                </c:pt>
                <c:pt idx="3">
                  <c:v>Утримання доріг та малих архітектурних форм</c:v>
                </c:pt>
                <c:pt idx="4">
                  <c:v>Послуги з видалення рідких та твердих відходів, дезінфекція, дератизація</c:v>
                </c:pt>
                <c:pt idx="5">
                  <c:v>Послуги з садіння та догляду за декоративними насадженнями, покос трави, придбання лавок,утримання пляжів та ін.</c:v>
                </c:pt>
                <c:pt idx="6">
                  <c:v>Зовнішнє освітлення</c:v>
                </c:pt>
                <c:pt idx="7">
                  <c:v>Оплата природного газу "Вічний вогонь"</c:v>
                </c:pt>
              </c:strCache>
            </c:strRef>
          </c:cat>
          <c:val>
            <c:numRef>
              <c:f>Лист1!$B$3:$B$10</c:f>
              <c:numCache>
                <c:formatCode>#,##0.0</c:formatCode>
                <c:ptCount val="8"/>
                <c:pt idx="0">
                  <c:v>3958.3</c:v>
                </c:pt>
                <c:pt idx="1">
                  <c:v>7724.1</c:v>
                </c:pt>
                <c:pt idx="2">
                  <c:v>2264.1</c:v>
                </c:pt>
                <c:pt idx="3">
                  <c:v>44351.799999999996</c:v>
                </c:pt>
                <c:pt idx="4">
                  <c:v>2577.8999999999996</c:v>
                </c:pt>
                <c:pt idx="5">
                  <c:v>7349.9</c:v>
                </c:pt>
                <c:pt idx="6">
                  <c:v>6984.3</c:v>
                </c:pt>
                <c:pt idx="7">
                  <c:v>157.4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D9-470C-B27C-669B42B2E19D}"/>
            </c:ext>
          </c:extLst>
        </c:ser>
        <c:dLbls>
          <c:showVal val="1"/>
          <c:showCatName val="1"/>
          <c:showPercent val="1"/>
          <c:separator>
</c:separator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4883504193849027"/>
          <c:y val="0.4"/>
          <c:w val="0.39701770736253539"/>
          <c:h val="0.2397163120567377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9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076-40A1-9F0E-584AB0546E2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76-40A1-9F0E-584AB0546E2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076-40A1-9F0E-584AB0546E2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76-40A1-9F0E-584AB0546E25}"/>
              </c:ext>
            </c:extLst>
          </c:dPt>
          <c:dLbls>
            <c:dLbl>
              <c:idx val="0"/>
              <c:layout>
                <c:manualLayout>
                  <c:x val="-1.9028895897816759E-2"/>
                  <c:y val="-0.24346680386542618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076-40A1-9F0E-584AB0546E25}"/>
                </c:ext>
              </c:extLst>
            </c:dLbl>
            <c:dLbl>
              <c:idx val="1"/>
              <c:layout>
                <c:manualLayout>
                  <c:x val="1.2619991128559892E-2"/>
                  <c:y val="8.5518372703412227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76-40A1-9F0E-584AB0546E25}"/>
                </c:ext>
              </c:extLst>
            </c:dLbl>
            <c:dLbl>
              <c:idx val="2"/>
              <c:layout>
                <c:manualLayout>
                  <c:x val="-9.5759108542804783E-2"/>
                  <c:y val="7.4621062992125994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76-40A1-9F0E-584AB0546E25}"/>
                </c:ext>
              </c:extLst>
            </c:dLbl>
            <c:dLbl>
              <c:idx val="3"/>
              <c:layout>
                <c:manualLayout>
                  <c:x val="-4.5211106800572928E-2"/>
                  <c:y val="8.2737604576771664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76-40A1-9F0E-584AB0546E25}"/>
                </c:ext>
              </c:extLst>
            </c:dLbl>
            <c:dLbl>
              <c:idx val="4"/>
              <c:layout>
                <c:manualLayout>
                  <c:x val="6.8401073375972565E-2"/>
                  <c:y val="-0.27409463731806261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76-40A1-9F0E-584AB0546E25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Соціально-культурна сфера</c:v>
                </c:pt>
                <c:pt idx="1">
                  <c:v>ЖКГ</c:v>
                </c:pt>
                <c:pt idx="2">
                  <c:v>Фінансова підтримка комунальних підприємств</c:v>
                </c:pt>
                <c:pt idx="3">
                  <c:v>Будівництво</c:v>
                </c:pt>
                <c:pt idx="4">
                  <c:v>Утримання доріг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26.2</c:v>
                </c:pt>
                <c:pt idx="1">
                  <c:v>15.2</c:v>
                </c:pt>
                <c:pt idx="2">
                  <c:v>20.5</c:v>
                </c:pt>
                <c:pt idx="3">
                  <c:v>4.9000000000000004</c:v>
                </c:pt>
                <c:pt idx="4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076-40A1-9F0E-584AB0546E25}"/>
            </c:ext>
          </c:extLst>
        </c:ser>
        <c:dLbls>
          <c:showVal val="1"/>
          <c:showCatName val="1"/>
          <c:showPercent val="1"/>
          <c:separator>
</c:separator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9875130072840791"/>
          <c:y val="0.2991452991452993"/>
          <c:w val="0.59209157127991652"/>
          <c:h val="0.38632478632478934"/>
        </c:manualLayout>
      </c:layout>
      <c:pie3DChart>
        <c:varyColors val="1"/>
        <c:ser>
          <c:idx val="0"/>
          <c:order val="0"/>
          <c:explosion val="10"/>
          <c:dLbls>
            <c:dLbl>
              <c:idx val="0"/>
              <c:layout>
                <c:manualLayout>
                  <c:x val="4.4342519685039473E-2"/>
                  <c:y val="0.1137726327192916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00" b="0" i="0" baseline="0" dirty="0" err="1" smtClean="0"/>
                      <a:t>Власні</a:t>
                    </a:r>
                    <a:r>
                      <a:rPr lang="ru-RU" sz="1400" b="0" i="0" baseline="0" dirty="0" smtClean="0"/>
                      <a:t> доходи </a:t>
                    </a:r>
                    <a:br>
                      <a:rPr lang="ru-RU" sz="1400" b="0" i="0" baseline="0" dirty="0" smtClean="0"/>
                    </a:br>
                    <a:r>
                      <a:rPr lang="ru-RU" sz="1400" b="0" i="0" baseline="0" dirty="0" smtClean="0"/>
                      <a:t>615,8 </a:t>
                    </a:r>
                    <a:r>
                      <a:rPr lang="ru-RU" sz="1400" b="0" i="0" baseline="0" dirty="0" err="1" smtClean="0"/>
                      <a:t>млн</a:t>
                    </a:r>
                    <a:r>
                      <a:rPr lang="ru-RU" sz="1400" b="0" i="0" baseline="0" dirty="0" smtClean="0"/>
                      <a:t> грн</a:t>
                    </a:r>
                    <a:br>
                      <a:rPr lang="ru-RU" sz="1400" b="0" i="0" baseline="0" dirty="0" smtClean="0"/>
                    </a:br>
                    <a:r>
                      <a:rPr lang="ru-RU" sz="1400" b="0" i="0" baseline="0" dirty="0" smtClean="0"/>
                      <a:t> </a:t>
                    </a:r>
                    <a:r>
                      <a:rPr lang="ru-RU" sz="1400" b="0" i="0" baseline="0" dirty="0" err="1" smtClean="0"/>
                      <a:t>або</a:t>
                    </a:r>
                    <a:r>
                      <a:rPr lang="ru-RU" sz="1400" b="0" i="0" baseline="0" dirty="0" smtClean="0"/>
                      <a:t> 70,2%</a:t>
                    </a:r>
                    <a:endParaRPr lang="ru-RU" sz="1400" dirty="0"/>
                  </a:p>
                </c:rich>
              </c:tx>
              <c:spPr>
                <a:noFill/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55-47BC-BED5-8C2FFAACBCF4}"/>
                </c:ext>
              </c:extLst>
            </c:dLbl>
            <c:dLbl>
              <c:idx val="1"/>
              <c:layout>
                <c:manualLayout>
                  <c:x val="4.6836464527656524E-2"/>
                  <c:y val="0.21415534690635696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00" b="0" i="0" baseline="0" dirty="0" err="1" smtClean="0"/>
                      <a:t>Дотації</a:t>
                    </a:r>
                    <a:r>
                      <a:rPr lang="ru-RU" sz="1400" b="0" i="0" baseline="0" dirty="0" smtClean="0"/>
                      <a:t> </a:t>
                    </a:r>
                    <a:r>
                      <a:rPr lang="ru-RU" sz="1400" b="0" i="0" baseline="0" dirty="0" err="1" smtClean="0"/>
                      <a:t>з</a:t>
                    </a:r>
                    <a:r>
                      <a:rPr lang="ru-RU" sz="1400" b="0" i="0" baseline="0" dirty="0" smtClean="0"/>
                      <a:t> </a:t>
                    </a:r>
                    <a:r>
                      <a:rPr lang="ru-RU" sz="1400" b="0" i="0" baseline="0" dirty="0" err="1" smtClean="0"/>
                      <a:t>з</a:t>
                    </a:r>
                    <a:r>
                      <a:rPr lang="ru-RU" sz="1400" b="0" i="0" baseline="0" dirty="0" smtClean="0"/>
                      <a:t> державного та </a:t>
                    </a:r>
                    <a:r>
                      <a:rPr lang="ru-RU" sz="1400" b="0" i="0" baseline="0" dirty="0" err="1" smtClean="0"/>
                      <a:t>інших</a:t>
                    </a:r>
                    <a:r>
                      <a:rPr lang="ru-RU" sz="1400" b="0" i="0" baseline="0" dirty="0" smtClean="0"/>
                      <a:t> </a:t>
                    </a:r>
                    <a:r>
                      <a:rPr lang="ru-RU" sz="1400" b="0" i="0" baseline="0" dirty="0" err="1" smtClean="0"/>
                      <a:t>бюджетів</a:t>
                    </a:r>
                    <a:r>
                      <a:rPr lang="ru-RU" sz="1400" b="0" i="0" baseline="0" dirty="0" smtClean="0"/>
                      <a:t> </a:t>
                    </a:r>
                    <a:br>
                      <a:rPr lang="ru-RU" sz="1400" b="0" i="0" baseline="0" dirty="0" smtClean="0"/>
                    </a:br>
                    <a:r>
                      <a:rPr lang="ru-RU" sz="1400" b="0" i="0" baseline="0" dirty="0" smtClean="0"/>
                      <a:t>14,3 </a:t>
                    </a:r>
                    <a:r>
                      <a:rPr lang="ru-RU" sz="1400" b="0" i="0" baseline="0" dirty="0" err="1" smtClean="0"/>
                      <a:t>млн</a:t>
                    </a:r>
                    <a:r>
                      <a:rPr lang="ru-RU" sz="1400" b="0" i="0" baseline="0" dirty="0" smtClean="0"/>
                      <a:t> грн </a:t>
                    </a:r>
                    <a:br>
                      <a:rPr lang="ru-RU" sz="1400" b="0" i="0" baseline="0" dirty="0" smtClean="0"/>
                    </a:br>
                    <a:r>
                      <a:rPr lang="ru-RU" sz="1400" b="0" i="0" baseline="0" dirty="0" err="1" smtClean="0"/>
                      <a:t>або</a:t>
                    </a:r>
                    <a:r>
                      <a:rPr lang="ru-RU" sz="1400" b="0" i="0" baseline="0" dirty="0" smtClean="0"/>
                      <a:t> 1,7%</a:t>
                    </a:r>
                    <a:endParaRPr lang="ru-RU" sz="14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endParaRPr lang="ru-RU" dirty="0"/>
                  </a:p>
                </c:rich>
              </c:tx>
              <c:spPr>
                <a:noFill/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55-47BC-BED5-8C2FFAACBCF4}"/>
                </c:ext>
              </c:extLst>
            </c:dLbl>
            <c:dLbl>
              <c:idx val="2"/>
              <c:layout>
                <c:manualLayout>
                  <c:x val="2.937162489408407E-2"/>
                  <c:y val="-0.16553758609340921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00" b="0" i="0" baseline="0" dirty="0" err="1" smtClean="0"/>
                      <a:t>Субвенції</a:t>
                    </a:r>
                    <a:r>
                      <a:rPr lang="ru-RU" sz="1400" b="0" i="0" baseline="0" dirty="0" smtClean="0"/>
                      <a:t> </a:t>
                    </a:r>
                    <a:r>
                      <a:rPr lang="ru-RU" sz="1400" b="0" i="0" baseline="0" dirty="0" err="1" smtClean="0"/>
                      <a:t>з</a:t>
                    </a:r>
                    <a:r>
                      <a:rPr lang="ru-RU" sz="1400" b="0" i="0" baseline="0" dirty="0" smtClean="0"/>
                      <a:t> державного та </a:t>
                    </a:r>
                    <a:r>
                      <a:rPr lang="ru-RU" sz="1400" b="0" i="0" baseline="0" dirty="0" err="1" smtClean="0"/>
                      <a:t>інших</a:t>
                    </a:r>
                    <a:r>
                      <a:rPr lang="ru-RU" sz="1400" b="0" i="0" baseline="0" dirty="0" smtClean="0"/>
                      <a:t> </a:t>
                    </a:r>
                    <a:r>
                      <a:rPr lang="ru-RU" sz="1400" b="0" i="0" baseline="0" dirty="0" err="1" smtClean="0"/>
                      <a:t>бюджетів</a:t>
                    </a:r>
                    <a:r>
                      <a:rPr lang="ru-RU" sz="1400" b="0" i="0" baseline="0" dirty="0" smtClean="0"/>
                      <a:t> </a:t>
                    </a:r>
                    <a:br>
                      <a:rPr lang="ru-RU" sz="1400" b="0" i="0" baseline="0" dirty="0" smtClean="0"/>
                    </a:br>
                    <a:r>
                      <a:rPr lang="ru-RU" sz="1400" b="0" i="0" baseline="0" dirty="0" smtClean="0"/>
                      <a:t>246,8 </a:t>
                    </a:r>
                    <a:r>
                      <a:rPr lang="ru-RU" sz="1400" b="0" i="0" baseline="0" dirty="0" err="1" smtClean="0"/>
                      <a:t>млн</a:t>
                    </a:r>
                    <a:r>
                      <a:rPr lang="ru-RU" sz="1400" b="0" i="0" baseline="0" dirty="0" smtClean="0"/>
                      <a:t> грн </a:t>
                    </a:r>
                    <a:br>
                      <a:rPr lang="ru-RU" sz="1400" b="0" i="0" baseline="0" dirty="0" smtClean="0"/>
                    </a:br>
                    <a:r>
                      <a:rPr lang="ru-RU" sz="1400" b="0" i="0" baseline="0" dirty="0" err="1" smtClean="0"/>
                      <a:t>або</a:t>
                    </a:r>
                    <a:r>
                      <a:rPr lang="ru-RU" sz="1400" b="0" i="0" baseline="0" dirty="0" smtClean="0"/>
                      <a:t> 28,1%</a:t>
                    </a:r>
                    <a:endParaRPr lang="ru-RU" dirty="0"/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55-47BC-BED5-8C2FFAACBCF4}"/>
                </c:ext>
              </c:extLst>
            </c:dLbl>
            <c:numFmt formatCode="0%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Лист1!$A$8:$A$10</c:f>
              <c:strCache>
                <c:ptCount val="3"/>
                <c:pt idx="0">
                  <c:v>Власні доходи</c:v>
                </c:pt>
                <c:pt idx="1">
                  <c:v>Дотації з з державного та інших бюджетів</c:v>
                </c:pt>
                <c:pt idx="2">
                  <c:v>Субвенції з державного та інших бюджетів</c:v>
                </c:pt>
              </c:strCache>
            </c:strRef>
          </c:cat>
          <c:val>
            <c:numRef>
              <c:f>Лист1!$B$8:$B$10</c:f>
              <c:numCache>
                <c:formatCode>#\ ##0.0</c:formatCode>
                <c:ptCount val="3"/>
                <c:pt idx="0">
                  <c:v>288.39999999999969</c:v>
                </c:pt>
                <c:pt idx="1">
                  <c:v>7.2</c:v>
                </c:pt>
                <c:pt idx="2">
                  <c:v>133.69999999999999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55-47BC-BED5-8C2FFAACBCF4}"/>
            </c:ext>
          </c:extLst>
        </c:ser>
        <c:ser>
          <c:idx val="1"/>
          <c:order val="1"/>
          <c:dLbls>
            <c:numFmt formatCode="0%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Лист1!$A$8:$A$10</c:f>
              <c:strCache>
                <c:ptCount val="3"/>
                <c:pt idx="0">
                  <c:v>Власні доходи</c:v>
                </c:pt>
                <c:pt idx="1">
                  <c:v>Дотації з з державного та інших бюджетів</c:v>
                </c:pt>
                <c:pt idx="2">
                  <c:v>Субвенції з державного та інших бюджетів</c:v>
                </c:pt>
              </c:strCache>
            </c:strRef>
          </c:cat>
          <c:val>
            <c:numRef>
              <c:f>Лист1!$C$8:$C$10</c:f>
              <c:numCache>
                <c:formatCode>0.0</c:formatCode>
                <c:ptCount val="3"/>
                <c:pt idx="0">
                  <c:v>67.179128814348758</c:v>
                </c:pt>
                <c:pt idx="1">
                  <c:v>1.6771488469601681</c:v>
                </c:pt>
                <c:pt idx="2">
                  <c:v>31.143722338690889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155-47BC-BED5-8C2FFAACBCF4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4212140633584"/>
          <c:y val="8.3109714533836213E-2"/>
          <c:w val="0.81357878593664046"/>
          <c:h val="0.8340701576248036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Лист1!$B$6</c:f>
              <c:strCache>
                <c:ptCount val="1"/>
                <c:pt idx="0">
                  <c:v>план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smtClean="0"/>
                      <a:t>4,8</a:t>
                    </a:r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237-4F4E-9CFA-0BAE089ECD0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smtClean="0"/>
                      <a:t>6,4</a:t>
                    </a:r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37-4F4E-9CFA-0BAE089ECD0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smtClean="0"/>
                      <a:t>14,7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237-4F4E-9CFA-0BAE089ECD0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uk-UA" smtClean="0"/>
                      <a:t>45,3</a:t>
                    </a:r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37-4F4E-9CFA-0BAE089ECD0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uk-UA" smtClean="0"/>
                      <a:t>69,5</a:t>
                    </a:r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37-4F4E-9CFA-0BAE089ECD02}"/>
                </c:ext>
              </c:extLst>
            </c:dLbl>
            <c:dLbl>
              <c:idx val="6"/>
              <c:layout>
                <c:manualLayout>
                  <c:x val="7.7891471870985664E-3"/>
                  <c:y val="-3.7386718169662809E-3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73,9</a:t>
                    </a:r>
                    <a:endParaRPr lang="uk-UA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37-4F4E-9CFA-0BAE089ECD0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uk-UA" smtClean="0"/>
                      <a:t>374,0</a:t>
                    </a:r>
                    <a:endParaRPr lang="uk-UA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237-4F4E-9CFA-0BAE089ECD0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uk-UA" smtClean="0"/>
                      <a:t>594,0</a:t>
                    </a:r>
                    <a:endParaRPr lang="uk-UA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237-4F4E-9CFA-0BAE089ECD0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Лист1!$A$7:$A$15</c:f>
              <c:strCache>
                <c:ptCount val="9"/>
                <c:pt idx="0">
                  <c:v>Інші надходження</c:v>
                </c:pt>
                <c:pt idx="1">
                  <c:v>Адміністративні
збори та платежі</c:v>
                </c:pt>
                <c:pt idx="2">
                  <c:v>Податок на прибуток
підприємств
комунальної власності</c:v>
                </c:pt>
                <c:pt idx="3">
                  <c:v>Податок на нерухоме 
майно, відмінне від 
земельної ділянки</c:v>
                </c:pt>
                <c:pt idx="4">
                  <c:v>Акцизний податок</c:v>
                </c:pt>
                <c:pt idx="5">
                  <c:v>Плата за землю</c:v>
                </c:pt>
                <c:pt idx="6">
                  <c:v>Єдиний податок</c:v>
                </c:pt>
                <c:pt idx="7">
                  <c:v>Податок на доходи
фізичних осіб</c:v>
                </c:pt>
                <c:pt idx="8">
                  <c:v>ВСЬОГО:</c:v>
                </c:pt>
              </c:strCache>
            </c:strRef>
          </c:cat>
          <c:val>
            <c:numRef>
              <c:f>Лист1!$B$7:$B$15</c:f>
              <c:numCache>
                <c:formatCode>#,##0.0</c:formatCode>
                <c:ptCount val="9"/>
                <c:pt idx="0">
                  <c:v>2.0000000000000284</c:v>
                </c:pt>
                <c:pt idx="1">
                  <c:v>4.4000000000000004</c:v>
                </c:pt>
                <c:pt idx="2">
                  <c:v>5.4</c:v>
                </c:pt>
                <c:pt idx="3">
                  <c:v>12.2</c:v>
                </c:pt>
                <c:pt idx="4">
                  <c:v>32.300000000000004</c:v>
                </c:pt>
                <c:pt idx="5">
                  <c:v>52.8</c:v>
                </c:pt>
                <c:pt idx="6">
                  <c:v>54.5</c:v>
                </c:pt>
                <c:pt idx="7">
                  <c:v>273.89999999999969</c:v>
                </c:pt>
                <c:pt idx="8">
                  <c:v>437.5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237-4F4E-9CFA-0BAE089ECD02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smtClean="0"/>
                      <a:t>5,2</a:t>
                    </a:r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237-4F4E-9CFA-0BAE089ECD0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smtClean="0"/>
                      <a:t>6,7</a:t>
                    </a:r>
                    <a:endParaRPr lang="uk-UA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237-4F4E-9CFA-0BAE089ECD0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237-4F4E-9CFA-0BAE089ECD0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smtClean="0"/>
                      <a:t>15,1</a:t>
                    </a:r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237-4F4E-9CFA-0BAE089ECD0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uk-UA" smtClean="0"/>
                      <a:t>47,2</a:t>
                    </a:r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237-4F4E-9CFA-0BAE089ECD0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uk-UA" smtClean="0"/>
                      <a:t>68,4</a:t>
                    </a:r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237-4F4E-9CFA-0BAE089ECD02}"/>
                </c:ext>
              </c:extLst>
            </c:dLbl>
            <c:dLbl>
              <c:idx val="6"/>
              <c:layout>
                <c:manualLayout>
                  <c:x val="6.8151241135702024E-3"/>
                  <c:y val="-6.2194938556290064E-3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82,0</a:t>
                    </a:r>
                    <a:endParaRPr lang="uk-UA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237-4F4E-9CFA-0BAE089ECD0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uk-UA" smtClean="0"/>
                      <a:t>385,8</a:t>
                    </a:r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237-4F4E-9CFA-0BAE089ECD0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uk-UA" smtClean="0"/>
                      <a:t>615,8</a:t>
                    </a:r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237-4F4E-9CFA-0BAE089ECD0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Лист1!$A$7:$A$15</c:f>
              <c:strCache>
                <c:ptCount val="9"/>
                <c:pt idx="0">
                  <c:v>Інші надходження</c:v>
                </c:pt>
                <c:pt idx="1">
                  <c:v>Адміністративні
збори та платежі</c:v>
                </c:pt>
                <c:pt idx="2">
                  <c:v>Податок на прибуток
підприємств
комунальної власності</c:v>
                </c:pt>
                <c:pt idx="3">
                  <c:v>Податок на нерухоме 
майно, відмінне від 
земельної ділянки</c:v>
                </c:pt>
                <c:pt idx="4">
                  <c:v>Акцизний податок</c:v>
                </c:pt>
                <c:pt idx="5">
                  <c:v>Плата за землю</c:v>
                </c:pt>
                <c:pt idx="6">
                  <c:v>Єдиний податок</c:v>
                </c:pt>
                <c:pt idx="7">
                  <c:v>Податок на доходи
фізичних осіб</c:v>
                </c:pt>
                <c:pt idx="8">
                  <c:v>ВСЬОГО:</c:v>
                </c:pt>
              </c:strCache>
            </c:strRef>
          </c:cat>
          <c:val>
            <c:numRef>
              <c:f>Лист1!$C$7:$C$15</c:f>
              <c:numCache>
                <c:formatCode>#,##0.0</c:formatCode>
                <c:ptCount val="9"/>
                <c:pt idx="0">
                  <c:v>4.1999999999999948</c:v>
                </c:pt>
                <c:pt idx="1">
                  <c:v>4.8</c:v>
                </c:pt>
                <c:pt idx="2">
                  <c:v>5.4</c:v>
                </c:pt>
                <c:pt idx="3">
                  <c:v>11.8</c:v>
                </c:pt>
                <c:pt idx="4">
                  <c:v>30.4</c:v>
                </c:pt>
                <c:pt idx="5">
                  <c:v>51.7</c:v>
                </c:pt>
                <c:pt idx="6">
                  <c:v>54.7</c:v>
                </c:pt>
                <c:pt idx="7">
                  <c:v>269.3</c:v>
                </c:pt>
                <c:pt idx="8">
                  <c:v>432.3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237-4F4E-9CFA-0BAE089ECD02}"/>
            </c:ext>
          </c:extLst>
        </c:ser>
        <c:dLbls>
          <c:showVal val="1"/>
        </c:dLbls>
        <c:overlap val="-25"/>
        <c:axId val="98091392"/>
        <c:axId val="98092928"/>
      </c:barChart>
      <c:catAx>
        <c:axId val="9809139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8092928"/>
        <c:crosses val="autoZero"/>
        <c:auto val="1"/>
        <c:lblAlgn val="ctr"/>
        <c:lblOffset val="100"/>
      </c:catAx>
      <c:valAx>
        <c:axId val="98092928"/>
        <c:scaling>
          <c:orientation val="minMax"/>
        </c:scaling>
        <c:delete val="1"/>
        <c:axPos val="b"/>
        <c:numFmt formatCode="#,##0.0" sourceLinked="1"/>
        <c:tickLblPos val="none"/>
        <c:crossAx val="98091392"/>
        <c:crosses val="autoZero"/>
        <c:crossBetween val="between"/>
      </c:valAx>
      <c:spPr>
        <a:solidFill>
          <a:srgbClr val="99CC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3804540763849783"/>
          <c:y val="0.94878105277073066"/>
          <c:w val="0.26876113652883665"/>
          <c:h val="4.3902465166768975E-2"/>
        </c:manualLayout>
      </c:layout>
      <c:overlay val="1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0.15938995188839203"/>
          <c:y val="0.44191178634130085"/>
          <c:w val="0.65038805752147899"/>
          <c:h val="0.31437310937636603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 w="25400">
                <a:noFill/>
              </a:ln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Інші надходження</c:v>
                </c:pt>
                <c:pt idx="1">
                  <c:v>Податок на прибуток підприємств комунальної власності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Лист1!$B$8:$B$14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62-491F-8982-E8F30A9A5334}"/>
            </c:ext>
          </c:extLst>
        </c:ser>
        <c:ser>
          <c:idx val="2"/>
          <c:order val="1"/>
          <c:explosion val="7"/>
          <c:dPt>
            <c:idx val="0"/>
            <c:explosion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C62-491F-8982-E8F30A9A5334}"/>
              </c:ext>
            </c:extLst>
          </c:dPt>
          <c:dPt>
            <c:idx val="1"/>
            <c:explosion val="46"/>
            <c:extLst xmlns:c16r2="http://schemas.microsoft.com/office/drawing/2015/06/chart">
              <c:ext xmlns:c16="http://schemas.microsoft.com/office/drawing/2014/chart" uri="{C3380CC4-5D6E-409C-BE32-E72D297353CC}">
                <c16:uniqueId val="{00000002-5C62-491F-8982-E8F30A9A5334}"/>
              </c:ext>
            </c:extLst>
          </c:dPt>
          <c:dPt>
            <c:idx val="2"/>
            <c:explosion val="23"/>
            <c:extLst xmlns:c16r2="http://schemas.microsoft.com/office/drawing/2015/06/chart">
              <c:ext xmlns:c16="http://schemas.microsoft.com/office/drawing/2014/chart" uri="{C3380CC4-5D6E-409C-BE32-E72D297353CC}">
                <c16:uniqueId val="{00000003-5C62-491F-8982-E8F30A9A5334}"/>
              </c:ext>
            </c:extLst>
          </c:dPt>
          <c:dLbls>
            <c:dLbl>
              <c:idx val="0"/>
              <c:layout>
                <c:manualLayout>
                  <c:x val="-0.29718690313775276"/>
                  <c:y val="-5.5258685525987408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dirty="0" err="1">
                        <a:latin typeface="Times New Roman" pitchFamily="18" charset="0"/>
                        <a:cs typeface="Times New Roman" pitchFamily="18" charset="0"/>
                      </a:rPr>
                      <a:t>І</a:t>
                    </a:r>
                    <a:r>
                      <a:rPr lang="ru-RU" dirty="0" err="1"/>
                      <a:t>нші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надходження</a:t>
                    </a:r>
                    <a:r>
                      <a:rPr lang="ru-RU" dirty="0"/>
                      <a:t> 11,9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1,9%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62-491F-8982-E8F30A9A5334}"/>
                </c:ext>
              </c:extLst>
            </c:dLbl>
            <c:dLbl>
              <c:idx val="1"/>
              <c:layout>
                <c:manualLayout>
                  <c:x val="-0.25742620599912408"/>
                  <c:y val="-0.15425247595930228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dirty="0" err="1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 dirty="0" err="1"/>
                      <a:t>одаток</a:t>
                    </a:r>
                    <a:r>
                      <a:rPr lang="ru-RU" dirty="0"/>
                      <a:t> на </a:t>
                    </a:r>
                    <a:r>
                      <a:rPr lang="ru-RU" dirty="0" err="1"/>
                      <a:t>прибуток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підприємств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комунальної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власності</a:t>
                    </a:r>
                    <a:r>
                      <a:rPr lang="ru-RU" dirty="0"/>
                      <a:t> 5,4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0,9%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62-491F-8982-E8F30A9A5334}"/>
                </c:ext>
              </c:extLst>
            </c:dLbl>
            <c:dLbl>
              <c:idx val="2"/>
              <c:layout>
                <c:manualLayout>
                  <c:x val="4.9547321551079312E-2"/>
                  <c:y val="-0.1491252033345456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/>
                      <a:t>одаток на нерухоме майно, 
відмінне від земельної ділянки 15,1 млн грн
 або 2,4%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62-491F-8982-E8F30A9A5334}"/>
                </c:ext>
              </c:extLst>
            </c:dLbl>
            <c:dLbl>
              <c:idx val="3"/>
              <c:layout>
                <c:manualLayout>
                  <c:x val="0.2115846290714504"/>
                  <c:y val="-0.15730073214532431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r>
                      <a:rPr lang="ru-RU"/>
                      <a:t>кцизний податок
 47,2 млн грн 
або 7,7%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C62-491F-8982-E8F30A9A5334}"/>
                </c:ext>
              </c:extLst>
            </c:dLbl>
            <c:dLbl>
              <c:idx val="4"/>
              <c:layout>
                <c:manualLayout>
                  <c:x val="9.5480739865358419E-2"/>
                  <c:y val="-3.7181536518461553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Є</a:t>
                    </a:r>
                    <a:r>
                      <a:rPr lang="ru-RU"/>
                      <a:t>диний податок
  82 млн грн
   або 13,3%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62-491F-8982-E8F30A9A5334}"/>
                </c:ext>
              </c:extLst>
            </c:dLbl>
            <c:dLbl>
              <c:idx val="5"/>
              <c:layout>
                <c:manualLayout>
                  <c:x val="3.4427241704399092E-2"/>
                  <c:y val="9.9003414046928223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/>
                      <a:t>лата за землю 
68,4 млн грн або 11,1%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C62-491F-8982-E8F30A9A5334}"/>
                </c:ext>
              </c:extLst>
            </c:dLbl>
            <c:dLbl>
              <c:idx val="6"/>
              <c:layout>
                <c:manualLayout>
                  <c:x val="-5.3400786958965794E-2"/>
                  <c:y val="0.12681112229392377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/>
                      <a:t>одаток на доходи
фізичних осіб 
385,8 млн грн
 або 62,7%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C62-491F-8982-E8F30A9A5334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Інші надходження</c:v>
                </c:pt>
                <c:pt idx="1">
                  <c:v>Податок на прибуток підприємств комунальної власності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Лист1!$C$8:$C$14</c:f>
              <c:numCache>
                <c:formatCode>#,##0.0</c:formatCode>
                <c:ptCount val="7"/>
                <c:pt idx="0">
                  <c:v>11.899999999999945</c:v>
                </c:pt>
                <c:pt idx="1">
                  <c:v>5.4</c:v>
                </c:pt>
                <c:pt idx="2">
                  <c:v>15.1</c:v>
                </c:pt>
                <c:pt idx="3">
                  <c:v>47.2</c:v>
                </c:pt>
                <c:pt idx="4">
                  <c:v>82</c:v>
                </c:pt>
                <c:pt idx="5">
                  <c:v>68.400000000000006</c:v>
                </c:pt>
                <c:pt idx="6">
                  <c:v>385.8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62-491F-8982-E8F30A9A5334}"/>
            </c:ext>
          </c:extLst>
        </c:ser>
        <c:ser>
          <c:idx val="3"/>
          <c:order val="2"/>
          <c:explosion val="25"/>
          <c:dPt>
            <c:idx val="6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9-5C62-491F-8982-E8F30A9A533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Плата за надання інших 
адміністративних послуг                   1034,2 тис грн або 1%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62-491F-8982-E8F30A9A533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Інші надходження                        1269,9   тис грн або  1,3%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62-491F-8982-E8F30A9A533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Податок на нерухоме майно, 
відмінне від земельної ділянки 1360,5 тис. грн або 1,4%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C62-491F-8982-E8F30A9A533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Акцизний податок                         6657,4 тис. грн або 6,7%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62-491F-8982-E8F30A9A533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Єдиний податок                           13438,4 тис грн або 13,6%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C62-491F-8982-E8F30A9A533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Плата за землю 14458,4 тис грн або  14,6%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62-491F-8982-E8F30A9A533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Податок на доходи
фізичних осіб 60750,9 тис грн або 61,4%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62-491F-8982-E8F30A9A5334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Інші надходження</c:v>
                </c:pt>
                <c:pt idx="1">
                  <c:v>Податок на прибуток підприємств комунальної власності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Лист1!$D$8:$D$14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C62-491F-8982-E8F30A9A5334}"/>
            </c:ext>
          </c:extLst>
        </c:ser>
        <c:ser>
          <c:idx val="4"/>
          <c:order val="3"/>
          <c:explosion val="25"/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Інші надходження</c:v>
                </c:pt>
                <c:pt idx="1">
                  <c:v>Податок на прибуток підприємств комунальної власності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Лист1!$E$8:$E$14</c:f>
              <c:numCache>
                <c:formatCode>0.00</c:formatCode>
                <c:ptCount val="7"/>
                <c:pt idx="0">
                  <c:v>1.9324455992205165</c:v>
                </c:pt>
                <c:pt idx="1">
                  <c:v>0.87690808704124734</c:v>
                </c:pt>
                <c:pt idx="2">
                  <c:v>2.452094835985708</c:v>
                </c:pt>
                <c:pt idx="3">
                  <c:v>7.6648262422864475</c:v>
                </c:pt>
                <c:pt idx="4">
                  <c:v>13.316011692107828</c:v>
                </c:pt>
                <c:pt idx="5">
                  <c:v>11.1075024358558</c:v>
                </c:pt>
                <c:pt idx="6">
                  <c:v>62.650211107502415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C62-491F-8982-E8F30A9A5334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592592592592593"/>
          <c:y val="0.34943820224719108"/>
          <c:w val="0.55892255892255849"/>
          <c:h val="0.29662921348314608"/>
        </c:manualLayout>
      </c:layout>
      <c:pie3DChart>
        <c:varyColors val="1"/>
        <c:ser>
          <c:idx val="0"/>
          <c:order val="0"/>
          <c:explosion val="14"/>
          <c:dLbls>
            <c:dLbl>
              <c:idx val="0"/>
              <c:layout>
                <c:manualLayout>
                  <c:x val="1.444121883754429E-2"/>
                  <c:y val="-3.1154471832753189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/>
                      <a:t>лата за землю
 68,4 млн грн
 або 41,2%</a:t>
                    </a: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0F-49D6-8298-9CB13633FBA1}"/>
                </c:ext>
              </c:extLst>
            </c:dLbl>
            <c:dLbl>
              <c:idx val="1"/>
              <c:layout>
                <c:manualLayout>
                  <c:x val="0.14880950802866807"/>
                  <c:y val="1.7097378277153703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ru-RU" dirty="0" err="1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 dirty="0" err="1"/>
                      <a:t>одаток</a:t>
                    </a:r>
                    <a:r>
                      <a:rPr lang="ru-RU" dirty="0"/>
                      <a:t> на </a:t>
                    </a:r>
                    <a:r>
                      <a:rPr lang="ru-RU" dirty="0" err="1"/>
                      <a:t>нерухоме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майно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відмінне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від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земельної</a:t>
                    </a:r>
                    <a:r>
                      <a:rPr lang="ru-RU" dirty="0"/>
                      <a:t> </a:t>
                    </a:r>
                    <a:r>
                      <a:rPr lang="ru-RU" dirty="0" err="1" smtClean="0"/>
                      <a:t>ділянки</a:t>
                    </a:r>
                    <a:endParaRPr lang="ru-RU" dirty="0" smtClean="0"/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ru-RU" dirty="0"/>
                      <a:t>15,1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грн
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9,1%</a:t>
                    </a: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0F-49D6-8298-9CB13633FBA1}"/>
                </c:ext>
              </c:extLst>
            </c:dLbl>
            <c:dLbl>
              <c:idx val="2"/>
              <c:layout>
                <c:manualLayout>
                  <c:x val="-5.6037076804793411E-2"/>
                  <c:y val="-0.15957857630000968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ru-RU" dirty="0" err="1">
                        <a:latin typeface="Times New Roman" pitchFamily="18" charset="0"/>
                        <a:cs typeface="Times New Roman" pitchFamily="18" charset="0"/>
                      </a:rPr>
                      <a:t>Є</a:t>
                    </a:r>
                    <a:r>
                      <a:rPr lang="ru-RU" dirty="0" err="1"/>
                      <a:t>диний</a:t>
                    </a:r>
                    <a:r>
                      <a:rPr lang="ru-RU" dirty="0"/>
                      <a:t> </a:t>
                    </a:r>
                    <a:r>
                      <a:rPr lang="ru-RU" dirty="0" err="1" smtClean="0"/>
                      <a:t>податок</a:t>
                    </a:r>
                    <a:r>
                      <a:rPr lang="ru-RU" dirty="0" smtClean="0"/>
                      <a:t> 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ru-RU" dirty="0" smtClean="0"/>
                      <a:t>82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грн 
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49,4%</a:t>
                    </a: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0F-49D6-8298-9CB13633FBA1}"/>
                </c:ext>
              </c:extLst>
            </c:dLbl>
            <c:dLbl>
              <c:idx val="3"/>
              <c:layout>
                <c:manualLayout>
                  <c:x val="-0.18649045131984787"/>
                  <c:y val="-8.2034578354871185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ru-RU" dirty="0" err="1">
                        <a:latin typeface="Times New Roman" pitchFamily="18" charset="0"/>
                        <a:cs typeface="Times New Roman" pitchFamily="18" charset="0"/>
                      </a:rPr>
                      <a:t>Т</a:t>
                    </a:r>
                    <a:r>
                      <a:rPr lang="ru-RU" dirty="0" err="1"/>
                      <a:t>уристичний</a:t>
                    </a:r>
                    <a:r>
                      <a:rPr lang="ru-RU" dirty="0"/>
                      <a:t> </a:t>
                    </a:r>
                    <a:r>
                      <a:rPr lang="ru-RU" dirty="0" err="1" smtClean="0"/>
                      <a:t>збір</a:t>
                    </a:r>
                    <a:r>
                      <a:rPr lang="ru-RU" dirty="0" smtClean="0"/>
                      <a:t>,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ru-RU" dirty="0" err="1" smtClean="0"/>
                      <a:t>збір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за парковку,  </a:t>
                    </a:r>
                    <a:r>
                      <a:rPr lang="ru-RU" dirty="0" err="1" smtClean="0"/>
                      <a:t>транспортний</a:t>
                    </a:r>
                    <a:r>
                      <a:rPr lang="ru-RU" baseline="0" dirty="0"/>
                      <a:t> </a:t>
                    </a:r>
                    <a:r>
                      <a:rPr lang="ru-RU" dirty="0" err="1" smtClean="0"/>
                      <a:t>податок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0,4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0,3%</a:t>
                    </a: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0F-49D6-8298-9CB13633FBA1}"/>
                </c:ext>
              </c:extLst>
            </c:dLbl>
            <c:numFmt formatCode="0%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'[Слайд 7.xls]Лист1'!$B$11:$B$14</c:f>
              <c:strCache>
                <c:ptCount val="4"/>
                <c:pt idx="0">
                  <c:v>Плата за землю</c:v>
                </c:pt>
                <c:pt idx="1">
                  <c:v>Податок на нерухоме майно, відмінне від земельної ділянки</c:v>
                </c:pt>
                <c:pt idx="2">
                  <c:v>Єдиний податок</c:v>
                </c:pt>
                <c:pt idx="3">
                  <c:v>Туристичний збір, збір за парковку,  транспортний податок</c:v>
                </c:pt>
              </c:strCache>
            </c:strRef>
          </c:cat>
          <c:val>
            <c:numRef>
              <c:f>'[Слайд 7.xls]Лист1'!$C$11:$C$14</c:f>
              <c:numCache>
                <c:formatCode>#,##0.0</c:formatCode>
                <c:ptCount val="4"/>
                <c:pt idx="0">
                  <c:v>68.400000000000006</c:v>
                </c:pt>
                <c:pt idx="1">
                  <c:v>15.1</c:v>
                </c:pt>
                <c:pt idx="2">
                  <c:v>82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0F-49D6-8298-9CB13633FBA1}"/>
            </c:ext>
          </c:extLst>
        </c:ser>
        <c:ser>
          <c:idx val="1"/>
          <c:order val="1"/>
          <c:dLbls>
            <c:numFmt formatCode="0%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'[Слайд 7.xls]Лист1'!$B$11:$B$14</c:f>
              <c:strCache>
                <c:ptCount val="4"/>
                <c:pt idx="0">
                  <c:v>Плата за землю</c:v>
                </c:pt>
                <c:pt idx="1">
                  <c:v>Податок на нерухоме майно, відмінне від земельної ділянки</c:v>
                </c:pt>
                <c:pt idx="2">
                  <c:v>Єдиний податок</c:v>
                </c:pt>
                <c:pt idx="3">
                  <c:v>Туристичний збір, збір за парковку,  транспортний податок</c:v>
                </c:pt>
              </c:strCache>
            </c:strRef>
          </c:cat>
          <c:val>
            <c:numRef>
              <c:f>'[Слайд 7.xls]Лист1'!$D$11:$D$14</c:f>
              <c:numCache>
                <c:formatCode>#,##0.00</c:formatCode>
                <c:ptCount val="4"/>
                <c:pt idx="0">
                  <c:v>41.229656419529888</c:v>
                </c:pt>
                <c:pt idx="1">
                  <c:v>9.1018685955394716</c:v>
                </c:pt>
                <c:pt idx="2">
                  <c:v>49.427365883062052</c:v>
                </c:pt>
                <c:pt idx="3">
                  <c:v>0.24110910186859566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0F-49D6-8298-9CB13633FBA1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4.6511675063909547E-2"/>
          <c:y val="0.41451990632318497"/>
          <c:w val="0.63870496650261577"/>
          <c:h val="0.35714285714285776"/>
        </c:manualLayout>
      </c:layout>
      <c:pie3DChart>
        <c:varyColors val="1"/>
        <c:ser>
          <c:idx val="0"/>
          <c:order val="0"/>
          <c:explosion val="5"/>
          <c:dLbls>
            <c:dLbl>
              <c:idx val="0"/>
              <c:layout>
                <c:manualLayout>
                  <c:x val="3.6935571290759153E-2"/>
                  <c:y val="-0.25920681443457766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err="1"/>
                      <a:t>Субвенції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обласного</a:t>
                    </a:r>
                    <a:r>
                      <a:rPr lang="ru-RU" dirty="0"/>
                      <a:t> бюджету 37,7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грн </a:t>
                    </a:r>
                    <a:endParaRPr lang="ru-RU" dirty="0" smtClean="0"/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dirty="0" err="1" smtClean="0"/>
                      <a:t>або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50,7%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60-4A8A-A753-3F4C4346F86B}"/>
                </c:ext>
              </c:extLst>
            </c:dLbl>
            <c:dLbl>
              <c:idx val="1"/>
              <c:layout>
                <c:manualLayout>
                  <c:x val="0.20931736730583111"/>
                  <c:y val="9.3969555035128827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dirty="0" err="1">
                        <a:latin typeface="Times New Roman" pitchFamily="18" charset="0"/>
                        <a:cs typeface="Times New Roman" pitchFamily="18" charset="0"/>
                      </a:rPr>
                      <a:t>Ц</a:t>
                    </a:r>
                    <a:r>
                      <a:rPr lang="ru-RU" dirty="0" err="1"/>
                      <a:t>ільовий</a:t>
                    </a:r>
                    <a:r>
                      <a:rPr lang="ru-RU" dirty="0"/>
                      <a:t> фонд 
2,8 </a:t>
                    </a:r>
                    <a:r>
                      <a:rPr lang="ru-RU" dirty="0" err="1" smtClean="0"/>
                      <a:t>млн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3,8%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60-4A8A-A753-3F4C4346F86B}"/>
                </c:ext>
              </c:extLst>
            </c:dLbl>
            <c:dLbl>
              <c:idx val="2"/>
              <c:layout>
                <c:manualLayout>
                  <c:x val="8.5820527699258728E-3"/>
                  <c:y val="0.11550468368178121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Б</a:t>
                    </a:r>
                    <a:r>
                      <a:rPr lang="ru-RU"/>
                      <a:t>юджет розвитку 
3,1млн грн або 4,1%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60-4A8A-A753-3F4C4346F86B}"/>
                </c:ext>
              </c:extLst>
            </c:dLbl>
            <c:dLbl>
              <c:idx val="3"/>
              <c:layout>
                <c:manualLayout>
                  <c:x val="1.5600895033117405E-2"/>
                  <c:y val="-0.13625763643768671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/>
                      <a:t>ласні надходження бюджетних установ
 30 млн грн або 40,3%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60-4A8A-A753-3F4C4346F86B}"/>
                </c:ext>
              </c:extLst>
            </c:dLbl>
            <c:dLbl>
              <c:idx val="4"/>
              <c:layout>
                <c:manualLayout>
                  <c:x val="0.10369586869832605"/>
                  <c:y val="-0.11629955199565577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/>
                      <a:t>адходження в фонд охорони навколишнього природного середовища 
0,8 млн грн або 1,1%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C60-4A8A-A753-3F4C4346F86B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Лист1!$A$6:$A$10</c:f>
              <c:strCache>
                <c:ptCount val="5"/>
                <c:pt idx="0">
                  <c:v>Субвенції з обласного бюджету </c:v>
                </c:pt>
                <c:pt idx="1">
                  <c:v>Цільовий фонд</c:v>
                </c:pt>
                <c:pt idx="2">
                  <c:v>Бюджет розвитку </c:v>
                </c:pt>
                <c:pt idx="3">
                  <c:v>Власні надходження бюджетних установ</c:v>
                </c:pt>
                <c:pt idx="4">
                  <c:v>Надходження в фонд охорони навколишнього природного середовища</c:v>
                </c:pt>
              </c:strCache>
            </c:strRef>
          </c:cat>
          <c:val>
            <c:numRef>
              <c:f>Лист1!$B$6:$B$10</c:f>
              <c:numCache>
                <c:formatCode>0.0</c:formatCode>
                <c:ptCount val="5"/>
                <c:pt idx="0">
                  <c:v>37.700000000000003</c:v>
                </c:pt>
                <c:pt idx="1">
                  <c:v>2.8</c:v>
                </c:pt>
                <c:pt idx="2">
                  <c:v>3.1</c:v>
                </c:pt>
                <c:pt idx="3">
                  <c:v>30</c:v>
                </c:pt>
                <c:pt idx="4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60-4A8A-A753-3F4C4346F86B}"/>
            </c:ext>
          </c:extLst>
        </c:ser>
        <c:ser>
          <c:idx val="1"/>
          <c:order val="1"/>
          <c:explosion val="25"/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Лист1!$A$6:$A$10</c:f>
              <c:strCache>
                <c:ptCount val="5"/>
                <c:pt idx="0">
                  <c:v>Субвенції з обласного бюджету </c:v>
                </c:pt>
                <c:pt idx="1">
                  <c:v>Цільовий фонд</c:v>
                </c:pt>
                <c:pt idx="2">
                  <c:v>Бюджет розвитку </c:v>
                </c:pt>
                <c:pt idx="3">
                  <c:v>Власні надходження бюджетних установ</c:v>
                </c:pt>
                <c:pt idx="4">
                  <c:v>Надходження в фонд охорони навколишнього природного середовища</c:v>
                </c:pt>
              </c:strCache>
            </c:strRef>
          </c:cat>
          <c:val>
            <c:numRef>
              <c:f>Лист1!$C$6:$C$10</c:f>
              <c:numCache>
                <c:formatCode>0.00</c:formatCode>
                <c:ptCount val="5"/>
                <c:pt idx="0">
                  <c:v>50.672043010752702</c:v>
                </c:pt>
                <c:pt idx="1">
                  <c:v>3.7634408602150557</c:v>
                </c:pt>
                <c:pt idx="2">
                  <c:v>4.166666666666667</c:v>
                </c:pt>
                <c:pt idx="3">
                  <c:v>40.322580645161302</c:v>
                </c:pt>
                <c:pt idx="4">
                  <c:v>1.0752688172043003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60-4A8A-A753-3F4C4346F86B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402889245585903E-2"/>
          <c:y val="0.13705583756345191"/>
          <c:w val="0.91412520064205482"/>
          <c:h val="0.795685279187817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Лист1!$B$8</c:f>
              <c:strCache>
                <c:ptCount val="1"/>
                <c:pt idx="0">
                  <c:v>на 01.01.2021 року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0384937837826095E-3"/>
                  <c:y val="0.2792186271766794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92-4537-9A62-E0881B72E66D}"/>
                </c:ext>
              </c:extLst>
            </c:dLbl>
            <c:dLbl>
              <c:idx val="1"/>
              <c:layout>
                <c:manualLayout>
                  <c:x val="1.0483942316198939E-3"/>
                  <c:y val="0.2502138374835121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92-4537-9A62-E0881B72E66D}"/>
                </c:ext>
              </c:extLst>
            </c:dLbl>
            <c:dLbl>
              <c:idx val="2"/>
              <c:layout>
                <c:manualLayout>
                  <c:x val="2.6836533073815883E-3"/>
                  <c:y val="9.34719613094049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92-4537-9A62-E0881B72E66D}"/>
                </c:ext>
              </c:extLst>
            </c:dLbl>
            <c:dLbl>
              <c:idx val="3"/>
              <c:layout>
                <c:manualLayout>
                  <c:x val="1.2869318301504448E-2"/>
                  <c:y val="-2.08301690715056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92-4537-9A62-E0881B72E66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Лист1!$A$9:$A$12</c:f>
              <c:strCache>
                <c:ptCount val="4"/>
                <c:pt idx="0">
                  <c:v>Всього недоїмки</c:v>
                </c:pt>
                <c:pt idx="1">
                  <c:v>державний бюджет</c:v>
                </c:pt>
                <c:pt idx="2">
                  <c:v>міський бюджет</c:v>
                </c:pt>
                <c:pt idx="3">
                  <c:v>обласний бюджет</c:v>
                </c:pt>
              </c:strCache>
            </c:strRef>
          </c:cat>
          <c:val>
            <c:numRef>
              <c:f>Лист1!$B$9:$B$12</c:f>
              <c:numCache>
                <c:formatCode>General</c:formatCode>
                <c:ptCount val="4"/>
                <c:pt idx="0" formatCode="0.0">
                  <c:v>133.30000000000001</c:v>
                </c:pt>
                <c:pt idx="1">
                  <c:v>102.5</c:v>
                </c:pt>
                <c:pt idx="2">
                  <c:v>28.9</c:v>
                </c:pt>
                <c:pt idx="3" formatCode="0.0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92-4537-9A62-E0881B72E66D}"/>
            </c:ext>
          </c:extLst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на 01.01.2022 року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2.7352620248311159E-3"/>
                  <c:y val="0.3034165700734115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C92-4537-9A62-E0881B72E66D}"/>
                </c:ext>
              </c:extLst>
            </c:dLbl>
            <c:dLbl>
              <c:idx val="1"/>
              <c:layout>
                <c:manualLayout>
                  <c:x val="2.5617935398524819E-3"/>
                  <c:y val="0.2614381403466699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C92-4537-9A62-E0881B72E66D}"/>
                </c:ext>
              </c:extLst>
            </c:dLbl>
            <c:dLbl>
              <c:idx val="2"/>
              <c:layout>
                <c:manualLayout>
                  <c:x val="3.3945897212286692E-3"/>
                  <c:y val="8.44191747605153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C92-4537-9A62-E0881B72E66D}"/>
                </c:ext>
              </c:extLst>
            </c:dLbl>
            <c:dLbl>
              <c:idx val="3"/>
              <c:layout>
                <c:manualLayout>
                  <c:x val="1.3776262517747179E-2"/>
                  <c:y val="-2.46372756704904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C92-4537-9A62-E0881B72E66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Лист1!$A$9:$A$12</c:f>
              <c:strCache>
                <c:ptCount val="4"/>
                <c:pt idx="0">
                  <c:v>Всього недоїмки</c:v>
                </c:pt>
                <c:pt idx="1">
                  <c:v>державний бюджет</c:v>
                </c:pt>
                <c:pt idx="2">
                  <c:v>міський бюджет</c:v>
                </c:pt>
                <c:pt idx="3">
                  <c:v>обласний бюджет</c:v>
                </c:pt>
              </c:strCache>
            </c:strRef>
          </c:cat>
          <c:val>
            <c:numRef>
              <c:f>Лист1!$C$9:$C$12</c:f>
              <c:numCache>
                <c:formatCode>General</c:formatCode>
                <c:ptCount val="4"/>
                <c:pt idx="0" formatCode="0.0">
                  <c:v>151.4</c:v>
                </c:pt>
                <c:pt idx="1">
                  <c:v>122.1</c:v>
                </c:pt>
                <c:pt idx="2">
                  <c:v>27.2</c:v>
                </c:pt>
                <c:pt idx="3" formatCode="0.0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C92-4537-9A62-E0881B72E66D}"/>
            </c:ext>
          </c:extLst>
        </c:ser>
        <c:shape val="box"/>
        <c:axId val="98917760"/>
        <c:axId val="98944128"/>
        <c:axId val="0"/>
      </c:bar3DChart>
      <c:catAx>
        <c:axId val="9891776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8944128"/>
        <c:crosses val="autoZero"/>
        <c:auto val="1"/>
        <c:lblAlgn val="ctr"/>
        <c:lblOffset val="100"/>
        <c:tickLblSkip val="1"/>
        <c:tickMarkSkip val="1"/>
      </c:catAx>
      <c:valAx>
        <c:axId val="9894412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8917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659318637274479"/>
          <c:y val="0.21077654516640279"/>
          <c:w val="0.14529058116232504"/>
          <c:h val="6.6561014263074481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hPercent val="60"/>
      <c:rotY val="29"/>
      <c:depthPercent val="100"/>
      <c:rAngAx val="1"/>
    </c:view3D>
    <c:floor>
      <c:spPr>
        <a:gradFill rotWithShape="0">
          <a:gsLst>
            <a:gs pos="0">
              <a:srgbClr val="CCCCFF"/>
            </a:gs>
            <a:gs pos="100000">
              <a:srgbClr val="CCCCFF">
                <a:gamma/>
                <a:tint val="54510"/>
                <a:invGamma/>
              </a:srgbClr>
            </a:gs>
          </a:gsLst>
          <a:path path="rect">
            <a:fillToRect l="50000" t="50000" r="50000" b="50000"/>
          </a:path>
        </a:gra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CCCCFF"/>
            </a:gs>
            <a:gs pos="100000">
              <a:srgbClr val="FFFF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sideWall>
    <c:backWall>
      <c:spPr>
        <a:gradFill rotWithShape="0">
          <a:gsLst>
            <a:gs pos="0">
              <a:srgbClr val="CCCCFF"/>
            </a:gs>
            <a:gs pos="100000">
              <a:srgbClr val="FFFF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9585665496632196E-3"/>
          <c:y val="0.20290013277874036"/>
          <c:w val="0.99704143345033758"/>
          <c:h val="0.754020542631969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рік</c:v>
                </c:pt>
              </c:strCache>
            </c:strRef>
          </c:tx>
          <c:spPr>
            <a:pattFill prst="smGrid">
              <a:fgClr>
                <a:srgbClr val="00FFFF"/>
              </a:fgClr>
              <a:bgClr>
                <a:srgbClr val="00CCFF"/>
              </a:bgClr>
            </a:patt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1315524811734996E-2"/>
                  <c:y val="-3.2784981004250341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uk-UA" dirty="0" smtClean="0"/>
                      <a:t>47,0</a:t>
                    </a:r>
                    <a:endParaRPr lang="uk-UA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BB-46DD-ABAD-025971C8879A}"/>
                </c:ext>
              </c:extLst>
            </c:dLbl>
            <c:dLbl>
              <c:idx val="1"/>
              <c:layout>
                <c:manualLayout>
                  <c:x val="3.2330953957858059E-2"/>
                  <c:y val="-3.6325602546612192E-2"/>
                </c:manualLayout>
              </c:layout>
              <c:tx>
                <c:rich>
                  <a:bodyPr/>
                  <a:lstStyle/>
                  <a:p>
                    <a:pPr>
                      <a:defRPr sz="1125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uk-UA" dirty="0" smtClean="0">
                        <a:latin typeface="Times New Roman" pitchFamily="18" charset="0"/>
                        <a:cs typeface="Times New Roman" pitchFamily="18" charset="0"/>
                      </a:rPr>
                      <a:t>116,1</a:t>
                    </a:r>
                    <a:endParaRPr lang="uk-UA" dirty="0"/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BB-46DD-ABAD-025971C8879A}"/>
                </c:ext>
              </c:extLst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 formatCode="0.0">
                  <c:v>475942.7</c:v>
                </c:pt>
                <c:pt idx="1">
                  <c:v>61124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BB-46DD-ABAD-025971C887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рік</c:v>
                </c:pt>
              </c:strCache>
            </c:strRef>
          </c:tx>
          <c:spPr>
            <a:pattFill prst="wdDnDiag">
              <a:fgClr>
                <a:srgbClr val="FF8080"/>
              </a:fgClr>
              <a:bgClr>
                <a:srgbClr val="993366"/>
              </a:bgClr>
            </a:patt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4272279049230992E-2"/>
                  <c:y val="-2.9832887532987431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uk-UA" dirty="0" smtClean="0"/>
                      <a:t>73,8</a:t>
                    </a:r>
                    <a:endParaRPr lang="uk-UA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BB-46DD-ABAD-025971C8879A}"/>
                </c:ext>
              </c:extLst>
            </c:dLbl>
            <c:dLbl>
              <c:idx val="1"/>
              <c:layout>
                <c:manualLayout>
                  <c:x val="3.5107022837098649E-2"/>
                  <c:y val="-4.6387441678930733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143,0</a:t>
                    </a:r>
                    <a:endParaRPr lang="uk-UA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BB-46DD-ABAD-025971C8879A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564793</c:v>
                </c:pt>
                <c:pt idx="1">
                  <c:v>59580.4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7BB-46DD-ABAD-025971C8879A}"/>
            </c:ext>
          </c:extLst>
        </c:ser>
        <c:dLbls>
          <c:showVal val="1"/>
        </c:dLbls>
        <c:shape val="cone"/>
        <c:axId val="99288960"/>
        <c:axId val="99290496"/>
        <c:axId val="0"/>
      </c:bar3DChart>
      <c:catAx>
        <c:axId val="9928896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9290496"/>
        <c:crosses val="autoZero"/>
        <c:auto val="1"/>
        <c:lblAlgn val="ctr"/>
        <c:lblOffset val="100"/>
        <c:tickLblSkip val="1"/>
        <c:tickMarkSkip val="1"/>
      </c:catAx>
      <c:valAx>
        <c:axId val="99290496"/>
        <c:scaling>
          <c:orientation val="minMax"/>
        </c:scaling>
        <c:delete val="1"/>
        <c:axPos val="l"/>
        <c:numFmt formatCode="0.0" sourceLinked="1"/>
        <c:tickLblPos val="none"/>
        <c:crossAx val="99288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6727368830657381"/>
          <c:y val="0.96316509830667474"/>
          <c:w val="0.15046728971962664"/>
          <c:h val="3.274215552523875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8197945845004668"/>
          <c:y val="0.43604651162790747"/>
          <c:w val="0.43604108309990708"/>
          <c:h val="0.2703488372093027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965-44E8-BAC3-89A2BAAC101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65-44E8-BAC3-89A2BAAC101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965-44E8-BAC3-89A2BAAC101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65-44E8-BAC3-89A2BAAC101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965-44E8-BAC3-89A2BAAC1010}"/>
              </c:ext>
            </c:extLst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65-44E8-BAC3-89A2BAAC1010}"/>
              </c:ext>
            </c:extLst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965-44E8-BAC3-89A2BAAC1010}"/>
              </c:ext>
            </c:extLst>
          </c:dPt>
          <c:dLbls>
            <c:dLbl>
              <c:idx val="0"/>
              <c:layout>
                <c:manualLayout>
                  <c:x val="7.2498682762693972E-2"/>
                  <c:y val="-0.12163141671244583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965-44E8-BAC3-89A2BAAC1010}"/>
                </c:ext>
              </c:extLst>
            </c:dLbl>
            <c:dLbl>
              <c:idx val="1"/>
              <c:layout>
                <c:manualLayout>
                  <c:x val="0.18008846933349032"/>
                  <c:y val="0.16227110419337121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65-44E8-BAC3-89A2BAAC1010}"/>
                </c:ext>
              </c:extLst>
            </c:dLbl>
            <c:dLbl>
              <c:idx val="2"/>
              <c:layout>
                <c:manualLayout>
                  <c:x val="-0.13174402219330442"/>
                  <c:y val="0.17696987731184771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65-44E8-BAC3-89A2BAAC1010}"/>
                </c:ext>
              </c:extLst>
            </c:dLbl>
            <c:dLbl>
              <c:idx val="3"/>
              <c:layout>
                <c:manualLayout>
                  <c:x val="-0.11183847117149565"/>
                  <c:y val="4.9298815845693865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65-44E8-BAC3-89A2BAAC1010}"/>
                </c:ext>
              </c:extLst>
            </c:dLbl>
            <c:dLbl>
              <c:idx val="4"/>
              <c:layout>
                <c:manualLayout>
                  <c:x val="-0.17597378759027693"/>
                  <c:y val="-6.635109564792771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65-44E8-BAC3-89A2BAAC1010}"/>
                </c:ext>
              </c:extLst>
            </c:dLbl>
            <c:dLbl>
              <c:idx val="5"/>
              <c:layout>
                <c:manualLayout>
                  <c:x val="-6.0313245158080821E-2"/>
                  <c:y val="-0.217482603918696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Ф</a:t>
                    </a:r>
                    <a:r>
                      <a:rPr lang="ru-RU"/>
                      <a:t>ізкультура і спорт
17,9
2,3%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65-44E8-BAC3-89A2BAAC1010}"/>
                </c:ext>
              </c:extLst>
            </c:dLbl>
            <c:dLbl>
              <c:idx val="6"/>
              <c:layout>
                <c:manualLayout>
                  <c:x val="0.10257874628416551"/>
                  <c:y val="-0.26767289263260741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ru-RU" sz="1200" dirty="0" err="1">
                        <a:latin typeface="Times New Roman" pitchFamily="18" charset="0"/>
                        <a:cs typeface="Times New Roman" pitchFamily="18" charset="0"/>
                      </a:rPr>
                      <a:t>К</a:t>
                    </a:r>
                    <a:r>
                      <a:rPr lang="ru-RU" dirty="0" err="1"/>
                      <a:t>ерівництво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і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управління</a:t>
                    </a:r>
                    <a:r>
                      <a:rPr lang="ru-RU" dirty="0"/>
                      <a:t>
70,4
9,1%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965-44E8-BAC3-89A2BAAC1010}"/>
                </c:ext>
              </c:extLst>
            </c:dLbl>
            <c:dLbl>
              <c:idx val="7"/>
              <c:layout>
                <c:manualLayout>
                  <c:x val="0.15407652948666931"/>
                  <c:y val="-0.13182023173736238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ru-RU" sz="1200" dirty="0" err="1">
                        <a:latin typeface="Times New Roman" pitchFamily="18" charset="0"/>
                        <a:cs typeface="Times New Roman" pitchFamily="18" charset="0"/>
                      </a:rPr>
                      <a:t>І</a:t>
                    </a:r>
                    <a:r>
                      <a:rPr lang="ru-RU" dirty="0" err="1"/>
                      <a:t>нші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видатки</a:t>
                    </a:r>
                    <a:r>
                      <a:rPr lang="ru-RU" dirty="0"/>
                      <a:t>
35
4,5%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965-44E8-BAC3-89A2BAAC1010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Лист1!$A$3:$A$10</c:f>
              <c:strCache>
                <c:ptCount val="8"/>
                <c:pt idx="0">
                  <c:v>Установи освіти</c:v>
                </c:pt>
                <c:pt idx="1">
                  <c:v>Заклади охорони здоров'я</c:v>
                </c:pt>
                <c:pt idx="2">
                  <c:v>Соціальний захист населення</c:v>
                </c:pt>
                <c:pt idx="3">
                  <c:v>Житлово-комунальне та дорожнє господарство</c:v>
                </c:pt>
                <c:pt idx="4">
                  <c:v>Культура</c:v>
                </c:pt>
                <c:pt idx="5">
                  <c:v>Фізкультура і спорт</c:v>
                </c:pt>
                <c:pt idx="6">
                  <c:v>Керівництво і управління</c:v>
                </c:pt>
                <c:pt idx="7">
                  <c:v>Інші видатки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476.9</c:v>
                </c:pt>
                <c:pt idx="1">
                  <c:v>44.7</c:v>
                </c:pt>
                <c:pt idx="2" formatCode="0.0">
                  <c:v>27.9</c:v>
                </c:pt>
                <c:pt idx="3">
                  <c:v>76.599999999999994</c:v>
                </c:pt>
                <c:pt idx="4">
                  <c:v>24.4</c:v>
                </c:pt>
                <c:pt idx="5">
                  <c:v>17.899999999999999</c:v>
                </c:pt>
                <c:pt idx="6">
                  <c:v>70.400000000000006</c:v>
                </c:pt>
                <c:pt idx="7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965-44E8-BAC3-89A2BAAC1010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0.77875</cdr:x>
      <cdr:y>0.119</cdr:y>
    </cdr:from>
    <cdr:to>
      <cdr:x>0.8745</cdr:x>
      <cdr:y>0.162</cdr:y>
    </cdr:to>
    <cdr:sp macro="" textlink="">
      <cdr:nvSpPr>
        <cdr:cNvPr id="1657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56494" y="729051"/>
          <a:ext cx="879916" cy="263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27432" rIns="36576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ru-RU" sz="12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млн  грн</a:t>
          </a:r>
        </a:p>
      </cdr:txBody>
    </cdr:sp>
  </cdr:relSizeAnchor>
  <cdr:relSizeAnchor xmlns:cdr="http://schemas.openxmlformats.org/drawingml/2006/chartDrawing">
    <cdr:from>
      <cdr:x>0.29036</cdr:x>
      <cdr:y>0.19565</cdr:y>
    </cdr:from>
    <cdr:to>
      <cdr:x>0.42761</cdr:x>
      <cdr:y>0.2554</cdr:y>
    </cdr:to>
    <cdr:sp macro="" textlink="">
      <cdr:nvSpPr>
        <cdr:cNvPr id="1645" name="AutoShape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-161948">
          <a:off x="2663777" y="1194065"/>
          <a:ext cx="1252100" cy="367589"/>
        </a:xfrm>
        <a:prstGeom xmlns:a="http://schemas.openxmlformats.org/drawingml/2006/main" prst="curvedDownArrow">
          <a:avLst>
            <a:gd name="adj1" fmla="val 76136"/>
            <a:gd name="adj2" fmla="val 152304"/>
            <a:gd name="adj3" fmla="val 34102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0.63151</cdr:x>
      <cdr:y>0.64261</cdr:y>
    </cdr:from>
    <cdr:to>
      <cdr:x>0.75901</cdr:x>
      <cdr:y>0.69961</cdr:y>
    </cdr:to>
    <cdr:sp macro="" textlink="">
      <cdr:nvSpPr>
        <cdr:cNvPr id="1646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03429" y="3936952"/>
          <a:ext cx="1171690" cy="349209"/>
        </a:xfrm>
        <a:prstGeom xmlns:a="http://schemas.openxmlformats.org/drawingml/2006/main" prst="curvedDownArrow">
          <a:avLst>
            <a:gd name="adj1" fmla="val 74381"/>
            <a:gd name="adj2" fmla="val 148155"/>
            <a:gd name="adj3" fmla="val 32352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0.31779</cdr:x>
      <cdr:y>0.15587</cdr:y>
    </cdr:from>
    <cdr:to>
      <cdr:x>0.40379</cdr:x>
      <cdr:y>0.19387</cdr:y>
    </cdr:to>
    <cdr:sp macro="" textlink="">
      <cdr:nvSpPr>
        <cdr:cNvPr id="166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20391" y="954905"/>
          <a:ext cx="790316" cy="2328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+ 121,7</a:t>
          </a:r>
        </a:p>
      </cdr:txBody>
    </cdr:sp>
  </cdr:relSizeAnchor>
  <cdr:relSizeAnchor xmlns:cdr="http://schemas.openxmlformats.org/drawingml/2006/chartDrawing">
    <cdr:from>
      <cdr:x>0.6685</cdr:x>
      <cdr:y>0.60875</cdr:y>
    </cdr:from>
    <cdr:to>
      <cdr:x>0.74875</cdr:x>
      <cdr:y>0.65875</cdr:y>
    </cdr:to>
    <cdr:sp macro="" textlink="">
      <cdr:nvSpPr>
        <cdr:cNvPr id="166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43328" y="3729495"/>
          <a:ext cx="737475" cy="306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 +54,4</a:t>
          </a:r>
        </a:p>
      </cdr:txBody>
    </cdr:sp>
  </cdr:relSizeAnchor>
  <cdr:relSizeAnchor xmlns:cdr="http://schemas.openxmlformats.org/drawingml/2006/chartDrawing">
    <cdr:from>
      <cdr:x>0.651</cdr:x>
      <cdr:y>0.25425</cdr:y>
    </cdr:from>
    <cdr:to>
      <cdr:x>0.93825</cdr:x>
      <cdr:y>0.47525</cdr:y>
    </cdr:to>
    <cdr:sp macro="" textlink="">
      <cdr:nvSpPr>
        <cdr:cNvPr id="1662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82508" y="1557658"/>
          <a:ext cx="2639747" cy="13539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>
              <a:solidFill>
                <a:srgbClr val="000000"/>
              </a:solidFill>
              <a:latin typeface="Arial"/>
              <a:cs typeface="Arial"/>
            </a:rPr>
            <a:t>Всього доходів: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>
              <a:solidFill>
                <a:srgbClr val="000000"/>
              </a:solidFill>
              <a:latin typeface="Arial"/>
              <a:cs typeface="Arial"/>
            </a:rPr>
            <a:t>2020 рік - 775,2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>
              <a:solidFill>
                <a:srgbClr val="000000"/>
              </a:solidFill>
              <a:latin typeface="Arial"/>
              <a:cs typeface="Arial"/>
            </a:rPr>
            <a:t>2021 рік - 951,3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>
              <a:solidFill>
                <a:srgbClr val="000000"/>
              </a:solidFill>
              <a:latin typeface="Arial"/>
              <a:cs typeface="Arial"/>
            </a:rPr>
            <a:t>збільшення доходів: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>
              <a:solidFill>
                <a:srgbClr val="000000"/>
              </a:solidFill>
              <a:latin typeface="Arial"/>
              <a:cs typeface="Arial"/>
            </a:rPr>
            <a:t>+176,1 млн грн або 22,7%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0.86177</cdr:x>
      <cdr:y>0.04309</cdr:y>
    </cdr:from>
    <cdr:to>
      <cdr:x>0.96283</cdr:x>
      <cdr:y>0.07429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29714" y="252691"/>
          <a:ext cx="859471" cy="1829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</a:t>
          </a:r>
          <a:r>
            <a:rPr lang="ru-RU" sz="1200" b="0" i="0" strike="noStrike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лн</a:t>
          </a:r>
          <a:r>
            <a:rPr lang="ru-RU" sz="1200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</a:t>
          </a:r>
          <a:endParaRPr lang="ru-RU" sz="1200" b="0" i="0" strike="noStrike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0.44045</cdr:x>
      <cdr:y>0.41382</cdr:y>
    </cdr:from>
    <cdr:to>
      <cdr:x>0.62395</cdr:x>
      <cdr:y>0.53107</cdr:y>
    </cdr:to>
    <cdr:sp macro="" textlink="">
      <cdr:nvSpPr>
        <cdr:cNvPr id="2052" name="Oval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90903" y="2426666"/>
          <a:ext cx="1579382" cy="68755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65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2860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Всього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773,8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</a:t>
          </a:r>
        </a:p>
      </cdr:txBody>
    </cdr:sp>
  </cdr:relSizeAnchor>
  <cdr:relSizeAnchor xmlns:cdr="http://schemas.openxmlformats.org/drawingml/2006/chartDrawing">
    <cdr:from>
      <cdr:x>0.31005</cdr:x>
      <cdr:y>0.76955</cdr:y>
    </cdr:from>
    <cdr:to>
      <cdr:x>0.7328</cdr:x>
      <cdr:y>0.89604</cdr:y>
    </cdr:to>
    <cdr:sp macro="" textlink="">
      <cdr:nvSpPr>
        <cdr:cNvPr id="2053" name="AutoShap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68629" y="4512637"/>
          <a:ext cx="3638597" cy="741760"/>
        </a:xfrm>
        <a:prstGeom xmlns:a="http://schemas.openxmlformats.org/drawingml/2006/main" prst="wedgeRectCallout">
          <a:avLst>
            <a:gd name="adj1" fmla="val -30824"/>
            <a:gd name="adj2" fmla="val 23986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Соціально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захищені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видатки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- 75,2% (582,3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грн)</a:t>
          </a:r>
        </a:p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видатки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- 8,6%  (66,1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Трансферти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підприємствам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- 16,2% (125,4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грн)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0.423</cdr:x>
      <cdr:y>0.41525</cdr:y>
    </cdr:from>
    <cdr:to>
      <cdr:x>0.61348</cdr:x>
      <cdr:y>0.53402</cdr:y>
    </cdr:to>
    <cdr:sp macro="" textlink="">
      <cdr:nvSpPr>
        <cdr:cNvPr id="15363" name="Oval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65306" y="2338498"/>
          <a:ext cx="1650549" cy="66886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2860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Всього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75367,8 тис.грн</a:t>
          </a:r>
        </a:p>
      </cdr:txBody>
    </cdr:sp>
  </cdr:relSizeAnchor>
  <cdr:relSizeAnchor xmlns:cdr="http://schemas.openxmlformats.org/drawingml/2006/chartDrawing">
    <cdr:from>
      <cdr:x>0.71995</cdr:x>
      <cdr:y>0.6371</cdr:y>
    </cdr:from>
    <cdr:to>
      <cdr:x>0.95756</cdr:x>
      <cdr:y>0.79652</cdr:y>
    </cdr:to>
    <cdr:sp macro="" textlink="">
      <cdr:nvSpPr>
        <cdr:cNvPr id="15364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38387" y="3587856"/>
          <a:ext cx="2058897" cy="897785"/>
        </a:xfrm>
        <a:prstGeom xmlns:a="http://schemas.openxmlformats.org/drawingml/2006/main" prst="foldedCorner">
          <a:avLst>
            <a:gd name="adj" fmla="val 12500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Видатки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ЖКГ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всього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:</a:t>
          </a:r>
        </a:p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    2021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рік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- 75367,8</a:t>
          </a:r>
        </a:p>
        <a:p xmlns:a="http://schemas.openxmlformats.org/drawingml/2006/main">
          <a:pPr algn="l" rtl="0">
            <a:defRPr sz="1000"/>
          </a:pPr>
          <a:r>
            <a:rPr lang="ru-RU" sz="1200" b="0" i="0" u="sng" strike="noStrike" baseline="0" dirty="0">
              <a:solidFill>
                <a:srgbClr val="000000"/>
              </a:solidFill>
              <a:latin typeface="Arial Cyr"/>
              <a:cs typeface="Arial Cyr"/>
            </a:rPr>
            <a:t>     2020 </a:t>
          </a:r>
          <a:r>
            <a:rPr lang="ru-RU" sz="1200" b="0" i="0" u="sng" strike="noStrike" baseline="0" dirty="0" err="1">
              <a:solidFill>
                <a:srgbClr val="000000"/>
              </a:solidFill>
              <a:latin typeface="Arial Cyr"/>
              <a:cs typeface="Arial Cyr"/>
            </a:rPr>
            <a:t>рік</a:t>
          </a:r>
          <a:r>
            <a:rPr lang="ru-RU" sz="1200" b="0" i="0" u="sng" strike="noStrike" baseline="0" dirty="0">
              <a:solidFill>
                <a:srgbClr val="000000"/>
              </a:solidFill>
              <a:latin typeface="Arial Cyr"/>
              <a:cs typeface="Arial Cyr"/>
            </a:rPr>
            <a:t> - 66937,6</a:t>
          </a:r>
        </a:p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  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                 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+8430,2</a:t>
          </a:r>
        </a:p>
      </cdr:txBody>
    </cdr:sp>
  </cdr:relSizeAnchor>
  <cdr:relSizeAnchor xmlns:cdr="http://schemas.openxmlformats.org/drawingml/2006/chartDrawing">
    <cdr:from>
      <cdr:x>0.8575</cdr:x>
      <cdr:y>0.08425</cdr:y>
    </cdr:from>
    <cdr:to>
      <cdr:x>0.92955</cdr:x>
      <cdr:y>0.11428</cdr:y>
    </cdr:to>
    <cdr:sp macro="" textlink="">
      <cdr:nvSpPr>
        <cdr:cNvPr id="1536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43572" y="503920"/>
          <a:ext cx="608657" cy="1796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тис.грн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0.00254</cdr:x>
      <cdr:y>0.13853</cdr:y>
    </cdr:from>
    <cdr:to>
      <cdr:x>0.41225</cdr:x>
      <cdr:y>0.97768</cdr:y>
    </cdr:to>
    <cdr:sp macro="" textlink="">
      <cdr:nvSpPr>
        <cdr:cNvPr id="3211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30" y="900764"/>
          <a:ext cx="3591828" cy="545649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buFontTx/>
            <a:buChar char="-"/>
            <a:defRPr sz="1000"/>
          </a:pPr>
          <a:r>
            <a:rPr lang="ru-RU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b="0" i="0" strike="noStrike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Фінансова</a:t>
          </a:r>
          <a:r>
            <a:rPr lang="ru-RU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підтримка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комунальних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підприємств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м.Павлоград на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поповнення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статутних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фондів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- 20,5 млн.грн. (КП «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Павлоградводоканал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» - </a:t>
          </a:r>
          <a:r>
            <a:rPr lang="ru-RU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17,5 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млн.грн., КП «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Павлограджитлосервіс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» - 2,1 млн.грн., </a:t>
          </a:r>
          <a:r>
            <a:rPr lang="ru-RU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КП 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Стадіон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Прометей» - 0,3 млн.грн., КП «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Затишне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місто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» - 0,3 млн.грн., КП «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Сп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Агенція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Ритуал» -   0,02 млн.грн., КП "Управління ринками"- 0,01 млн.грн., КП "Павлоград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Світло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"- 0,3 млн.грн.);</a:t>
          </a:r>
        </a:p>
        <a:p xmlns:a="http://schemas.openxmlformats.org/drawingml/2006/main">
          <a:pPr algn="l" rtl="1">
            <a:defRPr sz="1000"/>
          </a:pPr>
          <a:endParaRPr lang="ru-RU" b="0" i="0" strike="noStrike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 rtl="1">
            <a:defRPr sz="1000"/>
          </a:pP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b="0" i="0" strike="noStrike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Утримання</a:t>
          </a:r>
          <a:r>
            <a:rPr lang="ru-RU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та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автомобільних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доріг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41 млн.грн  (капремонт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доріг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- 10,2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грн,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реконструкція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доріг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30,8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грн);</a:t>
          </a:r>
        </a:p>
        <a:p xmlns:a="http://schemas.openxmlformats.org/drawingml/2006/main">
          <a:pPr algn="l" rtl="1">
            <a:defRPr sz="1000"/>
          </a:pPr>
          <a:endParaRPr lang="ru-RU" b="0" i="0" strike="noStrike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 rtl="1">
            <a:defRPr sz="1000"/>
          </a:pP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Житлово-комунальне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господарство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-  15,2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грн. (капремонт : 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покрівель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-1,9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грн,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електричних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мереж  - 0,01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грн,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будинків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0,5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грн,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об'єктів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комунальної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власності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-11,7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грн; 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придбання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дитячо-спортивних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майданчиків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- 0,4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грн,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павільйонів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зупинки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громадського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транспорту - 0,1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грн, 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саджанців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дерев та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газонної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трави  - 0,2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грн,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обладнання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</a:t>
          </a:r>
          <a:endParaRPr lang="ru-RU" b="0" i="0" strike="noStrike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 rtl="1">
            <a:defRPr sz="1000"/>
          </a:pPr>
          <a:r>
            <a:rPr lang="ru-RU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0,4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 </a:t>
          </a:r>
          <a:r>
            <a:rPr lang="ru-RU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);</a:t>
          </a:r>
          <a:endParaRPr lang="ru-RU" b="0" i="0" strike="noStrike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 rtl="1">
            <a:buFontTx/>
            <a:buChar char="-"/>
            <a:defRPr sz="1000"/>
          </a:pPr>
          <a:endParaRPr lang="ru-RU" b="0" i="0" strike="noStrike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 rtl="1">
            <a:buFontTx/>
            <a:buChar char="-"/>
            <a:defRPr sz="1000"/>
          </a:pPr>
          <a:r>
            <a:rPr lang="ru-RU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b="0" i="0" strike="noStrike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Будівництво</a:t>
          </a:r>
          <a:r>
            <a:rPr lang="ru-RU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та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реконструкція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об'єктів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житлово-комунального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- 4,9 млн.грн. (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реконструкцію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стадіону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«Прометей» - 0,3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грн,  мереж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зовнішнього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освітлення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вул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Попова  - 0,5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грн, 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аварійних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ділянок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трьох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ниток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водогону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районі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будинків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№416-№424 по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вул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Дніпровська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0,01млн грн;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будівництво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: (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встановлення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пам'ятного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знаку 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загиблим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учасникам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АТО – 0,1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грн,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світлофорного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об'єкту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0,06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грн,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придбання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 у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комунальну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власність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житла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надання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тимчасове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користуванння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внутрішньо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переміщеним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особам - 3,7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грн,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розроблення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схем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планування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забудови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територій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містобудівної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документації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 -0,2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грн); </a:t>
          </a:r>
        </a:p>
        <a:p xmlns:a="http://schemas.openxmlformats.org/drawingml/2006/main">
          <a:pPr algn="l" rtl="1">
            <a:buFontTx/>
            <a:buChar char="-"/>
            <a:defRPr sz="1000"/>
          </a:pPr>
          <a:endParaRPr lang="ru-RU" b="0" i="0" strike="noStrike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1" algn="l" rtl="1">
            <a:buFontTx/>
            <a:buChar char="-"/>
            <a:defRPr sz="1000"/>
          </a:pPr>
          <a:r>
            <a:rPr lang="ru-RU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b="0" i="0" strike="noStrike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Капітальні</a:t>
          </a:r>
          <a:r>
            <a:rPr lang="ru-RU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видатки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установ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соц-культсфери</a:t>
          </a:r>
          <a:r>
            <a:rPr lang="ru-RU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- 26,2 </a:t>
          </a:r>
          <a:r>
            <a:rPr lang="ru-RU" b="0" i="0" strike="noStrike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грн</a:t>
          </a:r>
          <a:r>
            <a:rPr lang="ru-RU" sz="1000" b="0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0.56954</cdr:x>
      <cdr:y>0.42641</cdr:y>
    </cdr:from>
    <cdr:to>
      <cdr:x>0.82285</cdr:x>
      <cdr:y>0.5558</cdr:y>
    </cdr:to>
    <cdr:sp macro="" textlink="">
      <cdr:nvSpPr>
        <cdr:cNvPr id="3212" name="Oval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92915" y="2772668"/>
          <a:ext cx="2220685" cy="84138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43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1" i="0" u="none" strike="noStrike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Всього</a:t>
          </a:r>
          <a:endParaRPr lang="ru-RU" sz="1125" b="1" i="0" u="none" strike="noStrike" baseline="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rtl="0">
            <a:defRPr sz="1000"/>
          </a:pPr>
          <a:r>
            <a:rPr lang="ru-RU" sz="1125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бюджет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125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107,8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</a:t>
          </a:r>
        </a:p>
      </cdr:txBody>
    </cdr:sp>
  </cdr:relSizeAnchor>
  <cdr:relSizeAnchor xmlns:cdr="http://schemas.openxmlformats.org/drawingml/2006/chartDrawing">
    <cdr:from>
      <cdr:x>0.83194</cdr:x>
      <cdr:y>0.0765</cdr:y>
    </cdr:from>
    <cdr:to>
      <cdr:x>0.9235</cdr:x>
      <cdr:y>0.10985</cdr:y>
    </cdr:to>
    <cdr:sp macro="" textlink="">
      <cdr:nvSpPr>
        <cdr:cNvPr id="307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47037" y="512978"/>
          <a:ext cx="885643" cy="223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млн</a:t>
          </a: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грн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0.39125</cdr:x>
      <cdr:y>0.38354</cdr:y>
    </cdr:from>
    <cdr:to>
      <cdr:x>0.64</cdr:x>
      <cdr:y>0.51871</cdr:y>
    </cdr:to>
    <cdr:sp macro="" textlink="">
      <cdr:nvSpPr>
        <cdr:cNvPr id="1039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77590" y="2288525"/>
          <a:ext cx="2274570" cy="80653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80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Всього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u="none" strike="noStrike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надійшло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 rtl="0">
            <a:defRPr sz="1000"/>
          </a:pPr>
          <a:r>
            <a: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876,9 </a:t>
          </a:r>
          <a:r>
            <a:rPr lang="ru-RU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 </a:t>
          </a:r>
          <a:endParaRPr lang="ru-RU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0.52326</cdr:x>
      <cdr:y>0.66314</cdr:y>
    </cdr:from>
    <cdr:to>
      <cdr:x>0.98173</cdr:x>
      <cdr:y>0.85786</cdr:y>
    </cdr:to>
    <cdr:sp macro="" textlink="">
      <cdr:nvSpPr>
        <cdr:cNvPr id="129025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2000" y="3859614"/>
          <a:ext cx="4005943" cy="113330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Фактичні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надходження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                 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2020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рік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– </a:t>
          </a:r>
          <a:r>
            <a:rPr lang="ru-RU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511,4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 </a:t>
          </a:r>
          <a:endParaRPr lang="ru-RU" sz="16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2021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рік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– </a:t>
          </a:r>
          <a:r>
            <a:rPr lang="ru-RU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615,8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endParaRPr lang="ru-RU" sz="16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збільшення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на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104,4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грн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на</a:t>
          </a:r>
          <a:r>
            <a:rPr lang="ru-RU" sz="16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20,4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%</a:t>
          </a:r>
          <a:endParaRPr lang="ru-RU" sz="16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0.81964</cdr:x>
      <cdr:y>0.04732</cdr:y>
    </cdr:from>
    <cdr:to>
      <cdr:x>0.91032</cdr:x>
      <cdr:y>0.06429</cdr:y>
    </cdr:to>
    <cdr:sp macro="" textlink="">
      <cdr:nvSpPr>
        <cdr:cNvPr id="47106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713170" y="574018"/>
          <a:ext cx="762609" cy="1769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0.68816</cdr:x>
      <cdr:y>0.19965</cdr:y>
    </cdr:from>
    <cdr:to>
      <cdr:x>0.86213</cdr:x>
      <cdr:y>0.23942</cdr:y>
    </cdr:to>
    <cdr:sp macro="" textlink="">
      <cdr:nvSpPr>
        <cdr:cNvPr id="119812" name="Прямоугольник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12896" y="1198226"/>
          <a:ext cx="1520017" cy="23868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dirty="0" smtClean="0">
              <a:solidFill>
                <a:srgbClr val="000000"/>
              </a:solidFill>
              <a:latin typeface="Calibri"/>
            </a:rPr>
            <a:t>+11,8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200" b="1" dirty="0" smtClean="0">
              <a:solidFill>
                <a:srgbClr val="000000"/>
              </a:solidFill>
              <a:latin typeface="Calibri"/>
            </a:rPr>
            <a:t>103,2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%</a:t>
          </a:r>
          <a:endParaRPr lang="ru-RU" sz="12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0.26658</cdr:x>
      <cdr:y>0.74726</cdr:y>
    </cdr:from>
    <cdr:to>
      <cdr:x>0.43854</cdr:x>
      <cdr:y>0.78597</cdr:y>
    </cdr:to>
    <cdr:sp macro="" textlink="">
      <cdr:nvSpPr>
        <cdr:cNvPr id="119813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2329305" y="4484778"/>
          <a:ext cx="1502466" cy="2323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+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0,3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104,7% </a:t>
          </a:r>
          <a:endParaRPr lang="ru-RU" sz="12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0.32792</cdr:x>
      <cdr:y>0.38696</cdr:y>
    </cdr:from>
    <cdr:to>
      <cdr:x>0.49336</cdr:x>
      <cdr:y>0.42322</cdr:y>
    </cdr:to>
    <cdr:sp macro="" textlink="">
      <cdr:nvSpPr>
        <cdr:cNvPr id="119814" name="Прямоугольник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65209" y="2322379"/>
          <a:ext cx="1445534" cy="21762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-1,1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98,4</a:t>
          </a:r>
          <a:r>
            <a:rPr lang="ru-RU" sz="1200" b="1" i="0" u="none" strike="noStrike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% </a:t>
          </a:r>
          <a:endParaRPr lang="ru-RU" sz="12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0.33424</cdr:x>
      <cdr:y>0.28896</cdr:y>
    </cdr:from>
    <cdr:to>
      <cdr:x>0.49834</cdr:x>
      <cdr:y>0.32406</cdr:y>
    </cdr:to>
    <cdr:sp macro="" textlink="">
      <cdr:nvSpPr>
        <cdr:cNvPr id="119815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20499" y="1734213"/>
          <a:ext cx="1433788" cy="2107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+8,1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200" b="1" dirty="0" smtClean="0">
              <a:solidFill>
                <a:srgbClr val="000000"/>
              </a:solidFill>
              <a:latin typeface="Calibri"/>
            </a:rPr>
            <a:t>111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% </a:t>
          </a:r>
          <a:endParaRPr lang="ru-RU" sz="12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0.29261</cdr:x>
      <cdr:y>0.47746</cdr:y>
    </cdr:from>
    <cdr:to>
      <cdr:x>0.45515</cdr:x>
      <cdr:y>0.51028</cdr:y>
    </cdr:to>
    <cdr:sp macro="" textlink="">
      <cdr:nvSpPr>
        <cdr:cNvPr id="119816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56695" y="2865560"/>
          <a:ext cx="1420219" cy="19695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dirty="0" smtClean="0">
              <a:solidFill>
                <a:srgbClr val="000000"/>
              </a:solidFill>
              <a:latin typeface="Calibri"/>
            </a:rPr>
            <a:t>+1,9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200" b="1" dirty="0" smtClean="0">
              <a:solidFill>
                <a:srgbClr val="000000"/>
              </a:solidFill>
              <a:latin typeface="Calibri"/>
            </a:rPr>
            <a:t>104,2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% </a:t>
          </a:r>
          <a:endParaRPr lang="ru-RU" sz="12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0.29096</cdr:x>
      <cdr:y>0.56751</cdr:y>
    </cdr:from>
    <cdr:to>
      <cdr:x>0.42691</cdr:x>
      <cdr:y>0.59976</cdr:y>
    </cdr:to>
    <cdr:sp macro="" textlink="">
      <cdr:nvSpPr>
        <cdr:cNvPr id="119817" name="Прямоугольник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2320" y="3405989"/>
          <a:ext cx="1187852" cy="19355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dirty="0" smtClean="0">
              <a:solidFill>
                <a:srgbClr val="000000"/>
              </a:solidFill>
              <a:latin typeface="Calibri"/>
            </a:rPr>
            <a:t>+0,4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102,7%</a:t>
          </a:r>
          <a:endParaRPr lang="ru-RU" sz="12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0.25598</cdr:x>
      <cdr:y>0.84314</cdr:y>
    </cdr:from>
    <cdr:to>
      <cdr:x>0.41362</cdr:x>
      <cdr:y>0.87545</cdr:y>
    </cdr:to>
    <cdr:sp macro="" textlink="">
      <cdr:nvSpPr>
        <cdr:cNvPr id="119818" name="Прямоугольник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36640" y="5060259"/>
          <a:ext cx="1377418" cy="19391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+</a:t>
          </a:r>
          <a:r>
            <a:rPr lang="ru-RU" sz="1200" b="1" dirty="0" smtClean="0">
              <a:solidFill>
                <a:srgbClr val="000000"/>
              </a:solidFill>
              <a:latin typeface="Calibri"/>
            </a:rPr>
            <a:t>0,4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200" b="1" dirty="0" smtClean="0">
              <a:solidFill>
                <a:srgbClr val="000000"/>
              </a:solidFill>
              <a:latin typeface="Calibri"/>
            </a:rPr>
            <a:t>108,3%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 </a:t>
          </a:r>
          <a:endParaRPr lang="ru-RU" sz="12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0.00446</cdr:x>
      <cdr:y>0.00681</cdr:y>
    </cdr:from>
    <cdr:to>
      <cdr:x>0.03617</cdr:x>
      <cdr:y>0.04786</cdr:y>
    </cdr:to>
    <cdr:sp macro="" textlink="">
      <cdr:nvSpPr>
        <cdr:cNvPr id="4711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83171" cy="4347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0.28827</cdr:x>
      <cdr:y>0.65737</cdr:y>
    </cdr:from>
    <cdr:to>
      <cdr:x>0.35042</cdr:x>
      <cdr:y>0.69408</cdr:y>
    </cdr:to>
    <cdr:sp macro="" textlink="">
      <cdr:nvSpPr>
        <cdr:cNvPr id="119820" name="Rectangle 1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18757" y="3945328"/>
          <a:ext cx="543042" cy="2202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100%</a:t>
          </a:r>
        </a:p>
      </cdr:txBody>
    </cdr:sp>
  </cdr:relSizeAnchor>
  <cdr:relSizeAnchor xmlns:cdr="http://schemas.openxmlformats.org/drawingml/2006/chartDrawing">
    <cdr:from>
      <cdr:x>0.69435</cdr:x>
      <cdr:y>0.10445</cdr:y>
    </cdr:from>
    <cdr:to>
      <cdr:x>0.84053</cdr:x>
      <cdr:y>0.14464</cdr:y>
    </cdr:to>
    <cdr:sp macro="" textlink="">
      <cdr:nvSpPr>
        <cdr:cNvPr id="119821" name="Прямоугольник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66971" y="607923"/>
          <a:ext cx="1277244" cy="23390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dirty="0" smtClean="0">
              <a:solidFill>
                <a:srgbClr val="000000"/>
              </a:solidFill>
              <a:latin typeface="Calibri"/>
            </a:rPr>
            <a:t>+21,8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200" b="1" dirty="0" smtClean="0">
              <a:solidFill>
                <a:srgbClr val="000000"/>
              </a:solidFill>
              <a:latin typeface="Calibri"/>
            </a:rPr>
            <a:t>103,7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Calibri"/>
            </a:rPr>
            <a:t>%</a:t>
          </a:r>
          <a:endParaRPr lang="ru-RU" sz="12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0.92293</cdr:x>
      <cdr:y>0.04542</cdr:y>
    </cdr:from>
    <cdr:to>
      <cdr:x>0.9836</cdr:x>
      <cdr:y>0.08948</cdr:y>
    </cdr:to>
    <cdr:sp macro="" textlink="">
      <cdr:nvSpPr>
        <cdr:cNvPr id="119822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64193" y="272591"/>
          <a:ext cx="530110" cy="2644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грн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0.09015</cdr:x>
      <cdr:y>0</cdr:y>
    </cdr:from>
    <cdr:to>
      <cdr:x>0.12425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" y="-15240"/>
          <a:ext cx="730758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0.36879</cdr:x>
      <cdr:y>0.48089</cdr:y>
    </cdr:from>
    <cdr:to>
      <cdr:x>0.58148</cdr:x>
      <cdr:y>0.57749</cdr:y>
    </cdr:to>
    <cdr:sp macro="" textlink="">
      <cdr:nvSpPr>
        <cdr:cNvPr id="194564" name="Oval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1605" y="3066331"/>
          <a:ext cx="1852226" cy="6159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48000"/>
          </a:srgbClr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>
              <a:solidFill>
                <a:srgbClr val="000000"/>
              </a:solidFill>
              <a:latin typeface="Calibri"/>
            </a:rPr>
            <a:t>ВСЬОГО                615,8 </a:t>
          </a:r>
          <a:r>
            <a:rPr lang="ru-RU" sz="1300" b="1" i="0" u="none" strike="noStrike" baseline="0" dirty="0" err="1">
              <a:solidFill>
                <a:srgbClr val="000000"/>
              </a:solidFill>
              <a:latin typeface="Calibri"/>
            </a:rPr>
            <a:t>млн</a:t>
          </a:r>
          <a:r>
            <a:rPr lang="ru-RU" sz="1300" b="1" i="0" u="none" strike="noStrike" baseline="0" dirty="0">
              <a:solidFill>
                <a:srgbClr val="000000"/>
              </a:solidFill>
              <a:latin typeface="Calibri"/>
            </a:rPr>
            <a:t> грн</a:t>
          </a:r>
        </a:p>
      </cdr:txBody>
    </cdr:sp>
  </cdr:relSizeAnchor>
  <cdr:relSizeAnchor xmlns:cdr="http://schemas.openxmlformats.org/drawingml/2006/chartDrawing">
    <cdr:from>
      <cdr:x>0.96475</cdr:x>
      <cdr:y>0.0005</cdr:y>
    </cdr:from>
    <cdr:to>
      <cdr:x>0.96524</cdr:x>
      <cdr:y>0.00099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837295" y="55245"/>
          <a:ext cx="3048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0.41036</cdr:x>
      <cdr:y>0.3878</cdr:y>
    </cdr:from>
    <cdr:to>
      <cdr:x>0.65366</cdr:x>
      <cdr:y>0.52961</cdr:y>
    </cdr:to>
    <cdr:sp macro="" textlink="">
      <cdr:nvSpPr>
        <cdr:cNvPr id="5254" name="Овал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1100" y="2518791"/>
          <a:ext cx="2206171" cy="92109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50000"/>
          </a:srgbClr>
        </a:solidFill>
        <a:ln xmlns:a="http://schemas.openxmlformats.org/drawingml/2006/main" w="12700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32004" rIns="36576" bIns="32004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Всього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: 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165,9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млн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грн</a:t>
          </a:r>
        </a:p>
      </cdr:txBody>
    </cdr:sp>
  </cdr:relSizeAnchor>
  <cdr:relSizeAnchor xmlns:cdr="http://schemas.openxmlformats.org/drawingml/2006/chartDrawing">
    <cdr:from>
      <cdr:x>0.08225</cdr:x>
      <cdr:y>0.77725</cdr:y>
    </cdr:from>
    <cdr:to>
      <cdr:x>0.473</cdr:x>
      <cdr:y>0.94425</cdr:y>
    </cdr:to>
    <cdr:sp macro="" textlink="">
      <cdr:nvSpPr>
        <cdr:cNvPr id="5256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9099" y="5308454"/>
          <a:ext cx="3530499" cy="110373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25400" algn="ctr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2020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рік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 147,2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грн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2021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рік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- 165,9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грн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+</a:t>
          </a:r>
          <a:r>
            <a:rPr lang="ru-RU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18,7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грн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112,7%</a:t>
          </a:r>
          <a:endParaRPr lang="ru-RU" sz="12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ru-RU" sz="12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0.2476</cdr:x>
      <cdr:y>0.4567</cdr:y>
    </cdr:from>
    <cdr:to>
      <cdr:x>0.50605</cdr:x>
      <cdr:y>0.56884</cdr:y>
    </cdr:to>
    <cdr:sp macro="" textlink="">
      <cdr:nvSpPr>
        <cdr:cNvPr id="184323" name="Овал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48447" y="2691229"/>
          <a:ext cx="2138193" cy="66081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65000"/>
          </a:srgbClr>
        </a:solidFill>
        <a:ln xmlns:a="http://schemas.openxmlformats.org/drawingml/2006/main" w="25400" algn="ctr">
          <a:solidFill>
            <a:srgbClr val="8064A2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endParaRPr lang="ru-RU" sz="14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74,4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грн</a:t>
          </a:r>
        </a:p>
      </cdr:txBody>
    </cdr:sp>
  </cdr:relSizeAnchor>
  <cdr:relSizeAnchor xmlns:cdr="http://schemas.openxmlformats.org/drawingml/2006/chartDrawing">
    <cdr:from>
      <cdr:x>0.8823</cdr:x>
      <cdr:y>0.00025</cdr:y>
    </cdr:from>
    <cdr:to>
      <cdr:x>0.88304</cdr:x>
      <cdr:y>0.00025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183880" y="350520"/>
          <a:ext cx="84582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0.57696</cdr:x>
      <cdr:y>0.73333</cdr:y>
    </cdr:from>
    <cdr:to>
      <cdr:x>0.93797</cdr:x>
      <cdr:y>0.91949</cdr:y>
    </cdr:to>
    <cdr:sp macro="" textlink="">
      <cdr:nvSpPr>
        <cdr:cNvPr id="184325" name="Прямоугольник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49159" y="4470401"/>
          <a:ext cx="3096724" cy="113479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25400" algn="ctr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надійшло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2020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рік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- 20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грн;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2021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рік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- 74,4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грн; 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+54,4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грн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в 3,7 рази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0.12525</cdr:x>
      <cdr:y>0.07875</cdr:y>
    </cdr:from>
    <cdr:to>
      <cdr:x>0.352</cdr:x>
      <cdr:y>0.17875</cdr:y>
    </cdr:to>
    <cdr:sp macro="" textlink="">
      <cdr:nvSpPr>
        <cdr:cNvPr id="1373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91562" y="540410"/>
          <a:ext cx="2155256" cy="625976"/>
        </a:xfrm>
        <a:prstGeom xmlns:a="http://schemas.openxmlformats.org/drawingml/2006/main" prst="wedgeRectCallout">
          <a:avLst>
            <a:gd name="adj1" fmla="val -32130"/>
            <a:gd name="adj2" fmla="val 101060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заборгованість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бюджети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рівнів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збільшилась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18,1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 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13,6% </a:t>
          </a:r>
        </a:p>
      </cdr:txBody>
    </cdr:sp>
  </cdr:relSizeAnchor>
  <cdr:relSizeAnchor xmlns:cdr="http://schemas.openxmlformats.org/drawingml/2006/chartDrawing">
    <cdr:from>
      <cdr:x>0.3405</cdr:x>
      <cdr:y>0.1915</cdr:y>
    </cdr:from>
    <cdr:to>
      <cdr:x>0.586</cdr:x>
      <cdr:y>0.305</cdr:y>
    </cdr:to>
    <cdr:sp macro="" textlink="">
      <cdr:nvSpPr>
        <cdr:cNvPr id="1374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5060" y="1547675"/>
          <a:ext cx="2319036" cy="663504"/>
        </a:xfrm>
        <a:prstGeom xmlns:a="http://schemas.openxmlformats.org/drawingml/2006/main" prst="wedgeRoundRectCallout">
          <a:avLst>
            <a:gd name="adj1" fmla="val -33509"/>
            <a:gd name="adj2" fmla="val 96037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заборгованість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державний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бюджет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збільшилась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19,6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19,1%</a:t>
          </a:r>
        </a:p>
      </cdr:txBody>
    </cdr:sp>
  </cdr:relSizeAnchor>
  <cdr:relSizeAnchor xmlns:cdr="http://schemas.openxmlformats.org/drawingml/2006/chartDrawing">
    <cdr:from>
      <cdr:x>0.7455</cdr:x>
      <cdr:y>0.617</cdr:y>
    </cdr:from>
    <cdr:to>
      <cdr:x>0.9655</cdr:x>
      <cdr:y>0.7545</cdr:y>
    </cdr:to>
    <cdr:sp macro="" textlink="">
      <cdr:nvSpPr>
        <cdr:cNvPr id="139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80538" y="3737839"/>
          <a:ext cx="2091168" cy="807613"/>
        </a:xfrm>
        <a:prstGeom xmlns:a="http://schemas.openxmlformats.org/drawingml/2006/main" prst="wedgeRoundRectCallout">
          <a:avLst>
            <a:gd name="adj1" fmla="val -11431"/>
            <a:gd name="adj2" fmla="val 100602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заборгованість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обласний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бюджет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збільшилась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              0,2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 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10,5%</a:t>
          </a:r>
        </a:p>
      </cdr:txBody>
    </cdr:sp>
  </cdr:relSizeAnchor>
  <cdr:relSizeAnchor xmlns:cdr="http://schemas.openxmlformats.org/drawingml/2006/chartDrawing">
    <cdr:from>
      <cdr:x>0.5315</cdr:x>
      <cdr:y>0.553</cdr:y>
    </cdr:from>
    <cdr:to>
      <cdr:x>0.73975</cdr:x>
      <cdr:y>0.69225</cdr:y>
    </cdr:to>
    <cdr:sp macro="" textlink="">
      <cdr:nvSpPr>
        <cdr:cNvPr id="1394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43964" y="3362554"/>
          <a:ext cx="1981981" cy="816620"/>
        </a:xfrm>
        <a:prstGeom xmlns:a="http://schemas.openxmlformats.org/drawingml/2006/main" prst="wedgeRoundRectCallout">
          <a:avLst>
            <a:gd name="adj1" fmla="val -26380"/>
            <a:gd name="adj2" fmla="val 90477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заборгованість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міський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бюджет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зменшилась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           1,7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5,9%</a:t>
          </a:r>
        </a:p>
      </cdr:txBody>
    </cdr:sp>
  </cdr:relSizeAnchor>
  <cdr:relSizeAnchor xmlns:cdr="http://schemas.openxmlformats.org/drawingml/2006/chartDrawing">
    <cdr:from>
      <cdr:x>0.9165</cdr:x>
      <cdr:y>0.0775</cdr:y>
    </cdr:from>
    <cdr:to>
      <cdr:x>0.98125</cdr:x>
      <cdr:y>0.1175</cdr:y>
    </cdr:to>
    <cdr:sp macro="" textlink="">
      <cdr:nvSpPr>
        <cdr:cNvPr id="1150" name="Text Box 1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96980" y="547916"/>
          <a:ext cx="617144" cy="2807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2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млн грн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0.90306</cdr:x>
      <cdr:y>0.14762</cdr:y>
    </cdr:from>
    <cdr:to>
      <cdr:x>0.98339</cdr:x>
      <cdr:y>0.19667</cdr:y>
    </cdr:to>
    <cdr:sp macro="" textlink="">
      <cdr:nvSpPr>
        <cdr:cNvPr id="71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64325" y="955603"/>
          <a:ext cx="699629" cy="317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dirty="0" err="1">
              <a:solidFill>
                <a:srgbClr val="000000"/>
              </a:solidFill>
              <a:latin typeface="Times New Roman"/>
              <a:cs typeface="Times New Roman"/>
            </a:rPr>
            <a:t>м</a:t>
          </a:r>
          <a:r>
            <a:rPr lang="ru-RU" sz="1200" dirty="0" err="1" smtClean="0">
              <a:solidFill>
                <a:srgbClr val="000000"/>
              </a:solidFill>
              <a:latin typeface="Times New Roman"/>
              <a:cs typeface="Times New Roman"/>
            </a:rPr>
            <a:t>лн</a:t>
          </a:r>
          <a:r>
            <a:rPr lang="ru-RU" sz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0.63007</cdr:x>
      <cdr:y>0.2222</cdr:y>
    </cdr:from>
    <cdr:to>
      <cdr:x>0.92882</cdr:x>
      <cdr:y>0.43155</cdr:y>
    </cdr:to>
    <cdr:sp macro="" textlink="">
      <cdr:nvSpPr>
        <cdr:cNvPr id="7170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13830" y="1389993"/>
          <a:ext cx="2567053" cy="1309664"/>
        </a:xfrm>
        <a:prstGeom xmlns:a="http://schemas.openxmlformats.org/drawingml/2006/main" prst="horizontalScroll">
          <a:avLst>
            <a:gd name="adj" fmla="val 12500"/>
          </a:avLst>
        </a:prstGeom>
        <a:solidFill xmlns:a="http://schemas.openxmlformats.org/drawingml/2006/main">
          <a:srgbClr val="FFFFFF">
            <a:alpha val="40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Видаткова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частина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міського бюджету -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2020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рік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  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763,1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ru-RU" sz="1200" b="0" i="0" u="sng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2021 </a:t>
          </a:r>
          <a:r>
            <a:rPr lang="ru-RU" sz="1200" b="0" i="0" u="sng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рік</a:t>
          </a:r>
          <a:r>
            <a:rPr lang="ru-RU" sz="1200" b="0" i="0" u="sng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  </a:t>
          </a:r>
          <a:r>
            <a:rPr lang="ru-RU" sz="1200" b="0" i="0" u="sng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916,8</a:t>
          </a:r>
          <a:endParaRPr lang="ru-RU" sz="1200" b="0" i="0" u="sng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                  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+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153,7</a:t>
          </a: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0.23536</cdr:x>
      <cdr:y>0.55807</cdr:y>
    </cdr:from>
    <cdr:to>
      <cdr:x>0.36993</cdr:x>
      <cdr:y>0.64965</cdr:y>
    </cdr:to>
    <cdr:sp macro="" textlink="">
      <cdr:nvSpPr>
        <cdr:cNvPr id="7173" name="Oval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22362" y="3491096"/>
          <a:ext cx="1156267" cy="57290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46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+ </a:t>
          </a:r>
          <a:r>
            <a:rPr lang="ru-RU" sz="1125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126,8</a:t>
          </a:r>
          <a:endParaRPr lang="ru-RU" sz="1125" b="0" i="0" u="none" strike="noStrike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119,6 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%</a:t>
          </a:r>
        </a:p>
        <a:p xmlns:a="http://schemas.openxmlformats.org/drawingml/2006/main">
          <a:pPr algn="ctr" rtl="0">
            <a:defRPr sz="1000"/>
          </a:pPr>
          <a:endParaRPr lang="ru-RU" sz="1125" b="0" i="0" u="none" strike="noStrike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0.65289</cdr:x>
      <cdr:y>0.85347</cdr:y>
    </cdr:from>
    <cdr:to>
      <cdr:x>0.75214</cdr:x>
      <cdr:y>0.93947</cdr:y>
    </cdr:to>
    <cdr:sp macro="" textlink="">
      <cdr:nvSpPr>
        <cdr:cNvPr id="7179" name="Oval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09887" y="5339041"/>
          <a:ext cx="852801" cy="53798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57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dirty="0" smtClean="0">
              <a:solidFill>
                <a:srgbClr val="000000"/>
              </a:solidFill>
              <a:latin typeface="Arial Cyr"/>
              <a:cs typeface="Arial Cyr"/>
            </a:rPr>
            <a:t>+26,9</a:t>
          </a:r>
          <a:endParaRPr lang="ru-RU" sz="112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123,2%</a:t>
          </a:r>
          <a:endParaRPr lang="ru-RU" sz="112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  <a:p xmlns:a="http://schemas.openxmlformats.org/drawingml/2006/main">
          <a:pPr algn="ctr" rtl="0">
            <a:defRPr sz="1000"/>
          </a:pPr>
          <a:endParaRPr lang="ru-RU" sz="112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0.41325</cdr:x>
      <cdr:y>0.485</cdr:y>
    </cdr:from>
    <cdr:to>
      <cdr:x>0.64516</cdr:x>
      <cdr:y>0.61421</cdr:y>
    </cdr:to>
    <cdr:sp macro="" textlink="">
      <cdr:nvSpPr>
        <cdr:cNvPr id="1025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32839" y="2773535"/>
          <a:ext cx="1982589" cy="73892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58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773,8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грн</a:t>
          </a:r>
        </a:p>
      </cdr:txBody>
    </cdr:sp>
  </cdr:relSizeAnchor>
  <cdr:relSizeAnchor xmlns:cdr="http://schemas.openxmlformats.org/drawingml/2006/chartDrawing">
    <cdr:from>
      <cdr:x>0.80661</cdr:x>
      <cdr:y>0.02244</cdr:y>
    </cdr:from>
    <cdr:to>
      <cdr:x>0.94662</cdr:x>
      <cdr:y>0.08122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82973" y="128322"/>
          <a:ext cx="1229396" cy="336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грн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3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0" tIns="96600" rIns="96600" bIns="966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96;gb059596a50_2_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171" name="Google Shape;97;gb059596a50_2_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3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7651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9699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2771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7D416F-A851-4A39-989B-CA52B78FA462}" type="slidenum">
              <a:rPr lang="ru-RU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641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8915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4035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219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1267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3315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5363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1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9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1507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3555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7F40A-62E0-40CD-86B8-AF23478FAD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3DC36-BC9C-4D12-BF36-63F4388475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8BCEE-425A-4CD1-8381-D0D7AAA136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7807E-3E94-4BC4-8467-55A2BB58E7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5C18E-625E-4492-9A23-A6B846BA89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2305A-D284-4302-AB9E-D8D21E3BE7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66A03-80CF-41AF-9EBC-1F060A76E9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3D853-DE14-4199-BB20-539ED3AF45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23D6-4086-4A45-B1F4-3FE4439E92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1;p2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85;p2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9CBEE5-D6EB-4D3B-9B8B-5D4C3C090C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95E56-9259-41F6-9E1D-6CD85884D6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4D1DA-05E6-4178-AD32-EB778A22FA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19774-2F36-4040-B54D-A067AED9C6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93106-FEC8-4766-B3DE-0BAC86C415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BCD4-34E4-4BB6-8526-D3B9F820D20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321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7E42-005E-4DFB-84E9-7222520007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D85C-DA10-446E-914F-BB8647B5DE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3162-278B-4D94-ADE3-7342F9FD9A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305BB-701E-49AB-B28E-60C559065E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7A4FC-404E-421D-B197-549DDA8157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DD5A2-CC11-4741-A94D-D9F7C8E53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062D7-7D89-4D91-B2EA-D0D7D97765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2D1B8-A7A7-4EED-BC7A-F9FC50035E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0B58-985C-43A5-820C-BC9714B815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8542-30E5-481E-8152-CE5E8F090C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CDE4-92BE-4379-B502-5B06481D10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E19BE-21E1-4377-8183-B7BD2C7B07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4CE53-B169-4FCC-ADD0-BA0653F9CF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2664-71B9-4725-A30A-805CB05941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3A70-810E-4CD2-9EFA-B990F0A23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ECEF-8DAF-4BCD-A110-AEE0DBC259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53E1-9AFA-42B5-A992-A0BECB3CE3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76F8-0247-4FC4-AC5D-E7B5BDBD3E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A4086-E9D3-4024-BA81-B761ED21A4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94223-F9B9-4A77-94D9-C6E75FB49D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0CE2-FF46-4BFA-AFE6-A553F894B4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CA57-4AE7-42D2-B935-027FD4474E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FEC59-0B5A-43C5-B07F-2A1C680F78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12CE-E831-46B4-83B0-1920AC54D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DD09-8966-4CC8-8382-412A1B165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18EE6-EFCC-4C02-9069-26B3289394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12A9-58AA-48FC-AA0D-B0C690014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6330-8231-4EB0-AF10-150F475CA6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2B60-8623-484D-BFCF-E3D8B0E2DA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1DB63-FD8F-4437-87E9-2A578BE732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93EF5-53E5-422C-B449-8202EF882D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9EB8-3D04-407B-A334-B8982A22A4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5EF20-8AC0-4AB6-838A-41B4ADA08B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D419-ABF7-47D1-9EBC-A54C249338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A5B98-A27B-4EDB-9BB0-F60FACD87E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DE08B-F50D-4872-B7C8-40445B1BBE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441E7-677A-4610-A4DE-BFB80F6DE6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2809B-CEDA-4F53-8ADB-46E7ACF29F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2B54-3CD8-4625-88C6-F392A1611C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ECE59-F0A6-4952-8408-C12ED95A14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EDC0B-C60C-4E92-AE04-67B005CC62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2C76-4DA9-4AAC-9F21-3C975E07F8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0D03E-8928-4CE8-B1BF-BE854F2D2E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6D50-85C8-4D58-8838-3650873DB7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E49DD-0FE5-44D7-A2F1-6527918B8C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C8AC-B023-4EAB-B5A4-CD84D21A8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0B478-5485-4915-94A0-5FCC182422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4F36-067C-46CC-8537-5DF11ACADA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3AD42-22A2-4329-90F8-876F76608A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880C-B95F-4449-8441-6B53573C10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9FFEA-529D-4102-A5A2-77BE36429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F69E4-70CD-41CE-8B3A-7AAB8B0766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A631-4542-49A4-B8DE-691365FE4D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9DE4-7DF9-4480-A9FE-B59081A1EF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832EE-82D4-487E-82CC-96FD47EE5A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D057-212F-492C-ADF9-2A33A9B6A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BBE29-AD0C-438C-865E-22B5D786C2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EE6F-8B0B-4767-9AB1-6F604C50B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ED623-D65A-4C4A-BA0A-56675BD09D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91F7-2601-441E-BA45-A4E3C4A145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376F-001A-441B-9E5F-220C6E3600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91CC-E040-4A8F-825C-C2656A7FC5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FFE067-C13C-4DF1-B730-65586EB6F5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0F46-D6E4-4580-A6CD-ACAFF43B24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FA24E-117A-4DCB-AA63-072971DA44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4C82C-2842-4AAD-A33E-C194486057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23FB4-79A9-4E8F-B810-5DA2431312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94BCC8">
                <a:alpha val="62999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592138"/>
            <a:ext cx="8521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6650"/>
            <a:ext cx="5492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B6897A73-4362-4E73-8FF3-6054DA37C5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38" r:id="rId8"/>
    <p:sldLayoutId id="2147483825" r:id="rId9"/>
    <p:sldLayoutId id="2147483826" r:id="rId10"/>
    <p:sldLayoutId id="214748382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94BCC8">
                <a:alpha val="62999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51;p13"/>
          <p:cNvSpPr txBox="1">
            <a:spLocks noGrp="1"/>
          </p:cNvSpPr>
          <p:nvPr>
            <p:ph type="title"/>
          </p:nvPr>
        </p:nvSpPr>
        <p:spPr bwMode="auto">
          <a:xfrm>
            <a:off x="311150" y="592138"/>
            <a:ext cx="8521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2051" name="Google Shape;52;p13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3316" name="Google Shape;53;p13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6650"/>
            <a:ext cx="5492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9EEBCC2A-9F8F-4A53-BB8F-CC33F245FD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8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9" r:id="rId7"/>
    <p:sldLayoutId id="2147483835" r:id="rId8"/>
    <p:sldLayoutId id="2147483836" r:id="rId9"/>
    <p:sldLayoutId id="2147483837" r:id="rId10"/>
    <p:sldLayoutId id="214748385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64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eaLnBrk="1" hangingPunct="1">
              <a:defRPr/>
            </a:pPr>
            <a:fld id="{CB0466F0-FDF2-4C97-ABB8-48D4E2DE04FA}" type="slidenum">
              <a:rPr lang="ru-RU"/>
              <a:pPr eaLnBrk="1" hangingPunct="1">
                <a:defRPr/>
              </a:pPr>
              <a:t>‹#›</a:t>
            </a:fld>
            <a:endParaRPr lang="ru-RU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64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eaLnBrk="1" hangingPunct="1">
              <a:defRPr/>
            </a:pPr>
            <a:fld id="{9F1CC52E-1C76-4F57-8EFC-451AFA7E5D15}" type="slidenum">
              <a:rPr lang="ru-RU"/>
              <a:pPr eaLnBrk="1" hangingPunct="1">
                <a:defRPr/>
              </a:pPr>
              <a:t>‹#›</a:t>
            </a:fld>
            <a:endParaRPr lang="ru-RU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64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eaLnBrk="1" hangingPunct="1">
              <a:defRPr/>
            </a:pPr>
            <a:fld id="{BC9AEA8A-8A76-477E-8EFA-BDEBC9A036D4}" type="slidenum">
              <a:rPr lang="ru-RU"/>
              <a:pPr eaLnBrk="1" hangingPunct="1">
                <a:defRPr/>
              </a:pPr>
              <a:t>‹#›</a:t>
            </a:fld>
            <a:endParaRPr lang="ru-RU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64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eaLnBrk="1" hangingPunct="1">
              <a:defRPr/>
            </a:pPr>
            <a:fld id="{06B23469-EBC9-4CC0-B958-FE69183A7C3D}" type="slidenum">
              <a:rPr lang="ru-RU"/>
              <a:pPr eaLnBrk="1" hangingPunct="1">
                <a:defRPr/>
              </a:pPr>
              <a:t>‹#›</a:t>
            </a:fld>
            <a:endParaRPr lang="ru-RU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64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65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eaLnBrk="1" hangingPunct="1">
              <a:defRPr/>
            </a:pPr>
            <a:fld id="{AEABAF74-4304-448D-A99B-38261EF36F19}" type="slidenum">
              <a:rPr lang="ru-RU"/>
              <a:pPr eaLnBrk="1" hangingPunct="1">
                <a:defRPr/>
              </a:pPr>
              <a:t>‹#›</a:t>
            </a:fld>
            <a:endParaRPr lang="ru-RU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1809040"/>
            <a:ext cx="925252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підсумки виконання </a:t>
            </a:r>
          </a:p>
          <a:p>
            <a:pPr algn="ctr">
              <a:defRPr/>
            </a:pPr>
            <a:r>
              <a:rPr lang="ru-RU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міського бюджету </a:t>
            </a:r>
          </a:p>
          <a:p>
            <a:pPr algn="ctr">
              <a:defRPr/>
            </a:pPr>
            <a:r>
              <a:rPr lang="ru-RU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ru-RU" sz="45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sz="45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рік</a:t>
            </a:r>
            <a:endParaRPr lang="ru-RU" sz="45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5805488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900" i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Доповідач – начальник управління </a:t>
            </a:r>
          </a:p>
          <a:p>
            <a:pPr algn="ctr"/>
            <a:r>
              <a:rPr lang="uk-UA" sz="2000" b="1" i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Раїса Василівна Роїк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ctrTitle" sz="quarter"/>
          </p:nvPr>
        </p:nvSpPr>
        <p:spPr>
          <a:xfrm>
            <a:off x="1150883" y="189186"/>
            <a:ext cx="7993117" cy="677918"/>
          </a:xfrm>
        </p:spPr>
        <p:txBody>
          <a:bodyPr/>
          <a:lstStyle/>
          <a:p>
            <a:pPr eaLnBrk="1" hangingPunct="1"/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Фінансове управління Павлоградської міської ради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201073" y="0"/>
            <a:ext cx="7942928" cy="80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Аналіз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податкової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заборгованості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в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бюджети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всіх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рівнів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станом </a:t>
            </a:r>
            <a:b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на 01.01.2022 року (без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врахування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підприємств-банкротів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8786813" y="0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9</a:t>
            </a:r>
            <a:endParaRPr kumimoji="0" lang="ru-RU" altLang="ru-RU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0" y="423862"/>
          <a:ext cx="9144000" cy="643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390287" y="77112"/>
            <a:ext cx="7438458" cy="58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Підприємства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які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мають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заборгованість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по платежам</a:t>
            </a:r>
            <a:r>
              <a:rPr kumimoji="0" lang="ru-RU" alt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 бюджет Павлоградської міської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територіальної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громади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10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8686" y="754269"/>
          <a:ext cx="8766628" cy="5849730"/>
        </p:xfrm>
        <a:graphic>
          <a:graphicData uri="http://schemas.openxmlformats.org/drawingml/2006/table">
            <a:tbl>
              <a:tblPr/>
              <a:tblGrid>
                <a:gridCol w="5442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9354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тис. грн</a:t>
                      </a:r>
                    </a:p>
                  </a:txBody>
                  <a:tcPr marL="5637" marR="5637" marT="563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4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latin typeface="Times New Roman"/>
                        </a:rPr>
                        <a:t>Назва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підприємства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, установи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latin typeface="Times New Roman"/>
                        </a:rPr>
                        <a:t>Податковий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борг на 01.01.2021 р.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latin typeface="Times New Roman"/>
                        </a:rPr>
                        <a:t>Податковий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борг на 01.01.2022 р.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latin typeface="Times New Roman"/>
                        </a:rPr>
                        <a:t>Відхилення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, 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“+” / “-”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35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Плата за землю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ПрАТ "Завод "Павлоградхіммаш"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10 738,0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14 713,9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3 975,9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ТОВ “Павлоградський завод технологічного обладнання”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7 127,6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7 263,6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136,0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ТОВ "Павлоград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Буддеталь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3 548,3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4 700,3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1 152,0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ДП ДАК "Хліб України" Павлоградський комбінат хлібопродуктів"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4 016,7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4 016,7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ТОВ "Завод 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металоконструкцій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нестандартного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latin typeface="Times New Roman"/>
                        </a:rPr>
                        <a:t>обладнання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3 830,6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3 830,6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ТОВ "АСГ –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груп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1 279,3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1 294,9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15,6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ТОВ  "Мега -Дизайн Торговий Дім" 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573,6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861,9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288,3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ТОВ "Завод "Базальтові вироби"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765,2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765,2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ТОВ Павлоградський трубний завод  "Славсант"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670,7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670,7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ТОВ "Торгівельна група "Тако"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630,2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630,2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ДП ВАТ "Донбасгеологія" Павлоградська ГРЕ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232,5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232,5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52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ДП «Пересувна механізована колона - 127» ТДВ «Трест «Дніпроводбуд»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74,8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130,5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55,7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935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Податок на нерухоме майно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ПрАТ "Завод "Павлоградхіммаш"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533,2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987,4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454,2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ТОВ  "Мега -Дизайн Торговий Дім" 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53,7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93,5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39,8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МПП фірма "Гріг" 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20,8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20,8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ПП "Комбінат "Системінвест"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15,3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15,3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ТОВ "Завод "Базальтові вироби"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13,3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13,3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935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Екологічний податок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КП "Затишне місто" 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378,5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555,3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177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0938" y="341086"/>
            <a:ext cx="7561262" cy="573314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defRPr/>
            </a:pPr>
            <a:endParaRPr lang="ru-RU" altLang="ru-RU" b="1" kern="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1813" y="2616200"/>
            <a:ext cx="7561262" cy="768350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defRPr/>
            </a:pPr>
            <a:endParaRPr lang="ru-RU" altLang="ru-RU" b="1" kern="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6" name="Заголовок 5"/>
          <p:cNvSpPr txBox="1">
            <a:spLocks/>
          </p:cNvSpPr>
          <p:nvPr/>
        </p:nvSpPr>
        <p:spPr bwMode="auto">
          <a:xfrm>
            <a:off x="1222149" y="340080"/>
            <a:ext cx="7685506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Виконання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видаткової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частини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бюджету </a:t>
            </a:r>
            <a:b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Павлоградської міської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територіальної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громади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 2020 – 2021 роки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11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9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0" y="48291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>
            <a:graphicFrameLocks noGrp="1"/>
          </p:cNvGraphicFramePr>
          <p:nvPr/>
        </p:nvGraphicFramePr>
        <p:xfrm>
          <a:off x="203201" y="377370"/>
          <a:ext cx="8766628" cy="626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12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092630" y="83303"/>
            <a:ext cx="7865390" cy="75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Структура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видатків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міського бюджету за 2021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рік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(у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розрізі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галузей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310641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>
            <a:graphicFrameLocks noGrp="1"/>
          </p:cNvGraphicFramePr>
          <p:nvPr/>
        </p:nvGraphicFramePr>
        <p:xfrm>
          <a:off x="304801" y="870857"/>
          <a:ext cx="8548914" cy="571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13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 bwMode="auto">
          <a:xfrm>
            <a:off x="1341989" y="57149"/>
            <a:ext cx="7569535" cy="8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Структура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видатків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бюджету Павлоградської міської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територіальної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громади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за 2021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рік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362858" y="783545"/>
          <a:ext cx="8606971" cy="586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 bwMode="auto">
          <a:xfrm>
            <a:off x="1356504" y="202292"/>
            <a:ext cx="7569535" cy="8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Зведений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звіт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про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результати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оцінки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ефективності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бюджетних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програм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Павлоградської міської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територіальної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громади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за 2021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рік</a:t>
            </a:r>
            <a:endParaRPr kumimoji="0" lang="ru-RU" altLang="ru-RU" sz="1600" b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451430" cy="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14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2" y="1112890"/>
          <a:ext cx="8766628" cy="5555691"/>
        </p:xfrm>
        <a:graphic>
          <a:graphicData uri="http://schemas.openxmlformats.org/drawingml/2006/table">
            <a:tbl>
              <a:tblPr/>
              <a:tblGrid>
                <a:gridCol w="35559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8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39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77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7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76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850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latin typeface="Times New Roman"/>
                        </a:rPr>
                        <a:t>Галузь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latin typeface="Times New Roman"/>
                        </a:rPr>
                        <a:t>Кількість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бюджетних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програм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які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підлягають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оцінюванню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За результатами </a:t>
                      </a:r>
                      <a:r>
                        <a:rPr lang="ru-RU" sz="1300" b="1" i="0" u="none" strike="noStrike" dirty="0" err="1">
                          <a:latin typeface="Times New Roman"/>
                        </a:rPr>
                        <a:t>оцінки</a:t>
                      </a:r>
                      <a:r>
                        <a:rPr lang="ru-RU" sz="13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err="1">
                          <a:latin typeface="Times New Roman"/>
                        </a:rPr>
                        <a:t>мають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%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освоєння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коштів на виконання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програм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4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latin typeface="Times New Roman"/>
                        </a:rPr>
                        <a:t>високу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ефективність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latin typeface="Times New Roman"/>
                        </a:rPr>
                        <a:t>середню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ефективність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latin typeface="Times New Roman"/>
                        </a:rPr>
                        <a:t>низьку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ефективність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err="1">
                          <a:latin typeface="Times New Roman"/>
                        </a:rPr>
                        <a:t>Державне</a:t>
                      </a:r>
                      <a:r>
                        <a:rPr lang="ru-RU" sz="1300" b="1" i="0" u="none" strike="noStrike" dirty="0">
                          <a:latin typeface="Times New Roman"/>
                        </a:rPr>
                        <a:t> управління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99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err="1">
                          <a:latin typeface="Times New Roman"/>
                        </a:rPr>
                        <a:t>Освіта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95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err="1">
                          <a:latin typeface="Times New Roman"/>
                        </a:rPr>
                        <a:t>Охорона</a:t>
                      </a:r>
                      <a:r>
                        <a:rPr lang="ru-RU" sz="13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err="1">
                          <a:latin typeface="Times New Roman"/>
                        </a:rPr>
                        <a:t>здоров’я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91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Соціальний захист та соціальне забезпечення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15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97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Культура і мистецтво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98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Молодіжні програми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Фізична культура і спорт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99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Житлово- комунальне господарство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99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6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Сільське, лісове, рибне господарство та мисливство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67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Будівництво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100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6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Транспорт та транспортна інфраструктура, дорожнє господарство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98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6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Інші програми та заходи, пов`язані з економічною діяльністю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91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47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Захист населення і територій від надзвичайних ситуацій техногенного та природного характеру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100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Громадський порядок та безпека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99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66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Охорона навколишньго природного середовища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latin typeface="Times New Roman"/>
                        </a:rPr>
                        <a:t>Засоби масової інформації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99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5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ВСЬОГО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103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72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25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15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1356504" y="202292"/>
            <a:ext cx="7569535" cy="8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ПРОЄКТИ</a:t>
            </a:r>
          </a:p>
          <a:p>
            <a:pPr lvl="0">
              <a:defRPr/>
            </a:pP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реалізовані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рахунок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коштів "БЮДЖЕТУ УЧАСТІ"</a:t>
            </a:r>
            <a:endParaRPr kumimoji="0" lang="ru-RU" altLang="ru-RU" sz="1600" b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4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451430" cy="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1" y="1277256"/>
          <a:ext cx="8752115" cy="5094515"/>
        </p:xfrm>
        <a:graphic>
          <a:graphicData uri="http://schemas.openxmlformats.org/drawingml/2006/table">
            <a:tbl>
              <a:tblPr/>
              <a:tblGrid>
                <a:gridCol w="2624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81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72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1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6340"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Назва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проєкту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Короткий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опис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проєкту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Вартість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проєкту (грн)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Адреса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821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Освітні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88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Професійний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педагог –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якісна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освіта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комп'ютерної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техніки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24 996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ЦПРПП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відділ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освіти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вул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Соборна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42а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63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«Funny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CityCamp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літній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табір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дитячої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Створення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зони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відпочинку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літнього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табору на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території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ЗОШ №6 (гамаки, палатки,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телевізор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тощо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ЗОШ№6,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вул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Героїв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України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8в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38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Сучасній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сучасний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кабінет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фізики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Оснащення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покращення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матеріально-технічної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бази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кабінету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фізики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ЗОШ №15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Покращення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матеріально-технічної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бази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музею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49 720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ЗОШ №15,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вул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Синельникова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Кирила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2а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63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Сучасний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кабінет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математики –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територія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розвитку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відпочинку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мультимедійного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комплексу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49 998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ЗОШ№1,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вул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Озерна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59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88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«Дитячий майданчик для Чомусиків»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Облаштування ігрового майданчика ДНЗ №53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49 999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ДНЗ №53,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вул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Верстатобудівників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6а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31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Арт-подвір'я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для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дітей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дорослих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"Коло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друзів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Облаштування подвір'я ЗОШ №4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49 991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ЗОШ№4,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вул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Корольова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Сергія,3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302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249 704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505371" y="0"/>
            <a:ext cx="6386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1800" b="1" kern="0" dirty="0" smtClean="0">
                <a:solidFill>
                  <a:srgbClr val="000000"/>
                </a:solidFill>
                <a:cs typeface="+mn-cs"/>
              </a:rPr>
              <a:t>15.1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3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451430" cy="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5"/>
          <p:cNvSpPr txBox="1">
            <a:spLocks/>
          </p:cNvSpPr>
          <p:nvPr/>
        </p:nvSpPr>
        <p:spPr bwMode="auto">
          <a:xfrm>
            <a:off x="1341989" y="0"/>
            <a:ext cx="7569535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ПРОЄКТИ</a:t>
            </a:r>
          </a:p>
          <a:p>
            <a:pPr lvl="0">
              <a:defRPr/>
            </a:pP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реалізовані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рахунок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коштів "БЮДЖЕТУ УЧАСТІ"</a:t>
            </a:r>
            <a:endParaRPr kumimoji="0" lang="ru-RU" altLang="ru-RU" sz="1600" b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2229" y="856343"/>
          <a:ext cx="8737600" cy="5924940"/>
        </p:xfrm>
        <a:graphic>
          <a:graphicData uri="http://schemas.openxmlformats.org/drawingml/2006/table">
            <a:tbl>
              <a:tblPr/>
              <a:tblGrid>
                <a:gridCol w="2521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58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3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1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1828"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Назва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проєкту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Короткий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опис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проєкту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Вартість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проєкту (грн)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Адреса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262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Культурні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1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Молодіжний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форум «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Молодіжна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політика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–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це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круто</a:t>
                      </a: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! » 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Проведення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молодіжного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форуму (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настільних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ігор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9 880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Молодіжний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центр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спілкування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КБУ «МКДЦ»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вул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Центральна, 61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Дзвінкострунна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душа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бандури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музичного інструменту (бандура) для мистецької школи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23 725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мистецька школа №1, вул. Центральна, 36/2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«Тепло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сердець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пісень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красу ми Вам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сьогодні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підносимо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!»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вишиванок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народного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аматорського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хору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ветеранів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праці "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Єднання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КБУ «МКДЦ», вул. Центральна, 61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41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Вільний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3</a:t>
                      </a:r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D-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кінотеатр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у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бібліотеці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обладнання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безкоштовного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3D-кінотеатру в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бібліотеці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49 824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КЗ «Павлоградська МЦБС», вул. Центральна, 67/4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11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Світло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будинку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культури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Шахтобудівників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Міського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культурно-дозвільницького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центру»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LED-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прожектору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парк 1-го Травня, БК «Шахтобудівників», вул. Дніпровська, 77б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41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Новий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формат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зразкового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танцювального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театру «Форточка»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Оновлення матеріально-технічної бази (одяг сцени, завіси вікон)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КБУ «МКДЦ», вул. Центральна, 49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7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«Дитячий ансамбль «</a:t>
                      </a:r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Blow Band»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музикальних інструментів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Мистецька школа №2, вул. Корольова Сергія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41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Відкритий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простір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«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Амфітеатр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контролеру та брендованого одягу, оренда проектору для проведення кінопоказів під відкритим небом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24 930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сквер ім. Т.Г. Шевченка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7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«Павлоград –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місто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історичне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і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туристичне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Покращення матеріально-технічної бази музею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вул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Світличної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Ганни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77/33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32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</a:p>
                  </a:txBody>
                  <a:tcPr marL="3525" marR="3525" marT="3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233 359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490857" y="0"/>
            <a:ext cx="6531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1800" b="1" kern="0" dirty="0" smtClean="0">
                <a:solidFill>
                  <a:srgbClr val="000000"/>
                </a:solidFill>
                <a:cs typeface="+mn-cs"/>
              </a:rPr>
              <a:t>15.2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3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451430" cy="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5"/>
          <p:cNvSpPr txBox="1">
            <a:spLocks/>
          </p:cNvSpPr>
          <p:nvPr/>
        </p:nvSpPr>
        <p:spPr bwMode="auto">
          <a:xfrm>
            <a:off x="1341989" y="57149"/>
            <a:ext cx="7569535" cy="8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ПРОЄКТИ</a:t>
            </a:r>
          </a:p>
          <a:p>
            <a:pPr lvl="0">
              <a:defRPr/>
            </a:pP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реалізовані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рахунок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коштів "БЮДЖЕТУ УЧАСТІ"</a:t>
            </a:r>
            <a:endParaRPr kumimoji="0" lang="ru-RU" altLang="ru-RU" sz="1600" b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3827" y="1103078"/>
          <a:ext cx="8577943" cy="5424261"/>
        </p:xfrm>
        <a:graphic>
          <a:graphicData uri="http://schemas.openxmlformats.org/drawingml/2006/table">
            <a:tbl>
              <a:tblPr/>
              <a:tblGrid>
                <a:gridCol w="2572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32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41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78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8636"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Назва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проєкту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Короткий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опис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проєкту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Вартість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проєкту (грн)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Адреса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044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галузі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житлово-комунального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господарства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1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Комфортний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безпечний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двір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щасливі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родини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Облаштування внутрішньодворової парковки 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49 540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вул. Полтавська, 69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1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П’ятихатки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-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мікрорайон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затишку та комфорту»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Заміна біляпід'їздного покриття та латочний ремонт проїжджої частини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46 560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вул. Кравченка, 1,3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5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Безпечна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пішохідна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доріжка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поряд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Західнодонбаська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47 для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мешканців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мікрорайону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Ремонт пішохідної  зони (заміна бордюр)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49 930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вул. Західнодонбаська, 47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81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Спортивно-розважальний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майданчик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Харківській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Облаштування спортивно-іргового майданчика подвір'я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49 600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вул. Харківська, 106,144, вул. Миру,63,65,67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81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Комфортне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дозвілля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 парку на 55-му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Облаштування лавами для сидіння алеї парку на ПХЗ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49 800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вул. Заводська, 20а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5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Дитячий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майданчик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Територія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щасливого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дитинства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Облаштування прибудинкового ігрового майданчика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49 680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вул. Гагаріна 17, вул. Верстатобудівників, 13,13а,9,15 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81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Світ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добра»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Облаштування придомової території біля під'їздів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42 292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вул. Героїв України, 5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10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«Workout –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майданчик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Облаштування спортивного майданчика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49 000</a:t>
                      </a:r>
                    </a:p>
                  </a:txBody>
                  <a:tcPr marL="3525" marR="3525" marT="3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пров. Здоров’я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10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386 402</a:t>
                      </a:r>
                    </a:p>
                  </a:txBody>
                  <a:tcPr marL="3525" marR="3525" marT="3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10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РАЗОМ</a:t>
                      </a:r>
                    </a:p>
                  </a:txBody>
                  <a:tcPr marL="3525" marR="3525" marT="3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869 464</a:t>
                      </a:r>
                    </a:p>
                  </a:txBody>
                  <a:tcPr marL="3525" marR="3525" marT="3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7" name="Rectangle 127"/>
          <p:cNvSpPr>
            <a:spLocks noGrp="1" noChangeArrowheads="1"/>
          </p:cNvSpPr>
          <p:nvPr>
            <p:ph type="title"/>
          </p:nvPr>
        </p:nvSpPr>
        <p:spPr>
          <a:xfrm>
            <a:off x="3886200" y="304800"/>
            <a:ext cx="5105400" cy="109696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0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По галузі </a:t>
            </a:r>
            <a:r>
              <a:rPr lang="uk-UA" sz="30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“Освіта”</a:t>
            </a:r>
            <a:endParaRPr lang="ru-RU" sz="3000" b="1" u="sng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075" name="Rectangle 128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181600" cy="5181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Запровадження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НУШ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Направлено 3,9 </a:t>
            </a:r>
            <a:r>
              <a:rPr lang="uk-UA" sz="13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грн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оновлення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простору в школах 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НУШ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301 вчителя забезпечено якісними та сучасними ноутбуками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для ефективної організації якісного дистанційного навчання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одержали  2 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лабор</a:t>
            </a: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торії</a:t>
            </a: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для кабінетів хімії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сучасним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програмним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наочним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забезпеченням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В 11 закладах освіти проведені капітальні ремонти з відновленням системи протипожежного захисту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на загальну суму 8,2 </a:t>
            </a:r>
            <a:r>
              <a:rPr lang="uk-UA" sz="13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грн.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3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 І місце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посіла учениця ЗШ у фінальному Всеукраїнському етапі і отримала президентську стипендію;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ІІ місце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зайняла команда «Фенікс» в обласному етапі Всеукраїнської </a:t>
            </a:r>
            <a:r>
              <a:rPr lang="uk-UA" sz="1300" dirty="0" err="1" smtClean="0">
                <a:latin typeface="Times New Roman" pitchFamily="18" charset="0"/>
                <a:cs typeface="Times New Roman" pitchFamily="18" charset="0"/>
              </a:rPr>
              <a:t>військово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– патріотичної гри «Сокіл» («Джура»)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ІІІ місце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в обласному рейтингу результатів здачі ЗНО посів </a:t>
            </a:r>
            <a:r>
              <a:rPr lang="uk-UA" sz="1300" dirty="0" err="1" smtClean="0">
                <a:latin typeface="Times New Roman" pitchFamily="18" charset="0"/>
                <a:cs typeface="Times New Roman" pitchFamily="18" charset="0"/>
              </a:rPr>
              <a:t>Павлоградський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міський ліцей;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200 балів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з географії, біології та англійської мови отримали 3 учні під час здачі ЗНО;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5 учнів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міста стали переможцями обласного конкурсу – захисту науково-дослідницьких робіт МАН;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29 випускників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нагороджені Золотими та Срібними медалями «За високі досягнення у навчанні» за результатами навчання;</a:t>
            </a:r>
          </a:p>
        </p:txBody>
      </p:sp>
      <p:sp>
        <p:nvSpPr>
          <p:cNvPr id="3076" name="WordArt 130"/>
          <p:cNvSpPr>
            <a:spLocks noChangeArrowheads="1" noChangeShapeType="1" noTextEdit="1"/>
          </p:cNvSpPr>
          <p:nvPr/>
        </p:nvSpPr>
        <p:spPr bwMode="auto">
          <a:xfrm>
            <a:off x="475343" y="214086"/>
            <a:ext cx="32845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ТОП - 5 </a:t>
            </a:r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досягнень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77" name="WordArt 134"/>
          <p:cNvSpPr>
            <a:spLocks noChangeArrowheads="1" noChangeShapeType="1" noTextEdit="1"/>
          </p:cNvSpPr>
          <p:nvPr/>
        </p:nvSpPr>
        <p:spPr bwMode="auto">
          <a:xfrm>
            <a:off x="889726" y="844731"/>
            <a:ext cx="2209800" cy="6048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1" hangingPunct="1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за 2021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рік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3078" name="Oval 135"/>
          <p:cNvSpPr>
            <a:spLocks noChangeArrowheads="1"/>
          </p:cNvSpPr>
          <p:nvPr/>
        </p:nvSpPr>
        <p:spPr bwMode="auto">
          <a:xfrm>
            <a:off x="152400" y="1752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smtClean="0"/>
              <a:t>1.</a:t>
            </a:r>
            <a:endParaRPr lang="ru-RU" sz="1800" smtClean="0"/>
          </a:p>
        </p:txBody>
      </p:sp>
      <p:sp>
        <p:nvSpPr>
          <p:cNvPr id="3079" name="Oval 137"/>
          <p:cNvSpPr>
            <a:spLocks noChangeArrowheads="1"/>
          </p:cNvSpPr>
          <p:nvPr/>
        </p:nvSpPr>
        <p:spPr bwMode="auto">
          <a:xfrm>
            <a:off x="152400" y="2362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smtClean="0"/>
              <a:t>2.</a:t>
            </a:r>
            <a:endParaRPr lang="ru-RU" sz="1800" smtClean="0"/>
          </a:p>
        </p:txBody>
      </p:sp>
      <p:sp>
        <p:nvSpPr>
          <p:cNvPr id="3080" name="Oval 140"/>
          <p:cNvSpPr>
            <a:spLocks noChangeArrowheads="1"/>
          </p:cNvSpPr>
          <p:nvPr/>
        </p:nvSpPr>
        <p:spPr bwMode="auto">
          <a:xfrm>
            <a:off x="152400" y="4495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smtClean="0"/>
              <a:t>5.</a:t>
            </a:r>
            <a:endParaRPr lang="ru-RU" sz="1800" smtClean="0"/>
          </a:p>
        </p:txBody>
      </p:sp>
      <p:sp>
        <p:nvSpPr>
          <p:cNvPr id="3081" name="Rectangle 141"/>
          <p:cNvSpPr>
            <a:spLocks noChangeArrowheads="1"/>
          </p:cNvSpPr>
          <p:nvPr/>
        </p:nvSpPr>
        <p:spPr bwMode="auto">
          <a:xfrm>
            <a:off x="0" y="1524000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 smtClean="0"/>
          </a:p>
        </p:txBody>
      </p:sp>
      <p:sp>
        <p:nvSpPr>
          <p:cNvPr id="3082" name="Oval 147"/>
          <p:cNvSpPr>
            <a:spLocks noChangeArrowheads="1"/>
          </p:cNvSpPr>
          <p:nvPr/>
        </p:nvSpPr>
        <p:spPr bwMode="auto">
          <a:xfrm>
            <a:off x="152400" y="3733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smtClean="0"/>
              <a:t>4.</a:t>
            </a:r>
            <a:endParaRPr lang="ru-RU" sz="1800" smtClean="0"/>
          </a:p>
        </p:txBody>
      </p:sp>
      <p:sp>
        <p:nvSpPr>
          <p:cNvPr id="3083" name="Oval 153"/>
          <p:cNvSpPr>
            <a:spLocks noChangeArrowheads="1"/>
          </p:cNvSpPr>
          <p:nvPr/>
        </p:nvSpPr>
        <p:spPr bwMode="auto">
          <a:xfrm>
            <a:off x="152400" y="2971800"/>
            <a:ext cx="457200" cy="381000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3.</a:t>
            </a:r>
            <a:endParaRPr lang="ru-RU" sz="1800" b="1" dirty="0" smtClean="0"/>
          </a:p>
        </p:txBody>
      </p:sp>
      <p:pic>
        <p:nvPicPr>
          <p:cNvPr id="3084" name="Picture 156" descr="ПРО ПІДСУМКИ РОЗВИТКУ ГАЛУЗІ ОСВІТИ ДЯДЬКОВИЦЬКОЇ СІЛЬСЬКОЇ РАДИ  РІВНЕНСЬКОГО РАЙОНУ РІВНЕНСЬКОЇ ОЛАСТІ | Дядьковицька територіальна гром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050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7"/>
          <p:cNvPicPr>
            <a:picLocks noChangeAspect="1" noChangeArrowheads="1"/>
          </p:cNvPicPr>
          <p:nvPr/>
        </p:nvPicPr>
        <p:blipFill>
          <a:blip r:embed="rId3"/>
          <a:srcRect l="50139" t="42912" r="11208" b="10809"/>
          <a:stretch>
            <a:fillRect/>
          </a:stretch>
        </p:blipFill>
        <p:spPr bwMode="auto">
          <a:xfrm>
            <a:off x="5747658" y="4038600"/>
            <a:ext cx="3222172" cy="260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16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8755080" y="0"/>
            <a:ext cx="388920" cy="40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400" b="0" i="0" strike="noStrike" dirty="0" smtClean="0">
                <a:solidFill>
                  <a:srgbClr val="000000"/>
                </a:solidFill>
                <a:latin typeface="Arial Cyr"/>
              </a:rPr>
              <a:t>  </a:t>
            </a:r>
            <a:r>
              <a:rPr lang="ru-RU" sz="1600" b="1" i="0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8119" y="1029954"/>
            <a:ext cx="8742681" cy="564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0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Проведено 16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засідань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міської комісії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своєчасності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повноти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обов'язкових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до державного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бюджетів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плати.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напрямком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направленої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легалізацію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найманими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оформлено 83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найманих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бюджету Павлоградської міської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доходи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53,8 тис. грн.</a:t>
            </a:r>
          </a:p>
          <a:p>
            <a:pPr algn="just">
              <a:defRPr sz="1000"/>
            </a:pP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2021 року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мобілізовано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коштів в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боргу в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сумі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14051,2 тис. грн, в тому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упереджувально-профілактичних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- 7964,8 тис. грн, за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фінансовї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бюджету Павлоградської міської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боргу КП "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Павлоградводоканал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"- 5000 тис. грн,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рострочених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судовими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рішеннями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боргу - 601,2 тис. грн,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у процедурах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банкрутства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- 366,2 тис. грн,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коштів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рахунків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інкасовими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дорученнями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- 95,8 тис.грн,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ДВС за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виконавчими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листами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боргу - 23,2 тис. грн.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рішення  Павлоградської міської ради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20.03.2018 року № 1107-35/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VII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пересувних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тимчасових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провадження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підприємницької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Павлоград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ярмарок,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святкових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урочистих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рішення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виконавчого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Павлоградської міської ради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11.12.2019 року № 1112 «Про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пайової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власників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тимчасових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побутового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соціально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культурного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утриманні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єктів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благоустрою"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пайової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утриманні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благоустрою за 2021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2193,7 тис. грн.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1000"/>
            </a:pP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 sz="1000"/>
            </a:pPr>
            <a:endParaRPr lang="ru-RU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1000"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1000"/>
            </a:pPr>
            <a:endParaRPr lang="ru-RU" sz="16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86578" y="188686"/>
            <a:ext cx="7948448" cy="740229"/>
          </a:xfrm>
        </p:spPr>
        <p:txBody>
          <a:bodyPr/>
          <a:lstStyle/>
          <a:p>
            <a:pPr algn="ctr">
              <a:defRPr sz="1000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планових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2021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266745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851297" y="1"/>
            <a:ext cx="3313113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Освіта</a:t>
            </a:r>
            <a:endParaRPr kumimoji="0" lang="ru-RU" altLang="ru-RU" sz="3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6" name="TextBox 30"/>
          <p:cNvSpPr txBox="1"/>
          <p:nvPr/>
        </p:nvSpPr>
        <p:spPr>
          <a:xfrm>
            <a:off x="11970880" y="6585011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8548914" y="0"/>
            <a:ext cx="595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16.1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4171" y="626414"/>
            <a:ext cx="8789192" cy="7226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50800" dir="5400000" algn="ctr" rotWithShape="0">
              <a:srgbClr val="EEECE1"/>
            </a:outerShdw>
          </a:effectLst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endParaRPr lang="ru-RU" sz="1800" b="1" dirty="0" smtClean="0">
              <a:latin typeface="Times New Roman"/>
              <a:cs typeface="Times New Roman"/>
            </a:endParaRPr>
          </a:p>
          <a:p>
            <a:pPr algn="ctr">
              <a:defRPr sz="1000"/>
            </a:pPr>
            <a:r>
              <a:rPr lang="ru-RU" sz="1600" b="1" dirty="0" smtClean="0">
                <a:latin typeface="Times New Roman"/>
                <a:cs typeface="Times New Roman"/>
              </a:rPr>
              <a:t>ВСЬОГО -  476 910,6 тис.грн,</a:t>
            </a:r>
          </a:p>
          <a:p>
            <a:pPr>
              <a:defRPr sz="1000"/>
            </a:pPr>
            <a:r>
              <a:rPr lang="ru-RU" sz="1600" b="1" dirty="0" smtClean="0">
                <a:latin typeface="Times New Roman"/>
                <a:cs typeface="Times New Roman"/>
              </a:rPr>
              <a:t>в  т.ч. на виконання </a:t>
            </a:r>
            <a:r>
              <a:rPr lang="ru-RU" sz="1600" b="1" dirty="0" err="1" smtClean="0">
                <a:latin typeface="Times New Roman"/>
                <a:cs typeface="Times New Roman"/>
              </a:rPr>
              <a:t>заходів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1600" b="1" dirty="0" smtClean="0">
                <a:latin typeface="Times New Roman"/>
                <a:cs typeface="Times New Roman"/>
              </a:rPr>
              <a:t> "</a:t>
            </a:r>
            <a:r>
              <a:rPr lang="ru-RU" sz="1600" b="1" dirty="0" err="1" smtClean="0">
                <a:latin typeface="Times New Roman"/>
                <a:cs typeface="Times New Roman"/>
              </a:rPr>
              <a:t>Розвиток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освіти</a:t>
            </a:r>
            <a:r>
              <a:rPr lang="ru-RU" sz="1600" b="1" dirty="0" smtClean="0">
                <a:latin typeface="Times New Roman"/>
                <a:cs typeface="Times New Roman"/>
              </a:rPr>
              <a:t> в </a:t>
            </a:r>
            <a:r>
              <a:rPr lang="ru-RU" sz="1600" b="1" dirty="0" err="1" smtClean="0">
                <a:latin typeface="Times New Roman"/>
                <a:cs typeface="Times New Roman"/>
              </a:rPr>
              <a:t>місті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Павлограді</a:t>
            </a:r>
            <a:r>
              <a:rPr lang="ru-RU" sz="1600" b="1" dirty="0" smtClean="0">
                <a:latin typeface="Times New Roman"/>
                <a:cs typeface="Times New Roman"/>
              </a:rPr>
              <a:t> на </a:t>
            </a:r>
          </a:p>
          <a:p>
            <a:pPr>
              <a:defRPr sz="1000"/>
            </a:pPr>
            <a:r>
              <a:rPr lang="ru-RU" sz="1600" b="1" dirty="0" smtClean="0">
                <a:latin typeface="Times New Roman"/>
                <a:cs typeface="Times New Roman"/>
              </a:rPr>
              <a:t>                                                     2021-2023 роки" - 15 309,5 тис.грн</a:t>
            </a:r>
          </a:p>
          <a:p>
            <a:pPr algn="ctr" rtl="1">
              <a:defRPr sz="1000"/>
            </a:pPr>
            <a:endParaRPr lang="ru-RU" sz="20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 bwMode="auto">
          <a:xfrm>
            <a:off x="6632178" y="1671395"/>
            <a:ext cx="1639852" cy="267765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7 351,3</a:t>
            </a:r>
            <a:endPara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TextBox 30"/>
          <p:cNvSpPr txBox="1"/>
          <p:nvPr/>
        </p:nvSpPr>
        <p:spPr>
          <a:xfrm>
            <a:off x="11696700" y="3695700"/>
            <a:ext cx="184731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Блок-схема: знак завершения 25"/>
          <p:cNvSpPr/>
          <p:nvPr/>
        </p:nvSpPr>
        <p:spPr bwMode="auto">
          <a:xfrm>
            <a:off x="6662058" y="2085707"/>
            <a:ext cx="1625338" cy="285070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891,1</a:t>
            </a:r>
            <a:endPara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95885" y="1300084"/>
            <a:ext cx="1074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</a:rPr>
              <a:t> 2021 </a:t>
            </a:r>
            <a:r>
              <a:rPr lang="ru-RU" b="1" i="1" dirty="0" err="1" smtClean="0">
                <a:latin typeface="Times New Roman" panose="02020603050405020304" pitchFamily="18" charset="0"/>
              </a:rPr>
              <a:t>рік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287395" y="1299071"/>
            <a:ext cx="856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</a:rPr>
              <a:t>тис.грн</a:t>
            </a:r>
            <a:endParaRPr lang="ru-RU" sz="1200" dirty="0"/>
          </a:p>
        </p:txBody>
      </p:sp>
      <p:sp>
        <p:nvSpPr>
          <p:cNvPr id="36" name="TextBox 30"/>
          <p:cNvSpPr txBox="1"/>
          <p:nvPr/>
        </p:nvSpPr>
        <p:spPr>
          <a:xfrm>
            <a:off x="11953875" y="3486150"/>
            <a:ext cx="184731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6" name="Блок-схема: знак завершения 45"/>
          <p:cNvSpPr/>
          <p:nvPr/>
        </p:nvSpPr>
        <p:spPr bwMode="auto">
          <a:xfrm>
            <a:off x="6655946" y="2514510"/>
            <a:ext cx="1631449" cy="270643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440,9</a:t>
            </a:r>
            <a:endPara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Блок-схема: знак завершения 46"/>
          <p:cNvSpPr/>
          <p:nvPr/>
        </p:nvSpPr>
        <p:spPr bwMode="auto">
          <a:xfrm>
            <a:off x="6621394" y="4410894"/>
            <a:ext cx="1666001" cy="207444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278,9</a:t>
            </a:r>
            <a:endPara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Блок-схема: знак завершения 47"/>
          <p:cNvSpPr/>
          <p:nvPr/>
        </p:nvSpPr>
        <p:spPr bwMode="auto">
          <a:xfrm>
            <a:off x="6638584" y="4749075"/>
            <a:ext cx="1659887" cy="205998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600" b="1" dirty="0" smtClean="0">
                <a:latin typeface="Times New Roman"/>
                <a:cs typeface="Times New Roman"/>
              </a:rPr>
              <a:t>2623,2</a:t>
            </a:r>
            <a:endPara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Блок-схема: знак завершения 48"/>
          <p:cNvSpPr/>
          <p:nvPr/>
        </p:nvSpPr>
        <p:spPr bwMode="auto">
          <a:xfrm>
            <a:off x="6636063" y="5865266"/>
            <a:ext cx="1651332" cy="242394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375,3</a:t>
            </a:r>
            <a:endPara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Блок-схема: знак завершения 49"/>
          <p:cNvSpPr/>
          <p:nvPr/>
        </p:nvSpPr>
        <p:spPr bwMode="auto">
          <a:xfrm>
            <a:off x="6616812" y="4090129"/>
            <a:ext cx="1681660" cy="207556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  <a:endPara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Блок-схема: знак завершения 50"/>
          <p:cNvSpPr/>
          <p:nvPr/>
        </p:nvSpPr>
        <p:spPr bwMode="auto">
          <a:xfrm>
            <a:off x="6647543" y="3658484"/>
            <a:ext cx="1639852" cy="297332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600" b="1" dirty="0" smtClean="0">
                <a:latin typeface="Times New Roman"/>
                <a:cs typeface="Times New Roman"/>
              </a:rPr>
              <a:t>73,1</a:t>
            </a:r>
            <a:endPara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Блок-схема: знак завершения 51"/>
          <p:cNvSpPr/>
          <p:nvPr/>
        </p:nvSpPr>
        <p:spPr bwMode="auto">
          <a:xfrm>
            <a:off x="6657974" y="3310716"/>
            <a:ext cx="1629422" cy="209035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600" b="1" dirty="0" smtClean="0">
                <a:latin typeface="Times New Roman"/>
                <a:cs typeface="Times New Roman"/>
              </a:rPr>
              <a:t>869,8</a:t>
            </a:r>
            <a:endPara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Блок-схема: знак завершения 52"/>
          <p:cNvSpPr/>
          <p:nvPr/>
        </p:nvSpPr>
        <p:spPr bwMode="auto">
          <a:xfrm>
            <a:off x="6640286" y="2944952"/>
            <a:ext cx="1647110" cy="252555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600" b="1" dirty="0" smtClean="0">
                <a:latin typeface="Times New Roman"/>
                <a:cs typeface="Times New Roman"/>
              </a:rPr>
              <a:t>49,8</a:t>
            </a:r>
            <a:endPara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Блок-схема: знак завершения 53"/>
          <p:cNvSpPr/>
          <p:nvPr/>
        </p:nvSpPr>
        <p:spPr bwMode="auto">
          <a:xfrm>
            <a:off x="6655946" y="5085811"/>
            <a:ext cx="1631449" cy="200296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6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1770,5</a:t>
            </a:r>
            <a:endPara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74171" y="1627308"/>
          <a:ext cx="6226631" cy="5038967"/>
        </p:xfrm>
        <a:graphic>
          <a:graphicData uri="http://schemas.openxmlformats.org/drawingml/2006/table">
            <a:tbl>
              <a:tblPr/>
              <a:tblGrid>
                <a:gridCol w="349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65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98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98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75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98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498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5191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3470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latin typeface="Times New Roman"/>
                        </a:rPr>
                        <a:t>харчування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дітей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з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малозабезпечених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сімей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дітей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які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мають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пільги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згідно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рішення міської ради в школах та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дошкільних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навчальних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закладах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міста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35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70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latin typeface="Times New Roman"/>
                        </a:rPr>
                        <a:t>організація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безкоштовного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підвезення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учнів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до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навчальних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закладів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та оплату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транспортних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послуг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з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перевезення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дітей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з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віддалених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районів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міста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до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місць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навчання 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35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8671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latin typeface="Times New Roman"/>
                        </a:rPr>
                        <a:t>придбання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шкільної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спортивної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форми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для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дітей-сиріт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позбавлених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батьківського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піклування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735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придбання новорічних подарунків для дітей пільгової категорії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382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стимулювання педпрацівників за особливі досягнення в навчанні та вихованні дітей 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35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470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відзначення переможців обласних та всеукраїнських олімпіад, конкурсів, змагань (премії міського голови, грамоти, подарунки)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735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735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поліпшення національно-патріотичного виховання дітей 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7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7354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переможці конкурсу «Громада власними руками» 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7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735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покращення матеріально-технічної бази закладів освіти 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7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7354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проведення капітальних ремонтів закладів освіти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7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7354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організація оздоровлення та відпочинку дітей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7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33470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latin typeface="Times New Roman"/>
                        </a:rPr>
                        <a:t>придбання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засобів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індивідуального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захисту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які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спрямовані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на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запобігання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гострої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респіраторної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хвороби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50" b="1" i="0" u="none" strike="noStrike" dirty="0" smtClean="0">
                          <a:latin typeface="Times New Roman"/>
                        </a:rPr>
                        <a:t>COVID-19</a:t>
                      </a:r>
                      <a:endParaRPr lang="uk-UA" sz="1050" b="1" i="0" u="none" strike="noStrike" dirty="0" smtClean="0">
                        <a:latin typeface="Times New Roman"/>
                      </a:endParaRPr>
                    </a:p>
                    <a:p>
                      <a:pPr algn="l" fontAlgn="ctr"/>
                      <a:endParaRPr lang="en-US" sz="105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33470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latin typeface="Times New Roman"/>
                        </a:rPr>
                        <a:t>Крім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того на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капітальні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ремонти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з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відновлення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системи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протипожежного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захисту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ЗДО №2, ЗШ №1, 3, 8, 15, 16, 19,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ліцею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гімназіі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 № 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28" name="Блок-схема: знак завершения 27"/>
          <p:cNvSpPr/>
          <p:nvPr/>
        </p:nvSpPr>
        <p:spPr bwMode="auto">
          <a:xfrm>
            <a:off x="6665615" y="6307808"/>
            <a:ext cx="1632856" cy="283030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8 197,3</a:t>
            </a:r>
            <a:endPara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9" name="Picture 1053" descr="Районна державна адміністрація передає повноваження в галузі освіти до  об&amp;#39;єднаних територіальних грома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1657" y="0"/>
            <a:ext cx="1640115" cy="134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Блок-схема: знак завершения 29"/>
          <p:cNvSpPr/>
          <p:nvPr/>
        </p:nvSpPr>
        <p:spPr bwMode="auto">
          <a:xfrm>
            <a:off x="6616812" y="5480636"/>
            <a:ext cx="1670584" cy="198797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6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572,7</a:t>
            </a:r>
            <a:endPara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199" y="304800"/>
            <a:ext cx="4459515" cy="1096963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По галузі </a:t>
            </a:r>
            <a:r>
              <a:rPr lang="uk-UA" sz="28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“Охорона</a:t>
            </a:r>
            <a:r>
              <a:rPr lang="uk-UA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здоров</a:t>
            </a:r>
            <a:r>
              <a:rPr lang="en-US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’</a:t>
            </a:r>
            <a:r>
              <a:rPr lang="uk-UA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я”</a:t>
            </a:r>
            <a:endParaRPr lang="ru-RU" sz="2800" b="1" u="sng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8457" y="1879601"/>
            <a:ext cx="4953000" cy="4419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Амбулаторії № 7,8 оснащено індивідуальним електричним  опаленням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Проведено капітальний ремонт відділення анестезіології та реанімації з ліжками інтенсивної терапії  хірургічного профілю 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лікарні інтенсивного лікування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лікарів отримали матеріальну винагороду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“Кращий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медичний працівник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року”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1 008 осіб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отримали ліки за пільговими рецептами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37 926 (46,5%)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мешканців міста вакциновано двома дозами вакцини від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417285" y="185057"/>
            <a:ext cx="32845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ТОП-5 </a:t>
            </a:r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досягнень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827313" y="859972"/>
            <a:ext cx="2209800" cy="6048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1" hangingPunct="1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за 2021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рік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4103" name="Oval 9"/>
          <p:cNvSpPr>
            <a:spLocks noChangeArrowheads="1"/>
          </p:cNvSpPr>
          <p:nvPr/>
        </p:nvSpPr>
        <p:spPr bwMode="auto">
          <a:xfrm>
            <a:off x="254000" y="2714171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2.</a:t>
            </a:r>
            <a:endParaRPr lang="ru-RU" sz="1800" dirty="0" smtClean="0"/>
          </a:p>
        </p:txBody>
      </p:sp>
      <p:sp>
        <p:nvSpPr>
          <p:cNvPr id="4104" name="Oval 10"/>
          <p:cNvSpPr>
            <a:spLocks noChangeArrowheads="1"/>
          </p:cNvSpPr>
          <p:nvPr/>
        </p:nvSpPr>
        <p:spPr bwMode="auto">
          <a:xfrm>
            <a:off x="268514" y="4593771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4.</a:t>
            </a:r>
            <a:endParaRPr lang="ru-RU" sz="1800" dirty="0" smtClean="0"/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0" y="1524000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 smtClean="0"/>
          </a:p>
        </p:txBody>
      </p:sp>
      <p:sp>
        <p:nvSpPr>
          <p:cNvPr id="4106" name="Oval 13"/>
          <p:cNvSpPr>
            <a:spLocks noChangeArrowheads="1"/>
          </p:cNvSpPr>
          <p:nvPr/>
        </p:nvSpPr>
        <p:spPr bwMode="auto">
          <a:xfrm>
            <a:off x="261257" y="1861457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1.</a:t>
            </a:r>
            <a:endParaRPr lang="ru-RU" sz="1800" dirty="0" smtClean="0"/>
          </a:p>
        </p:txBody>
      </p:sp>
      <p:pic>
        <p:nvPicPr>
          <p:cNvPr id="4112" name="Picture 21" descr="Всеукраїнський тиждень громадського здоров&amp;#39;я » Профспілка працівників  освіти і науки Украї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76400"/>
            <a:ext cx="3095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2"/>
          <p:cNvPicPr>
            <a:picLocks noChangeAspect="1" noChangeArrowheads="1"/>
          </p:cNvPicPr>
          <p:nvPr/>
        </p:nvPicPr>
        <p:blipFill>
          <a:blip r:embed="rId3"/>
          <a:srcRect l="50139" t="34528" r="11208" b="20604"/>
          <a:stretch>
            <a:fillRect/>
          </a:stretch>
        </p:blipFill>
        <p:spPr bwMode="auto">
          <a:xfrm>
            <a:off x="5639865" y="4191000"/>
            <a:ext cx="3275535" cy="244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17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275772" y="3810001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3.</a:t>
            </a:r>
            <a:endParaRPr lang="ru-RU" sz="1800" dirty="0" smtClean="0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61256" y="5384801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5.</a:t>
            </a:r>
            <a:endParaRPr 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8" descr="Картинки по запросу охорона здоров'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62" y="63743"/>
            <a:ext cx="1484166" cy="72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1480457" y="450617"/>
            <a:ext cx="5914954" cy="6669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50800" dir="5400000" algn="ctr" rotWithShape="0">
              <a:srgbClr val="EEECE1"/>
            </a:outerShdw>
          </a:effectLst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ВСЬОГО   -  51651,4 тис.грн.,</a:t>
            </a:r>
          </a:p>
          <a:p>
            <a:pPr algn="ctr"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у тому </a:t>
            </a:r>
            <a:r>
              <a:rPr lang="ru-RU" sz="1400" b="1" dirty="0" err="1" smtClean="0">
                <a:latin typeface="Times New Roman"/>
                <a:cs typeface="Times New Roman"/>
              </a:rPr>
              <a:t>числі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видатки</a:t>
            </a:r>
            <a:r>
              <a:rPr lang="ru-RU" sz="1400" b="1" dirty="0" smtClean="0">
                <a:latin typeface="Times New Roman"/>
                <a:cs typeface="Times New Roman"/>
              </a:rPr>
              <a:t> на виконання </a:t>
            </a:r>
            <a:r>
              <a:rPr lang="ru-RU" sz="1400" b="1" dirty="0" err="1" smtClean="0">
                <a:latin typeface="Times New Roman"/>
                <a:cs typeface="Times New Roman"/>
              </a:rPr>
              <a:t>заходів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</a:p>
          <a:p>
            <a:pPr algn="ctr"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"</a:t>
            </a:r>
            <a:r>
              <a:rPr lang="ru-RU" sz="1400" b="1" dirty="0" err="1" smtClean="0">
                <a:latin typeface="Times New Roman"/>
                <a:cs typeface="Times New Roman"/>
              </a:rPr>
              <a:t>Здоров`я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павлоградців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на 2020-2022 роки" – 46451,3 тис.грн 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3006790" y="1"/>
            <a:ext cx="3313113" cy="42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Охорона</a:t>
            </a:r>
            <a:r>
              <a:rPr kumimoji="0" lang="ru-RU" altLang="ru-RU" sz="2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здоров</a:t>
            </a:r>
            <a:r>
              <a:rPr kumimoji="0" lang="en-US" altLang="ru-RU" sz="2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’</a:t>
            </a:r>
            <a:r>
              <a:rPr kumimoji="0" lang="ru-RU" altLang="ru-RU" sz="2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я</a:t>
            </a:r>
          </a:p>
        </p:txBody>
      </p:sp>
      <p:sp>
        <p:nvSpPr>
          <p:cNvPr id="19" name="Блок-схема: знак завершения 18"/>
          <p:cNvSpPr/>
          <p:nvPr/>
        </p:nvSpPr>
        <p:spPr bwMode="auto">
          <a:xfrm>
            <a:off x="10280397" y="8848396"/>
            <a:ext cx="3336677" cy="332468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560,3 </a:t>
            </a:r>
          </a:p>
        </p:txBody>
      </p:sp>
      <p:sp>
        <p:nvSpPr>
          <p:cNvPr id="20" name="Блок-схема: знак завершения 19"/>
          <p:cNvSpPr/>
          <p:nvPr/>
        </p:nvSpPr>
        <p:spPr bwMode="auto">
          <a:xfrm>
            <a:off x="10263920" y="10410496"/>
            <a:ext cx="3353154" cy="2828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83,8</a:t>
            </a:r>
          </a:p>
        </p:txBody>
      </p:sp>
      <p:sp>
        <p:nvSpPr>
          <p:cNvPr id="21" name="Блок-схема: знак завершения 20"/>
          <p:cNvSpPr/>
          <p:nvPr/>
        </p:nvSpPr>
        <p:spPr bwMode="auto">
          <a:xfrm>
            <a:off x="10262633" y="11458245"/>
            <a:ext cx="3344915" cy="267959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sz="2400" b="1" i="0" u="none" strike="noStrike" baseline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30"/>
          <p:cNvSpPr txBox="1"/>
          <p:nvPr/>
        </p:nvSpPr>
        <p:spPr>
          <a:xfrm>
            <a:off x="13070442" y="7254545"/>
            <a:ext cx="159282" cy="13811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Блок-схема: знак завершения 22"/>
          <p:cNvSpPr/>
          <p:nvPr/>
        </p:nvSpPr>
        <p:spPr bwMode="auto">
          <a:xfrm>
            <a:off x="10256968" y="12229770"/>
            <a:ext cx="3369631" cy="367204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421,3</a:t>
            </a:r>
          </a:p>
        </p:txBody>
      </p:sp>
      <p:sp>
        <p:nvSpPr>
          <p:cNvPr id="24" name="Блок-схема: знак завершения 23"/>
          <p:cNvSpPr/>
          <p:nvPr/>
        </p:nvSpPr>
        <p:spPr bwMode="auto">
          <a:xfrm>
            <a:off x="10246155" y="13874420"/>
            <a:ext cx="3361393" cy="396977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173,2</a:t>
            </a:r>
          </a:p>
        </p:txBody>
      </p:sp>
      <p:sp>
        <p:nvSpPr>
          <p:cNvPr id="25" name="Блок-схема: знак завершения 24"/>
          <p:cNvSpPr>
            <a:spLocks noChangeArrowheads="1"/>
          </p:cNvSpPr>
          <p:nvPr/>
        </p:nvSpPr>
        <p:spPr bwMode="auto">
          <a:xfrm>
            <a:off x="10279876" y="14645944"/>
            <a:ext cx="3394347" cy="45719"/>
          </a:xfrm>
          <a:prstGeom prst="flowChartTerminator">
            <a:avLst/>
          </a:prstGeom>
          <a:solidFill>
            <a:srgbClr val="FCD5B5"/>
          </a:solidFill>
          <a:ln w="44450" cmpd="tri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Блок-схема: знак завершения 25"/>
          <p:cNvSpPr>
            <a:spLocks noChangeArrowheads="1"/>
          </p:cNvSpPr>
          <p:nvPr/>
        </p:nvSpPr>
        <p:spPr bwMode="auto">
          <a:xfrm>
            <a:off x="10286829" y="14887245"/>
            <a:ext cx="3377870" cy="317582"/>
          </a:xfrm>
          <a:prstGeom prst="flowChartTerminator">
            <a:avLst/>
          </a:prstGeom>
          <a:solidFill>
            <a:srgbClr val="FCD5B5"/>
          </a:solidFill>
          <a:ln w="44450" cmpd="tri" algn="ctr">
            <a:solidFill>
              <a:srgbClr val="0000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 8581,2</a:t>
            </a:r>
          </a:p>
        </p:txBody>
      </p:sp>
      <p:sp>
        <p:nvSpPr>
          <p:cNvPr id="27" name="Блок-схема: знак завершения 26"/>
          <p:cNvSpPr/>
          <p:nvPr/>
        </p:nvSpPr>
        <p:spPr bwMode="auto">
          <a:xfrm>
            <a:off x="7053941" y="1220772"/>
            <a:ext cx="1233715" cy="297543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500" b="1" dirty="0" smtClean="0">
                <a:latin typeface="Times New Roman"/>
                <a:cs typeface="Times New Roman"/>
              </a:rPr>
              <a:t>803,1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41101"/>
            <a:ext cx="6574971" cy="276999"/>
          </a:xfrm>
          <a:prstGeom prst="rect">
            <a:avLst/>
          </a:prstGeom>
          <a:noFill/>
          <a:ln w="6350">
            <a:solidFill>
              <a:srgbClr val="000000">
                <a:alpha val="5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anose="02020603050405020304" pitchFamily="18" charset="0"/>
              </a:rPr>
              <a:t>забезпечення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молочними</a:t>
            </a:r>
            <a:r>
              <a:rPr lang="ru-RU" sz="1200" b="1" i="1" dirty="0">
                <a:latin typeface="Times New Roman" panose="02020603050405020304" pitchFamily="18" charset="0"/>
              </a:rPr>
              <a:t> та </a:t>
            </a:r>
            <a:r>
              <a:rPr lang="ru-RU" sz="1200" b="1" i="1" dirty="0" err="1">
                <a:latin typeface="Times New Roman" panose="02020603050405020304" pitchFamily="18" charset="0"/>
              </a:rPr>
              <a:t>лікувальними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сумішами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дітей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endParaRPr lang="ru-RU" sz="1200" b="1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444770" y="1145944"/>
            <a:ext cx="6992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</a:rPr>
              <a:t>тис.грн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2283654"/>
            <a:ext cx="6574971" cy="646331"/>
          </a:xfrm>
          <a:prstGeom prst="rect">
            <a:avLst/>
          </a:prstGeom>
          <a:noFill/>
          <a:ln w="6350" cap="rnd">
            <a:solidFill>
              <a:srgbClr val="000000">
                <a:alpha val="5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anose="02020603050405020304" pitchFamily="18" charset="0"/>
              </a:rPr>
              <a:t>реалізація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заходів</a:t>
            </a:r>
            <a:r>
              <a:rPr lang="ru-RU" sz="1200" b="1" i="1" dirty="0">
                <a:latin typeface="Times New Roman" panose="02020603050405020304" pitchFamily="18" charset="0"/>
              </a:rPr>
              <a:t>, </a:t>
            </a:r>
            <a:r>
              <a:rPr lang="ru-RU" sz="1200" b="1" i="1" dirty="0" err="1">
                <a:latin typeface="Times New Roman" panose="02020603050405020304" pitchFamily="18" charset="0"/>
              </a:rPr>
              <a:t>спрямованих</a:t>
            </a:r>
            <a:r>
              <a:rPr lang="ru-RU" sz="1200" b="1" i="1" dirty="0">
                <a:latin typeface="Times New Roman" panose="02020603050405020304" pitchFamily="18" charset="0"/>
              </a:rPr>
              <a:t> на </a:t>
            </a:r>
            <a:r>
              <a:rPr lang="ru-RU" sz="1200" b="1" i="1" dirty="0" err="1">
                <a:latin typeface="Times New Roman" panose="02020603050405020304" pitchFamily="18" charset="0"/>
              </a:rPr>
              <a:t>запобігання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поширенню</a:t>
            </a:r>
            <a:r>
              <a:rPr lang="ru-RU" sz="1200" b="1" i="1" dirty="0">
                <a:latin typeface="Times New Roman" panose="02020603050405020304" pitchFamily="18" charset="0"/>
              </a:rPr>
              <a:t> та </a:t>
            </a:r>
            <a:r>
              <a:rPr lang="ru-RU" sz="1200" b="1" i="1" dirty="0" err="1">
                <a:latin typeface="Times New Roman" panose="02020603050405020304" pitchFamily="18" charset="0"/>
              </a:rPr>
              <a:t>ліквідацію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наслідків</a:t>
            </a:r>
            <a:r>
              <a:rPr lang="ru-RU" sz="1200" b="1" i="1" dirty="0">
                <a:latin typeface="Times New Roman" panose="02020603050405020304" pitchFamily="18" charset="0"/>
              </a:rPr>
              <a:t> короновірусної </a:t>
            </a:r>
            <a:r>
              <a:rPr lang="ru-RU" sz="1200" b="1" i="1" dirty="0" err="1">
                <a:latin typeface="Times New Roman" panose="02020603050405020304" pitchFamily="18" charset="0"/>
              </a:rPr>
              <a:t>хвороби</a:t>
            </a:r>
            <a:r>
              <a:rPr lang="ru-RU" sz="1200" b="1" i="1" dirty="0">
                <a:latin typeface="Times New Roman" panose="02020603050405020304" pitchFamily="18" charset="0"/>
              </a:rPr>
              <a:t> (</a:t>
            </a:r>
            <a:r>
              <a:rPr lang="en-US" sz="1200" b="1" i="1" dirty="0">
                <a:latin typeface="Times New Roman" panose="02020603050405020304" pitchFamily="18" charset="0"/>
              </a:rPr>
              <a:t>COVID-19) (</a:t>
            </a:r>
            <a:r>
              <a:rPr lang="ru-RU" sz="1200" b="1" i="1" dirty="0" err="1">
                <a:latin typeface="Times New Roman" panose="02020603050405020304" pitchFamily="18" charset="0"/>
              </a:rPr>
              <a:t>забезпечення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засобами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індивідуального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захисту</a:t>
            </a:r>
            <a:r>
              <a:rPr lang="ru-RU" sz="1200" b="1" i="1" dirty="0">
                <a:latin typeface="Times New Roman" panose="02020603050405020304" pitchFamily="18" charset="0"/>
              </a:rPr>
              <a:t>, медикаментами, антисептиками, </a:t>
            </a:r>
            <a:r>
              <a:rPr lang="ru-RU" sz="1200" b="1" i="1" dirty="0" err="1">
                <a:latin typeface="Times New Roman" panose="02020603050405020304" pitchFamily="18" charset="0"/>
              </a:rPr>
              <a:t>тощо</a:t>
            </a:r>
            <a:r>
              <a:rPr lang="ru-RU" sz="1200" b="1" i="1" dirty="0">
                <a:latin typeface="Times New Roman" panose="02020603050405020304" pitchFamily="18" charset="0"/>
              </a:rPr>
              <a:t>)</a:t>
            </a:r>
            <a:r>
              <a:rPr lang="ru-RU" sz="1200" b="1" i="1" dirty="0"/>
              <a:t>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0" y="2928796"/>
            <a:ext cx="6574971" cy="276999"/>
          </a:xfrm>
          <a:prstGeom prst="rect">
            <a:avLst/>
          </a:prstGeom>
          <a:ln>
            <a:solidFill>
              <a:srgbClr val="000000">
                <a:alpha val="49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anose="02020603050405020304" pitchFamily="18" charset="0"/>
              </a:rPr>
              <a:t>пільгове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зубопротезування</a:t>
            </a:r>
            <a:r>
              <a:rPr lang="ru-RU" sz="1200" b="1" i="1" dirty="0"/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4049820"/>
            <a:ext cx="6574971" cy="826979"/>
          </a:xfrm>
          <a:prstGeom prst="rect">
            <a:avLst/>
          </a:prstGeom>
          <a:ln w="6350">
            <a:solidFill>
              <a:srgbClr val="000000">
                <a:alpha val="5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anose="02020603050405020304" pitchFamily="18" charset="0"/>
              </a:rPr>
              <a:t>відшкодування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лікарських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засобів</a:t>
            </a:r>
            <a:r>
              <a:rPr lang="ru-RU" sz="1200" b="1" i="1" dirty="0">
                <a:latin typeface="Times New Roman" panose="02020603050405020304" pitchFamily="18" charset="0"/>
              </a:rPr>
              <a:t> по </a:t>
            </a:r>
            <a:r>
              <a:rPr lang="ru-RU" sz="1200" b="1" i="1" dirty="0" err="1">
                <a:latin typeface="Times New Roman" panose="02020603050405020304" pitchFamily="18" charset="0"/>
              </a:rPr>
              <a:t>пільговим</a:t>
            </a:r>
            <a:r>
              <a:rPr lang="ru-RU" sz="1200" b="1" i="1" dirty="0">
                <a:latin typeface="Times New Roman" panose="02020603050405020304" pitchFamily="18" charset="0"/>
              </a:rPr>
              <a:t> рецептам для </a:t>
            </a:r>
            <a:r>
              <a:rPr lang="ru-RU" sz="1200" b="1" i="1" dirty="0" err="1">
                <a:latin typeface="Times New Roman" panose="02020603050405020304" pitchFamily="18" charset="0"/>
              </a:rPr>
              <a:t>лікування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ветеранів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війни</a:t>
            </a:r>
            <a:r>
              <a:rPr lang="ru-RU" sz="1200" b="1" i="1" dirty="0">
                <a:latin typeface="Times New Roman" panose="02020603050405020304" pitchFamily="18" charset="0"/>
              </a:rPr>
              <a:t> та </a:t>
            </a:r>
            <a:r>
              <a:rPr lang="ru-RU" sz="1200" b="1" i="1" dirty="0" err="1">
                <a:latin typeface="Times New Roman" panose="02020603050405020304" pitchFamily="18" charset="0"/>
              </a:rPr>
              <a:t>учасників</a:t>
            </a:r>
            <a:r>
              <a:rPr lang="ru-RU" sz="1200" b="1" i="1" dirty="0">
                <a:latin typeface="Times New Roman" panose="02020603050405020304" pitchFamily="18" charset="0"/>
              </a:rPr>
              <a:t> АТО, </a:t>
            </a:r>
            <a:r>
              <a:rPr lang="ru-RU" sz="1200" b="1" i="1" dirty="0" err="1">
                <a:latin typeface="Times New Roman" panose="02020603050405020304" pitchFamily="18" charset="0"/>
              </a:rPr>
              <a:t>інвалідів</a:t>
            </a:r>
            <a:r>
              <a:rPr lang="ru-RU" sz="1200" b="1" i="1" dirty="0">
                <a:latin typeface="Times New Roman" panose="02020603050405020304" pitchFamily="18" charset="0"/>
              </a:rPr>
              <a:t>, онкохворих, </a:t>
            </a:r>
            <a:r>
              <a:rPr lang="ru-RU" sz="1200" b="1" i="1" dirty="0" err="1">
                <a:latin typeface="Times New Roman" panose="02020603050405020304" pitchFamily="18" charset="0"/>
              </a:rPr>
              <a:t>хворих</a:t>
            </a:r>
            <a:r>
              <a:rPr lang="ru-RU" sz="1200" b="1" i="1" dirty="0">
                <a:latin typeface="Times New Roman" panose="02020603050405020304" pitchFamily="18" charset="0"/>
              </a:rPr>
              <a:t> на </a:t>
            </a:r>
            <a:r>
              <a:rPr lang="ru-RU" sz="1200" b="1" i="1" dirty="0" err="1">
                <a:latin typeface="Times New Roman" panose="02020603050405020304" pitchFamily="18" charset="0"/>
              </a:rPr>
              <a:t>цукровий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діабет</a:t>
            </a:r>
            <a:r>
              <a:rPr lang="ru-RU" sz="1200" b="1" i="1" dirty="0">
                <a:latin typeface="Times New Roman" panose="02020603050405020304" pitchFamily="18" charset="0"/>
              </a:rPr>
              <a:t>, з </a:t>
            </a:r>
            <a:r>
              <a:rPr lang="ru-RU" sz="1200" b="1" i="1" dirty="0" err="1">
                <a:latin typeface="Times New Roman" panose="02020603050405020304" pitchFamily="18" charset="0"/>
              </a:rPr>
              <a:t>психічними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розладами</a:t>
            </a:r>
            <a:r>
              <a:rPr lang="ru-RU" sz="1200" b="1" i="1" dirty="0">
                <a:latin typeface="Times New Roman" panose="02020603050405020304" pitchFamily="18" charset="0"/>
              </a:rPr>
              <a:t>, </a:t>
            </a:r>
            <a:r>
              <a:rPr lang="ru-RU" sz="1200" b="1" i="1" dirty="0" err="1">
                <a:latin typeface="Times New Roman" panose="02020603050405020304" pitchFamily="18" charset="0"/>
              </a:rPr>
              <a:t>дітей</a:t>
            </a:r>
            <a:r>
              <a:rPr lang="ru-RU" sz="1200" b="1" i="1" dirty="0">
                <a:latin typeface="Times New Roman" panose="02020603050405020304" pitchFamily="18" charset="0"/>
              </a:rPr>
              <a:t> з </a:t>
            </a:r>
            <a:r>
              <a:rPr lang="ru-RU" sz="1200" b="1" i="1" dirty="0" err="1">
                <a:latin typeface="Times New Roman" panose="02020603050405020304" pitchFamily="18" charset="0"/>
              </a:rPr>
              <a:t>багатодітних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сімей</a:t>
            </a:r>
            <a:r>
              <a:rPr lang="ru-RU" sz="1200" b="1" i="1" dirty="0">
                <a:latin typeface="Times New Roman" panose="02020603050405020304" pitchFamily="18" charset="0"/>
              </a:rPr>
              <a:t>, </a:t>
            </a:r>
            <a:r>
              <a:rPr lang="ru-RU" sz="1200" b="1" i="1" dirty="0" err="1">
                <a:latin typeface="Times New Roman" panose="02020603050405020304" pitchFamily="18" charset="0"/>
              </a:rPr>
              <a:t>дітей</a:t>
            </a:r>
            <a:r>
              <a:rPr lang="ru-RU" sz="1200" b="1" i="1" dirty="0">
                <a:latin typeface="Times New Roman" panose="02020603050405020304" pitchFamily="18" charset="0"/>
              </a:rPr>
              <a:t> з </a:t>
            </a:r>
            <a:r>
              <a:rPr lang="ru-RU" sz="1200" b="1" i="1" dirty="0" err="1">
                <a:latin typeface="Times New Roman" panose="02020603050405020304" pitchFamily="18" charset="0"/>
              </a:rPr>
              <a:t>вадами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розвитку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мозку</a:t>
            </a:r>
            <a:r>
              <a:rPr lang="ru-RU" sz="1200" b="1" i="1" dirty="0">
                <a:latin typeface="Times New Roman" panose="02020603050405020304" pitchFamily="18" charset="0"/>
              </a:rPr>
              <a:t> та </a:t>
            </a:r>
            <a:r>
              <a:rPr lang="ru-RU" sz="1200" b="1" i="1" dirty="0" err="1">
                <a:latin typeface="Times New Roman" panose="02020603050405020304" pitchFamily="18" charset="0"/>
              </a:rPr>
              <a:t>епілепсією</a:t>
            </a:r>
            <a:r>
              <a:rPr lang="ru-RU" sz="1200" b="1" i="1" dirty="0">
                <a:latin typeface="Times New Roman" panose="02020603050405020304" pitchFamily="18" charset="0"/>
              </a:rPr>
              <a:t>, </a:t>
            </a:r>
            <a:r>
              <a:rPr lang="ru-RU" sz="1200" b="1" i="1" dirty="0" err="1">
                <a:latin typeface="Times New Roman" panose="02020603050405020304" pitchFamily="18" charset="0"/>
              </a:rPr>
              <a:t>хворих</a:t>
            </a:r>
            <a:r>
              <a:rPr lang="ru-RU" sz="1200" b="1" i="1" dirty="0">
                <a:latin typeface="Times New Roman" panose="02020603050405020304" pitchFamily="18" charset="0"/>
              </a:rPr>
              <a:t> на </a:t>
            </a:r>
            <a:r>
              <a:rPr lang="ru-RU" sz="1200" b="1" i="1" dirty="0" err="1">
                <a:latin typeface="Times New Roman" panose="02020603050405020304" pitchFamily="18" charset="0"/>
              </a:rPr>
              <a:t>ниркову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недостатність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endParaRPr lang="ru-RU" sz="1200" b="1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" y="5323791"/>
            <a:ext cx="6574970" cy="276998"/>
          </a:xfrm>
          <a:prstGeom prst="rect">
            <a:avLst/>
          </a:prstGeom>
          <a:ln w="6350">
            <a:solidFill>
              <a:srgbClr val="000000">
                <a:alpha val="5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anose="02020603050405020304" pitchFamily="18" charset="0"/>
              </a:rPr>
              <a:t>забезпечення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хворих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слуховими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апаратами</a:t>
            </a:r>
            <a:r>
              <a:rPr lang="ru-RU" sz="1200" b="1" i="1" dirty="0">
                <a:latin typeface="Times New Roman" panose="02020603050405020304" pitchFamily="18" charset="0"/>
              </a:rPr>
              <a:t>, памперсами </a:t>
            </a:r>
            <a:endParaRPr lang="ru-RU" sz="1200" b="1" i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-1" y="6400354"/>
            <a:ext cx="6574971" cy="276217"/>
          </a:xfrm>
          <a:prstGeom prst="rect">
            <a:avLst/>
          </a:prstGeom>
          <a:ln w="6350">
            <a:solidFill>
              <a:srgbClr val="000000">
                <a:alpha val="5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anose="02020603050405020304" pitchFamily="18" charset="0"/>
              </a:rPr>
              <a:t>утримання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</a:rPr>
              <a:t>та </a:t>
            </a:r>
            <a:r>
              <a:rPr lang="ru-RU" sz="1200" b="1" i="1" dirty="0" err="1">
                <a:latin typeface="Times New Roman" panose="02020603050405020304" pitchFamily="18" charset="0"/>
              </a:rPr>
              <a:t>матеріально-технічне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оснащення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лікувальних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закладів</a:t>
            </a:r>
            <a:r>
              <a:rPr lang="ru-RU" sz="1200" b="1" i="1" dirty="0"/>
              <a:t> </a:t>
            </a:r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8548914" y="0"/>
            <a:ext cx="595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17.1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29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450429" cy="8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87657" y="856344"/>
            <a:ext cx="856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</a:rPr>
              <a:t>2021 </a:t>
            </a:r>
            <a:r>
              <a:rPr lang="ru-RU" b="1" i="1" dirty="0" err="1" smtClean="0">
                <a:latin typeface="Times New Roman" panose="02020603050405020304" pitchFamily="18" charset="0"/>
              </a:rPr>
              <a:t>рік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1243558"/>
            <a:ext cx="6574971" cy="276999"/>
          </a:xfrm>
          <a:prstGeom prst="rect">
            <a:avLst/>
          </a:prstGeom>
          <a:ln w="9525">
            <a:solidFill>
              <a:srgbClr val="000000">
                <a:alpha val="50000"/>
              </a:srgbClr>
            </a:solidFill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anose="02020603050405020304" pitchFamily="18" charset="0"/>
              </a:rPr>
              <a:t>придбання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туберкуліну,посуду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для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мокротиння</a:t>
            </a:r>
            <a:r>
              <a:rPr lang="ru-RU" sz="1200" b="1" i="1" dirty="0" smtClean="0">
                <a:latin typeface="Times New Roman" panose="02020603050405020304" pitchFamily="18" charset="0"/>
              </a:rPr>
              <a:t>,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продовольчих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наборів</a:t>
            </a:r>
            <a:endParaRPr lang="ru-RU" sz="1200" b="1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-1" y="1824129"/>
            <a:ext cx="6574971" cy="461665"/>
          </a:xfrm>
          <a:prstGeom prst="rect">
            <a:avLst/>
          </a:prstGeom>
          <a:ln>
            <a:solidFill>
              <a:srgbClr val="000000">
                <a:alpha val="49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медичних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працівниківякі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задіяні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в заходах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попередження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ліквідації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короновірусної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COVID-19) 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Блок-схема: знак завершения 35"/>
          <p:cNvSpPr/>
          <p:nvPr/>
        </p:nvSpPr>
        <p:spPr bwMode="auto">
          <a:xfrm>
            <a:off x="7025666" y="1518317"/>
            <a:ext cx="1261991" cy="274198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5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303,5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Блок-схема: знак завершения 37"/>
          <p:cNvSpPr/>
          <p:nvPr/>
        </p:nvSpPr>
        <p:spPr bwMode="auto">
          <a:xfrm>
            <a:off x="7053941" y="1823116"/>
            <a:ext cx="1233716" cy="413656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500" b="1" dirty="0" smtClean="0">
                <a:latin typeface="Times New Roman"/>
                <a:cs typeface="Times New Roman"/>
              </a:rPr>
              <a:t>1000,4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Блок-схема: знак завершения 39"/>
          <p:cNvSpPr/>
          <p:nvPr/>
        </p:nvSpPr>
        <p:spPr bwMode="auto">
          <a:xfrm>
            <a:off x="7053942" y="2294830"/>
            <a:ext cx="1233715" cy="529771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500" b="1" dirty="0" smtClean="0">
                <a:latin typeface="Times New Roman"/>
                <a:cs typeface="Times New Roman"/>
              </a:rPr>
              <a:t>765,5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2" name="Блок-схема: знак завершения 41"/>
          <p:cNvSpPr/>
          <p:nvPr/>
        </p:nvSpPr>
        <p:spPr bwMode="auto">
          <a:xfrm>
            <a:off x="7082971" y="2882659"/>
            <a:ext cx="1204686" cy="314788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500" b="1" dirty="0" smtClean="0">
                <a:latin typeface="Times New Roman"/>
                <a:cs typeface="Times New Roman"/>
              </a:rPr>
              <a:t>334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4818742"/>
            <a:ext cx="6574971" cy="461665"/>
          </a:xfrm>
          <a:prstGeom prst="rect">
            <a:avLst/>
          </a:prstGeom>
          <a:ln w="6350">
            <a:solidFill>
              <a:srgbClr val="000000">
                <a:alpha val="5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нагородження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медичних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працівників персональною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премією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Кращий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медичний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року"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3197447"/>
            <a:ext cx="6574970" cy="461665"/>
          </a:xfrm>
          <a:prstGeom prst="rect">
            <a:avLst/>
          </a:prstGeom>
          <a:ln w="6350" cap="rnd">
            <a:solidFill>
              <a:srgbClr val="000000">
                <a:alpha val="51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anose="02020603050405020304" pitchFamily="18" charset="0"/>
              </a:rPr>
              <a:t>утримання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лікарської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комісії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військового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комісаріату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для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медичного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догляду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кандидатів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на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військову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службу</a:t>
            </a:r>
            <a:endParaRPr lang="ru-RU" sz="1200" b="1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-1" y="3720344"/>
            <a:ext cx="6574972" cy="276999"/>
          </a:xfrm>
          <a:prstGeom prst="rect">
            <a:avLst/>
          </a:prstGeom>
          <a:ln w="6350">
            <a:solidFill>
              <a:srgbClr val="000000">
                <a:alpha val="5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anose="02020603050405020304" pitchFamily="18" charset="0"/>
              </a:rPr>
              <a:t>придбання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реактивів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для профогляду працівників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бюджетних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установ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endParaRPr lang="ru-RU" sz="1200" b="1" i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5664875"/>
            <a:ext cx="6574970" cy="282162"/>
          </a:xfrm>
          <a:prstGeom prst="rect">
            <a:avLst/>
          </a:prstGeom>
          <a:ln w="6350">
            <a:solidFill>
              <a:srgbClr val="000000">
                <a:alpha val="5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anose="02020603050405020304" pitchFamily="18" charset="0"/>
              </a:rPr>
              <a:t>забезпечення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Times New Roman" panose="02020603050405020304" pitchFamily="18" charset="0"/>
              </a:rPr>
              <a:t>хворих</a:t>
            </a:r>
            <a:r>
              <a:rPr lang="ru-RU" sz="1200" b="1" i="1" dirty="0">
                <a:latin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</a:rPr>
              <a:t>поліативною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допомогою</a:t>
            </a:r>
            <a:endParaRPr lang="ru-RU" sz="1200" b="1" i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6005961"/>
            <a:ext cx="6574970" cy="276999"/>
          </a:xfrm>
          <a:prstGeom prst="rect">
            <a:avLst/>
          </a:prstGeom>
          <a:ln w="6350">
            <a:solidFill>
              <a:srgbClr val="000000">
                <a:alpha val="5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anose="02020603050405020304" pitchFamily="18" charset="0"/>
              </a:rPr>
              <a:t>забезпечення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імунобіологічними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препаратами для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лікування</a:t>
            </a:r>
            <a:r>
              <a:rPr lang="ru-RU" sz="1200" b="1" i="1" dirty="0" smtClean="0">
                <a:latin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latin typeface="Times New Roman" panose="02020603050405020304" pitchFamily="18" charset="0"/>
              </a:rPr>
              <a:t>правця</a:t>
            </a:r>
            <a:endParaRPr lang="ru-RU" sz="1200" b="1" i="1" dirty="0"/>
          </a:p>
        </p:txBody>
      </p:sp>
      <p:sp>
        <p:nvSpPr>
          <p:cNvPr id="53" name="Блок-схема: знак завершения 52"/>
          <p:cNvSpPr/>
          <p:nvPr/>
        </p:nvSpPr>
        <p:spPr bwMode="auto">
          <a:xfrm>
            <a:off x="7104742" y="3688202"/>
            <a:ext cx="1182915" cy="317741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500" b="1" dirty="0" smtClean="0">
                <a:latin typeface="Times New Roman"/>
                <a:cs typeface="Times New Roman"/>
              </a:rPr>
              <a:t>415,9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Блок-схема: знак завершения 53"/>
          <p:cNvSpPr/>
          <p:nvPr/>
        </p:nvSpPr>
        <p:spPr bwMode="auto">
          <a:xfrm>
            <a:off x="7082971" y="4072830"/>
            <a:ext cx="1204686" cy="673341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500" b="1" dirty="0" smtClean="0">
                <a:latin typeface="Times New Roman"/>
                <a:cs typeface="Times New Roman"/>
              </a:rPr>
              <a:t>1633,8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5" name="Блок-схема: знак завершения 54"/>
          <p:cNvSpPr/>
          <p:nvPr/>
        </p:nvSpPr>
        <p:spPr bwMode="auto">
          <a:xfrm>
            <a:off x="7090228" y="4820317"/>
            <a:ext cx="1197430" cy="390312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500" b="1" dirty="0" smtClean="0">
                <a:latin typeface="Times New Roman"/>
                <a:cs typeface="Times New Roman"/>
              </a:rPr>
              <a:t>131,5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Блок-схема: знак завершения 55"/>
          <p:cNvSpPr/>
          <p:nvPr/>
        </p:nvSpPr>
        <p:spPr bwMode="auto">
          <a:xfrm>
            <a:off x="7126514" y="5277515"/>
            <a:ext cx="1161144" cy="310487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500" b="1" dirty="0" smtClean="0">
                <a:latin typeface="Times New Roman"/>
                <a:cs typeface="Times New Roman"/>
              </a:rPr>
              <a:t>796,5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7" name="Блок-схема: знак завершения 56"/>
          <p:cNvSpPr/>
          <p:nvPr/>
        </p:nvSpPr>
        <p:spPr bwMode="auto">
          <a:xfrm>
            <a:off x="7133771" y="5618602"/>
            <a:ext cx="1153886" cy="295971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500" b="1" dirty="0" smtClean="0">
                <a:latin typeface="Times New Roman"/>
                <a:cs typeface="Times New Roman"/>
              </a:rPr>
              <a:t>412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Блок-схема: знак завершения 57"/>
          <p:cNvSpPr/>
          <p:nvPr/>
        </p:nvSpPr>
        <p:spPr bwMode="auto">
          <a:xfrm>
            <a:off x="7141028" y="5988717"/>
            <a:ext cx="1146630" cy="294243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500" b="1" dirty="0" smtClean="0">
                <a:latin typeface="Times New Roman"/>
                <a:cs typeface="Times New Roman"/>
              </a:rPr>
              <a:t>84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Блок-схема: знак завершения 58"/>
          <p:cNvSpPr/>
          <p:nvPr/>
        </p:nvSpPr>
        <p:spPr bwMode="auto">
          <a:xfrm>
            <a:off x="7177314" y="6373344"/>
            <a:ext cx="1110343" cy="303227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500" b="1" dirty="0" smtClean="0">
                <a:latin typeface="Times New Roman"/>
                <a:cs typeface="Times New Roman"/>
              </a:rPr>
              <a:t>38707,6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Блок-схема: знак завершения 59"/>
          <p:cNvSpPr/>
          <p:nvPr/>
        </p:nvSpPr>
        <p:spPr bwMode="auto">
          <a:xfrm>
            <a:off x="7119257" y="3236686"/>
            <a:ext cx="1168400" cy="355601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500" b="1" dirty="0" smtClean="0">
                <a:latin typeface="Times New Roman"/>
                <a:cs typeface="Times New Roman"/>
              </a:rPr>
              <a:t>1063,5</a:t>
            </a:r>
            <a:endParaRPr lang="ru-RU" sz="15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soc_posly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3086" y="1709057"/>
            <a:ext cx="259805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15229" y="370115"/>
            <a:ext cx="4800600" cy="944563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solidFill>
                  <a:schemeClr val="folHlink"/>
                </a:solidFill>
                <a:latin typeface="Arial Black" pitchFamily="34" charset="0"/>
              </a:rPr>
              <a:t>по галузі </a:t>
            </a:r>
            <a:r>
              <a:rPr lang="uk-UA" sz="2400" b="1" dirty="0" err="1" smtClean="0">
                <a:solidFill>
                  <a:schemeClr val="folHlink"/>
                </a:solidFill>
                <a:latin typeface="Arial Black" pitchFamily="34" charset="0"/>
              </a:rPr>
              <a:t>“Соціальний</a:t>
            </a:r>
            <a:r>
              <a:rPr lang="uk-UA" sz="2400" b="1" dirty="0" smtClean="0">
                <a:solidFill>
                  <a:schemeClr val="folHlink"/>
                </a:solidFill>
                <a:latin typeface="Arial Black" pitchFamily="34" charset="0"/>
              </a:rPr>
              <a:t> захист та соціальне </a:t>
            </a:r>
            <a:r>
              <a:rPr lang="uk-UA" sz="2400" b="1" dirty="0" err="1" smtClean="0">
                <a:solidFill>
                  <a:schemeClr val="folHlink"/>
                </a:solidFill>
                <a:latin typeface="Arial Black" pitchFamily="34" charset="0"/>
              </a:rPr>
              <a:t>забезпечення”</a:t>
            </a:r>
            <a:endParaRPr lang="ru-RU" sz="2400" b="1" dirty="0" smtClean="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6342" y="1600200"/>
            <a:ext cx="5087257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4548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пільгових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опинились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скрутному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становищі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матеріальну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виріщення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соціально-побутових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проблем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2873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особи отримали різні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соціальні послуги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Впроваджено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відділення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денного, цілодобового тимчасового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перебування та обліку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бездомних осіб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на 10 койок.  9 особам надані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соціальні послуги з відновлення документів, отримання реєстрації місця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проживання, пошуку родичів.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Створена спеціалізована служба первинного соціально-психологічного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консультування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осіб, які постраждали від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домашнього насильства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або/та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насильства за ознакою статі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. 172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 особи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отримали юридичні та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психологічні послуги.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Запроваджено послугу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раннього втручання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тобто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командою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спеціалістів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профілю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здоров'ям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розвитком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вчасне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оперативне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знизити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інвалідизацію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10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виховується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дітей,скористались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такою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послугою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504371" y="257629"/>
            <a:ext cx="32845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ТОП-5 </a:t>
            </a:r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досягнень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885371" y="903514"/>
            <a:ext cx="2209800" cy="6048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1" hangingPunct="1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за 2021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рік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5127" name="Oval 10"/>
          <p:cNvSpPr>
            <a:spLocks noChangeArrowheads="1"/>
          </p:cNvSpPr>
          <p:nvPr/>
        </p:nvSpPr>
        <p:spPr bwMode="auto">
          <a:xfrm>
            <a:off x="228599" y="4724400"/>
            <a:ext cx="526143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smtClean="0"/>
              <a:t>5.</a:t>
            </a:r>
            <a:endParaRPr lang="ru-RU" sz="1800" smtClean="0"/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0" y="1524000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 smtClean="0"/>
          </a:p>
        </p:txBody>
      </p:sp>
      <p:sp>
        <p:nvSpPr>
          <p:cNvPr id="5129" name="Oval 12"/>
          <p:cNvSpPr>
            <a:spLocks noChangeArrowheads="1"/>
          </p:cNvSpPr>
          <p:nvPr/>
        </p:nvSpPr>
        <p:spPr bwMode="auto">
          <a:xfrm>
            <a:off x="214086" y="1752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smtClean="0"/>
              <a:t>1.</a:t>
            </a:r>
            <a:endParaRPr lang="ru-RU" sz="1800" smtClean="0"/>
          </a:p>
        </p:txBody>
      </p:sp>
      <p:pic>
        <p:nvPicPr>
          <p:cNvPr id="5133" name="Picture 23" descr="nepratsevlashtovanyh-osib-z-invalidnistyu-i-grupy-_0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13" y="5776685"/>
            <a:ext cx="5297715" cy="108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2"/>
          <p:cNvPicPr>
            <a:picLocks noChangeAspect="1" noChangeArrowheads="1"/>
          </p:cNvPicPr>
          <p:nvPr/>
        </p:nvPicPr>
        <p:blipFill>
          <a:blip r:embed="rId4"/>
          <a:srcRect l="50139" t="18674" r="11295" b="36737"/>
          <a:stretch>
            <a:fillRect/>
          </a:stretch>
        </p:blipFill>
        <p:spPr bwMode="auto">
          <a:xfrm>
            <a:off x="5943600" y="3788229"/>
            <a:ext cx="3073400" cy="278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8548914" y="0"/>
            <a:ext cx="595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18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21343" y="3889828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4.</a:t>
            </a:r>
            <a:endParaRPr lang="ru-RU" sz="1800" dirty="0" smtClean="0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21343" y="3062514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3.</a:t>
            </a:r>
            <a:endParaRPr lang="ru-RU" sz="1800" dirty="0" smtClean="0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06829" y="2409371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2.</a:t>
            </a:r>
            <a:endParaRPr 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00891" y="-16908"/>
            <a:ext cx="7404480" cy="68729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hangingPunct="1">
              <a:defRPr/>
            </a:pPr>
            <a:r>
              <a:rPr lang="uk-UA" altLang="ru-RU" sz="2250" b="1" i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</a:rPr>
              <a:t>Соціальне забезпечення</a:t>
            </a:r>
            <a:endParaRPr lang="uk-UA" altLang="ru-RU" sz="2250" b="1" i="1" dirty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573738" y="1331663"/>
            <a:ext cx="4017756" cy="2261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 центру </a:t>
            </a:r>
            <a:endParaRPr lang="ru-RU" sz="1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874164" y="675120"/>
            <a:ext cx="2170715" cy="520475"/>
          </a:xfrm>
          <a:prstGeom prst="roundRect">
            <a:avLst/>
          </a:prstGeom>
          <a:gradFill flip="none" rotWithShape="1">
            <a:gsLst>
              <a:gs pos="0">
                <a:srgbClr val="C2F5FA"/>
              </a:gs>
              <a:gs pos="29000">
                <a:srgbClr val="C2F5FA"/>
              </a:gs>
            </a:gsLst>
            <a:lin ang="600000" scaled="0"/>
            <a:tileRect/>
          </a:gra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600" b="1" dirty="0" smtClean="0">
                <a:latin typeface="Times New Roman"/>
                <a:cs typeface="Times New Roman"/>
              </a:rPr>
              <a:t>27878,5 тис. грн</a:t>
            </a:r>
            <a:endParaRPr lang="ru-RU" sz="1600" b="1" dirty="0">
              <a:latin typeface="Times New Roman"/>
              <a:cs typeface="Times New Roman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88948" y="3679294"/>
            <a:ext cx="5522222" cy="204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літнє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працевлаштування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дітей</a:t>
            </a:r>
            <a:endParaRPr lang="ru-RU" sz="1200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567416" y="1643408"/>
            <a:ext cx="3998439" cy="235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Центру соціальної підтримки дітей «Моя родина»</a:t>
            </a:r>
            <a:endParaRPr lang="ru-RU" sz="1200" b="1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74171" y="4645757"/>
            <a:ext cx="6039343" cy="2203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надання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інших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пільг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ветеренам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війни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(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пільговий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проїзд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, санаторно-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курортні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путівки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)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174172" y="4896707"/>
            <a:ext cx="7010399" cy="4542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надання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матеріальної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допомоги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громадянам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міста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(на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лікування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,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поховання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,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учасникам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АТО/ООС,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внутрішньо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переміщеним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громадянам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, на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встановлення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індивідуального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опалення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тощо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)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200244" y="3164960"/>
            <a:ext cx="7042385" cy="4041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tri" algn="ctr">
            <a:solidFill>
              <a:srgbClr val="000000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1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„</a:t>
            </a:r>
            <a:r>
              <a:rPr lang="ru-RU" sz="1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спорту, 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т.ч:</a:t>
            </a: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знак завершения 17"/>
          <p:cNvSpPr>
            <a:spLocks noChangeArrowheads="1"/>
          </p:cNvSpPr>
          <p:nvPr/>
        </p:nvSpPr>
        <p:spPr bwMode="auto">
          <a:xfrm>
            <a:off x="7284183" y="1349828"/>
            <a:ext cx="1554854" cy="179058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 cmpd="dbl" algn="ctr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9201,7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32" name="Блок-схема: знак завершения 31"/>
          <p:cNvSpPr>
            <a:spLocks noChangeArrowheads="1"/>
          </p:cNvSpPr>
          <p:nvPr/>
        </p:nvSpPr>
        <p:spPr bwMode="auto">
          <a:xfrm>
            <a:off x="7313212" y="1631708"/>
            <a:ext cx="1565754" cy="21119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1903,2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39" name="Блок-схема: знак завершения 38"/>
          <p:cNvSpPr>
            <a:spLocks noChangeArrowheads="1"/>
          </p:cNvSpPr>
          <p:nvPr/>
        </p:nvSpPr>
        <p:spPr bwMode="auto">
          <a:xfrm>
            <a:off x="7298698" y="2261081"/>
            <a:ext cx="1536353" cy="203452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uk-UA" sz="1400" b="1" dirty="0" smtClean="0">
                <a:latin typeface="Times New Roman"/>
                <a:cs typeface="Times New Roman"/>
              </a:rPr>
              <a:t>1038 тис. 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40" name="Блок-схема: знак завершения 39"/>
          <p:cNvSpPr>
            <a:spLocks noChangeArrowheads="1"/>
          </p:cNvSpPr>
          <p:nvPr/>
        </p:nvSpPr>
        <p:spPr bwMode="auto">
          <a:xfrm>
            <a:off x="7519907" y="2690598"/>
            <a:ext cx="1359060" cy="35560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 cmpd="tri" algn="ctr">
            <a:solidFill>
              <a:schemeClr val="accent1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1797,7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44" name="Google Shape;145;p29"/>
          <p:cNvSpPr txBox="1">
            <a:spLocks/>
          </p:cNvSpPr>
          <p:nvPr/>
        </p:nvSpPr>
        <p:spPr>
          <a:xfrm>
            <a:off x="7527572" y="968774"/>
            <a:ext cx="1217899" cy="2067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595959"/>
              </a:buClr>
              <a:buSzPts val="2800"/>
              <a:buFont typeface="Arial" panose="020B0604020202020204" pitchFamily="34" charset="0"/>
              <a:buNone/>
            </a:pPr>
            <a:r>
              <a:rPr lang="uk-UA" altLang="ru-RU" sz="1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2021 рік</a:t>
            </a:r>
            <a:endParaRPr lang="ru-RU" altLang="ru-RU" sz="13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726922" y="1331012"/>
            <a:ext cx="474883" cy="21397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6712408" y="1643408"/>
            <a:ext cx="463379" cy="206921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6741436" y="1964974"/>
            <a:ext cx="438327" cy="185806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6697895" y="2288812"/>
            <a:ext cx="439418" cy="21644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6714907" y="2771098"/>
            <a:ext cx="629322" cy="218845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365"/>
            <a:ext cx="2220686" cy="1483436"/>
          </a:xfrm>
          <a:prstGeom prst="rect">
            <a:avLst/>
          </a:prstGeom>
        </p:spPr>
      </p:pic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2567416" y="1952583"/>
            <a:ext cx="4022070" cy="2390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Павлоградського міського центру соціальних служб</a:t>
            </a:r>
            <a:endParaRPr lang="ru-RU" sz="1200" b="1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2538387" y="2259532"/>
            <a:ext cx="3998439" cy="2437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Центру надання соціально-психологічних послуг</a:t>
            </a:r>
            <a:endParaRPr lang="ru-RU" sz="1200" b="1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54" name="WordArt 491"/>
          <p:cNvSpPr>
            <a:spLocks noChangeArrowheads="1" noChangeShapeType="1" noTextEdit="1"/>
          </p:cNvSpPr>
          <p:nvPr/>
        </p:nvSpPr>
        <p:spPr bwMode="auto">
          <a:xfrm>
            <a:off x="585782" y="1479375"/>
            <a:ext cx="1326535" cy="768462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32056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Impact"/>
              </a:rPr>
              <a:t>Утримання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304801" y="3972031"/>
            <a:ext cx="5542246" cy="2123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заходи з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питань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сім'ї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,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молоді</a:t>
            </a:r>
            <a:endParaRPr lang="ru-RU" sz="1200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6148631" y="4091061"/>
            <a:ext cx="108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149041" y="3817211"/>
            <a:ext cx="108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Блок-схема: знак завершения 64"/>
          <p:cNvSpPr>
            <a:spLocks noChangeArrowheads="1"/>
          </p:cNvSpPr>
          <p:nvPr/>
        </p:nvSpPr>
        <p:spPr bwMode="auto">
          <a:xfrm>
            <a:off x="7428466" y="3698902"/>
            <a:ext cx="1193020" cy="176412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460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67" name="Блок-схема: знак завершения 66"/>
          <p:cNvSpPr>
            <a:spLocks noChangeArrowheads="1"/>
          </p:cNvSpPr>
          <p:nvPr/>
        </p:nvSpPr>
        <p:spPr bwMode="auto">
          <a:xfrm>
            <a:off x="7427188" y="4005695"/>
            <a:ext cx="1208811" cy="159906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47,4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196353" y="4231794"/>
            <a:ext cx="6572879" cy="3256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tri" algn="ctr">
            <a:solidFill>
              <a:srgbClr val="000000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1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Блок-схема: знак завершения 69"/>
          <p:cNvSpPr>
            <a:spLocks noChangeArrowheads="1"/>
          </p:cNvSpPr>
          <p:nvPr/>
        </p:nvSpPr>
        <p:spPr bwMode="auto">
          <a:xfrm>
            <a:off x="7431316" y="4268297"/>
            <a:ext cx="1509484" cy="289189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 cmpd="tri" algn="ctr">
            <a:solidFill>
              <a:schemeClr val="accent1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12243,3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6879599" y="4308330"/>
            <a:ext cx="438411" cy="222761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3" name="Блок-схема: знак завершения 72"/>
          <p:cNvSpPr>
            <a:spLocks noChangeArrowheads="1"/>
          </p:cNvSpPr>
          <p:nvPr/>
        </p:nvSpPr>
        <p:spPr bwMode="auto">
          <a:xfrm>
            <a:off x="7547430" y="4623469"/>
            <a:ext cx="1349430" cy="224302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5775,7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74" name="Rectangle 2"/>
          <p:cNvSpPr txBox="1">
            <a:spLocks noChangeArrowheads="1"/>
          </p:cNvSpPr>
          <p:nvPr/>
        </p:nvSpPr>
        <p:spPr>
          <a:xfrm>
            <a:off x="174172" y="5413828"/>
            <a:ext cx="7416800" cy="3483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компенсація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фізичним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особам,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громадянам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похилого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особам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хворим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самообслуговування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сторонньої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187942" y="5821693"/>
            <a:ext cx="6488629" cy="27430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надання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фінансової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підтримки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громадським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організаціям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ветеранів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та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осіб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з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інвалідністю</a:t>
            </a:r>
            <a:endParaRPr lang="ru-RU" sz="1200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76" name="Rectangle 2"/>
          <p:cNvSpPr txBox="1">
            <a:spLocks noChangeArrowheads="1"/>
          </p:cNvSpPr>
          <p:nvPr/>
        </p:nvSpPr>
        <p:spPr>
          <a:xfrm>
            <a:off x="188685" y="6168570"/>
            <a:ext cx="5747658" cy="2032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придбання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продовольчих</a:t>
            </a:r>
            <a:r>
              <a:rPr lang="ru-RU" sz="1200" kern="0" dirty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onstantia"/>
                <a:cs typeface="Arial" charset="0"/>
              </a:rPr>
              <a:t>наборів</a:t>
            </a:r>
            <a:endParaRPr lang="ru-RU" sz="1200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77" name="Блок-схема: знак завершения 76"/>
          <p:cNvSpPr>
            <a:spLocks noChangeArrowheads="1"/>
          </p:cNvSpPr>
          <p:nvPr/>
        </p:nvSpPr>
        <p:spPr bwMode="auto">
          <a:xfrm>
            <a:off x="7547429" y="4894656"/>
            <a:ext cx="1378857" cy="374030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4373,4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78" name="Блок-схема: знак завершения 77"/>
          <p:cNvSpPr>
            <a:spLocks noChangeArrowheads="1"/>
          </p:cNvSpPr>
          <p:nvPr/>
        </p:nvSpPr>
        <p:spPr bwMode="auto">
          <a:xfrm>
            <a:off x="7678057" y="5340013"/>
            <a:ext cx="1221395" cy="378615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1641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79" name="Блок-схема: знак завершения 78"/>
          <p:cNvSpPr>
            <a:spLocks noChangeArrowheads="1"/>
          </p:cNvSpPr>
          <p:nvPr/>
        </p:nvSpPr>
        <p:spPr bwMode="auto">
          <a:xfrm>
            <a:off x="7663543" y="5827992"/>
            <a:ext cx="1279451" cy="224465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133,7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80" name="Блок-схема: знак завершения 79"/>
          <p:cNvSpPr>
            <a:spLocks noChangeArrowheads="1"/>
          </p:cNvSpPr>
          <p:nvPr/>
        </p:nvSpPr>
        <p:spPr bwMode="auto">
          <a:xfrm>
            <a:off x="7590971" y="6114399"/>
            <a:ext cx="1306286" cy="257372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248,2 тис.грн</a:t>
            </a:r>
          </a:p>
        </p:txBody>
      </p:sp>
      <p:pic>
        <p:nvPicPr>
          <p:cNvPr id="61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-1" y="-1"/>
            <a:ext cx="1636296" cy="85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8505371" y="0"/>
            <a:ext cx="6386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18.1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83" name="Рисунок 82" descr="D:\загружено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7199" y="0"/>
            <a:ext cx="1696721" cy="92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AutoShape 492"/>
          <p:cNvSpPr>
            <a:spLocks/>
          </p:cNvSpPr>
          <p:nvPr/>
        </p:nvSpPr>
        <p:spPr bwMode="auto">
          <a:xfrm>
            <a:off x="2164668" y="1250269"/>
            <a:ext cx="389845" cy="1333273"/>
          </a:xfrm>
          <a:prstGeom prst="leftBrace">
            <a:avLst>
              <a:gd name="adj1" fmla="val 91667"/>
              <a:gd name="adj2" fmla="val 50000"/>
            </a:avLst>
          </a:prstGeom>
          <a:noFill/>
          <a:ln w="22225">
            <a:solidFill>
              <a:srgbClr val="333399"/>
            </a:solidFill>
            <a:round/>
            <a:headEnd/>
            <a:tailEnd/>
          </a:ln>
        </p:spPr>
      </p:sp>
      <p:sp>
        <p:nvSpPr>
          <p:cNvPr id="86" name="Блок-схема: знак завершения 85"/>
          <p:cNvSpPr>
            <a:spLocks noChangeArrowheads="1"/>
          </p:cNvSpPr>
          <p:nvPr/>
        </p:nvSpPr>
        <p:spPr bwMode="auto">
          <a:xfrm>
            <a:off x="7334983" y="1958280"/>
            <a:ext cx="1500068" cy="240859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1187,2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87" name="Rectangle 2"/>
          <p:cNvSpPr txBox="1">
            <a:spLocks noChangeArrowheads="1"/>
          </p:cNvSpPr>
          <p:nvPr/>
        </p:nvSpPr>
        <p:spPr>
          <a:xfrm>
            <a:off x="1190172" y="2716731"/>
            <a:ext cx="5355772" cy="3602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Оздоровлення та відпочинок дітей, інші заходи у сфері соціального захисту</a:t>
            </a:r>
            <a:endParaRPr lang="ru-RU" sz="1200" b="1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8" name="Блок-схема: знак завершения 87"/>
          <p:cNvSpPr>
            <a:spLocks noChangeArrowheads="1"/>
          </p:cNvSpPr>
          <p:nvPr/>
        </p:nvSpPr>
        <p:spPr bwMode="auto">
          <a:xfrm>
            <a:off x="7338478" y="3191341"/>
            <a:ext cx="1377351" cy="355989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 cmpd="tri" algn="ctr">
            <a:solidFill>
              <a:schemeClr val="accent1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507,4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89" name="Блок-схема: знак завершения 88"/>
          <p:cNvSpPr>
            <a:spLocks noChangeArrowheads="1"/>
          </p:cNvSpPr>
          <p:nvPr/>
        </p:nvSpPr>
        <p:spPr bwMode="auto">
          <a:xfrm>
            <a:off x="7590971" y="6397429"/>
            <a:ext cx="1305889" cy="326570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rtl="1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400" b="1" dirty="0" smtClean="0">
                <a:latin typeface="Times New Roman"/>
                <a:cs typeface="Times New Roman"/>
              </a:rPr>
              <a:t>71,3 тис.грн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90" name="Rectangle 2"/>
          <p:cNvSpPr txBox="1">
            <a:spLocks noChangeArrowheads="1"/>
          </p:cNvSpPr>
          <p:nvPr/>
        </p:nvSpPr>
        <p:spPr>
          <a:xfrm>
            <a:off x="195944" y="6437086"/>
            <a:ext cx="6146799" cy="1959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заходи центру </a:t>
            </a:r>
            <a:r>
              <a:rPr lang="ru-RU" sz="12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соціальних</a:t>
            </a:r>
            <a:r>
              <a:rPr lang="ru-RU" sz="12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 служб та центру </a:t>
            </a:r>
            <a:r>
              <a:rPr lang="ru-RU" sz="12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надання</a:t>
            </a:r>
            <a:r>
              <a:rPr lang="ru-RU" sz="12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соціально-психологічних</a:t>
            </a:r>
            <a:r>
              <a:rPr lang="ru-RU" sz="12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2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послуг</a:t>
            </a:r>
            <a:endParaRPr lang="ru-RU" sz="1200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6431660" y="4736947"/>
            <a:ext cx="108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7228115" y="5080001"/>
            <a:ext cx="275772" cy="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6852574" y="5950857"/>
            <a:ext cx="491655" cy="5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6415314" y="6270171"/>
            <a:ext cx="994229" cy="7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V="1">
            <a:off x="6618514" y="6516915"/>
            <a:ext cx="914400" cy="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03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381000"/>
            <a:ext cx="5105400" cy="1020763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По галузі </a:t>
            </a:r>
            <a:r>
              <a:rPr lang="uk-UA" sz="28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“Культура”</a:t>
            </a:r>
            <a:endParaRPr lang="ru-RU" sz="2800" b="1" u="sng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171" y="1698170"/>
            <a:ext cx="5399316" cy="5007429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Проведено 67 вистав, з яких 3 – нових, забезпечено можливість безкоштовного відвідування вистав людьми похилого віку, інвалідами, ветеранами війни, учасниками  ООС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Бібліотеки міста стали переможцями конкурсу «Горить зоря її поезії над краєм» та проєкту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Агенства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ООП у справах біженців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Науковими співробітниками Павлоградського музею  у соціальній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мережі викладено 267 статей,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відеопривітань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 відеофільмів</a:t>
            </a:r>
            <a:r>
              <a:rPr lang="uk-UA" sz="1400" dirty="0" smtClean="0"/>
              <a:t>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проведені театралізовані екскурсії - виставки "Ніч в музеї –11»,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«Культура кожного народу неповторна і своя", "Афганістан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подвиг,  біль,  пам'ять"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КБУ «Міський культурно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–дозвільницький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центр» проведено  698 заходів, завойовано: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ІІ місце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в Кубку Світу з акробатичного рок-н-ролу (зразковий клуб «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Восторг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»)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ІІ місце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в номінації «Сучасний український танець» (ансамбль танцю «Юність»)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Проведено 62 культурно - мистецьких заходів (10 фестивалів, 11 конкурсів, ярмарок, марафонів, 41 державне свято)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475344" y="228600"/>
            <a:ext cx="32845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ТОП-5 </a:t>
            </a:r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досягнень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914400" y="830943"/>
            <a:ext cx="2209800" cy="6048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1" hangingPunct="1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за 2021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рік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0" y="1524000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 smtClean="0"/>
          </a:p>
        </p:txBody>
      </p:sp>
      <p:sp>
        <p:nvSpPr>
          <p:cNvPr id="6155" name="Oval 16"/>
          <p:cNvSpPr>
            <a:spLocks noChangeArrowheads="1"/>
          </p:cNvSpPr>
          <p:nvPr/>
        </p:nvSpPr>
        <p:spPr bwMode="auto">
          <a:xfrm>
            <a:off x="195943" y="1963057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1.</a:t>
            </a:r>
            <a:endParaRPr lang="ru-RU" sz="1800" dirty="0" smtClean="0"/>
          </a:p>
        </p:txBody>
      </p:sp>
      <p:pic>
        <p:nvPicPr>
          <p:cNvPr id="6160" name="Picture 18" descr="загруже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83656"/>
            <a:ext cx="2819400" cy="25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/>
          <p:cNvPicPr>
            <a:picLocks noChangeAspect="1" noChangeArrowheads="1"/>
          </p:cNvPicPr>
          <p:nvPr/>
        </p:nvPicPr>
        <p:blipFill>
          <a:blip r:embed="rId3"/>
          <a:srcRect l="50139" t="43903" r="11938" b="12830"/>
          <a:stretch>
            <a:fillRect/>
          </a:stretch>
        </p:blipFill>
        <p:spPr bwMode="auto">
          <a:xfrm>
            <a:off x="5979886" y="4325258"/>
            <a:ext cx="3087914" cy="233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8548914" y="0"/>
            <a:ext cx="595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19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188687" y="2652486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2.</a:t>
            </a:r>
            <a:endParaRPr lang="ru-RU" sz="1800" dirty="0" smtClean="0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174171" y="3392714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3.</a:t>
            </a:r>
            <a:endParaRPr lang="ru-RU" sz="1800" dirty="0" smtClean="0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174172" y="4568372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4.</a:t>
            </a:r>
            <a:endParaRPr lang="ru-RU" sz="1800" dirty="0" smtClean="0"/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188685" y="5874658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5.</a:t>
            </a:r>
            <a:endParaRPr 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3263146" y="200763"/>
            <a:ext cx="2881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Культура</a:t>
            </a:r>
            <a:endParaRPr kumimoji="0" lang="ru-RU" altLang="ru-RU" sz="3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0" y="924794"/>
            <a:ext cx="9101137" cy="100739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50800" dir="5400000" algn="ctr" rotWithShape="0">
              <a:srgbClr val="EEECE1"/>
            </a:outerShdw>
          </a:effectLst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dirty="0" err="1" smtClean="0">
                <a:latin typeface="Times New Roman"/>
                <a:cs typeface="Times New Roman"/>
              </a:rPr>
              <a:t>Видатки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всього</a:t>
            </a:r>
            <a:r>
              <a:rPr lang="ru-RU" sz="1800" b="1" dirty="0" smtClean="0">
                <a:latin typeface="Times New Roman"/>
                <a:cs typeface="Times New Roman"/>
              </a:rPr>
              <a:t> – 26312,7 тис.грн. в т.ч. на заходи </a:t>
            </a:r>
            <a:r>
              <a:rPr lang="ru-RU" sz="18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</a:p>
          <a:p>
            <a:pPr algn="ctr" rtl="1">
              <a:defRPr sz="1000"/>
            </a:pPr>
            <a:r>
              <a:rPr lang="ru-RU" sz="1800" b="1" dirty="0" smtClean="0">
                <a:latin typeface="Times New Roman"/>
                <a:cs typeface="Times New Roman"/>
              </a:rPr>
              <a:t>"</a:t>
            </a:r>
            <a:r>
              <a:rPr lang="ru-RU" sz="1800" b="1" dirty="0" err="1" smtClean="0">
                <a:latin typeface="Times New Roman"/>
                <a:cs typeface="Times New Roman"/>
              </a:rPr>
              <a:t>Розвиток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культури</a:t>
            </a:r>
            <a:r>
              <a:rPr lang="ru-RU" sz="1800" b="1" dirty="0" smtClean="0">
                <a:latin typeface="Times New Roman"/>
                <a:cs typeface="Times New Roman"/>
              </a:rPr>
              <a:t> та </a:t>
            </a:r>
            <a:r>
              <a:rPr lang="ru-RU" sz="1800" b="1" dirty="0" err="1" smtClean="0">
                <a:latin typeface="Times New Roman"/>
                <a:cs typeface="Times New Roman"/>
              </a:rPr>
              <a:t>збереження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об'єктів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культурної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спадщини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міста</a:t>
            </a:r>
            <a:r>
              <a:rPr lang="ru-RU" sz="1800" b="1" dirty="0" smtClean="0">
                <a:latin typeface="Times New Roman"/>
                <a:cs typeface="Times New Roman"/>
              </a:rPr>
              <a:t> Павлоград на 2020-2025 роки" – 6673,2 тис.грн</a:t>
            </a:r>
            <a:endParaRPr lang="ru-RU" sz="1800" b="1" dirty="0">
              <a:latin typeface="Times New Roman"/>
              <a:cs typeface="Times New Roman"/>
            </a:endParaRPr>
          </a:p>
        </p:txBody>
      </p:sp>
      <p:pic>
        <p:nvPicPr>
          <p:cNvPr id="11" name="Рисунок 13" descr="D:\загруже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72" y="0"/>
            <a:ext cx="1431167" cy="87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505371" y="94341"/>
            <a:ext cx="6386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19.1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446508" y="2068559"/>
            <a:ext cx="841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 i="1" dirty="0" smtClean="0"/>
              <a:t>2021 рік</a:t>
            </a:r>
            <a:endParaRPr lang="ru-RU" altLang="ru-RU" sz="1400" b="1" i="1" dirty="0"/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8423275" y="2317319"/>
            <a:ext cx="7207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100" dirty="0" err="1">
                <a:cs typeface="Times New Roman" panose="02020603050405020304" pitchFamily="18" charset="0"/>
              </a:rPr>
              <a:t>тис.грн</a:t>
            </a:r>
            <a:r>
              <a:rPr lang="uk-UA" altLang="ru-RU" sz="1100" dirty="0">
                <a:cs typeface="Times New Roman" panose="02020603050405020304" pitchFamily="18" charset="0"/>
              </a:rPr>
              <a:t>.</a:t>
            </a:r>
            <a:endParaRPr lang="ru-RU" altLang="ru-RU" sz="11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3" y="2577788"/>
            <a:ext cx="4793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63" y="3130867"/>
            <a:ext cx="59859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ярмарок,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63" y="4254206"/>
            <a:ext cx="47959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театру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ім.Б.Є.Захави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63" y="4798360"/>
            <a:ext cx="5722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матеріально-технічної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63" y="5619513"/>
            <a:ext cx="57225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профілактиці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в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Блок-схема: знак завершения 25"/>
          <p:cNvSpPr>
            <a:spLocks noChangeArrowheads="1"/>
          </p:cNvSpPr>
          <p:nvPr/>
        </p:nvSpPr>
        <p:spPr bwMode="auto">
          <a:xfrm>
            <a:off x="6257949" y="2638879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19639,5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Блок-схема: знак завершения 26"/>
          <p:cNvSpPr>
            <a:spLocks noChangeArrowheads="1"/>
          </p:cNvSpPr>
          <p:nvPr/>
        </p:nvSpPr>
        <p:spPr bwMode="auto">
          <a:xfrm>
            <a:off x="6257949" y="3356322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1280,3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Блок-схема: знак завершения 27"/>
          <p:cNvSpPr>
            <a:spLocks noChangeArrowheads="1"/>
          </p:cNvSpPr>
          <p:nvPr/>
        </p:nvSpPr>
        <p:spPr bwMode="auto">
          <a:xfrm>
            <a:off x="6257949" y="4201559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dirty="0" smtClean="0">
                <a:latin typeface="Times New Roman"/>
                <a:cs typeface="Times New Roman"/>
              </a:rPr>
              <a:t>3484,2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Блок-схема: знак завершения 28"/>
          <p:cNvSpPr>
            <a:spLocks noChangeArrowheads="1"/>
          </p:cNvSpPr>
          <p:nvPr/>
        </p:nvSpPr>
        <p:spPr bwMode="auto">
          <a:xfrm>
            <a:off x="6257950" y="4946356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dirty="0" smtClean="0">
                <a:latin typeface="Times New Roman"/>
                <a:cs typeface="Times New Roman"/>
              </a:rPr>
              <a:t>1890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Блок-схема: знак завершения 29"/>
          <p:cNvSpPr>
            <a:spLocks noChangeArrowheads="1"/>
          </p:cNvSpPr>
          <p:nvPr/>
        </p:nvSpPr>
        <p:spPr bwMode="auto">
          <a:xfrm>
            <a:off x="6257950" y="5890365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18,7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-1" y="0"/>
            <a:ext cx="1538515" cy="8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381000"/>
            <a:ext cx="5257800" cy="1020763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По галузі </a:t>
            </a:r>
            <a:r>
              <a:rPr lang="uk-UA" sz="24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“Молодіжні</a:t>
            </a:r>
            <a:r>
              <a:rPr lang="uk-UA" sz="24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uk-UA" sz="24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програми”</a:t>
            </a:r>
            <a:r>
              <a:rPr lang="uk-UA" sz="24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br>
              <a:rPr lang="uk-UA" sz="24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uk-UA" sz="24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“Фізична</a:t>
            </a:r>
            <a:r>
              <a:rPr lang="uk-UA" sz="24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культура і </a:t>
            </a:r>
            <a:r>
              <a:rPr lang="uk-UA" sz="24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спорт”</a:t>
            </a:r>
            <a:endParaRPr lang="ru-RU" sz="2400" b="1" u="sng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1999" y="1741715"/>
            <a:ext cx="4738915" cy="370114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1207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займаються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спортом 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спортивних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закладах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1758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прийняло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участь у 56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спортивних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13 заходах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спортсменів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та  3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тренери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отримали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стипендію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«міського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перемогу у Кубку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139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залучено до благоустрою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395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2-5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пройшли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навчання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плавання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518885" y="315686"/>
            <a:ext cx="32845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ТОП-5 </a:t>
            </a:r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досягнень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7173" name="Picture 6" descr="vidy-sporta1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43" y="5558971"/>
            <a:ext cx="8418287" cy="112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WordArt 7"/>
          <p:cNvSpPr>
            <a:spLocks noChangeArrowheads="1" noChangeShapeType="1" noTextEdit="1"/>
          </p:cNvSpPr>
          <p:nvPr/>
        </p:nvSpPr>
        <p:spPr bwMode="auto">
          <a:xfrm>
            <a:off x="972457" y="889000"/>
            <a:ext cx="2209800" cy="6048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1" hangingPunct="1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за 2021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рік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210457" y="1716314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1.</a:t>
            </a:r>
            <a:endParaRPr lang="ru-RU" sz="1800" dirty="0" smtClean="0"/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224972" y="2569028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2.</a:t>
            </a:r>
            <a:endParaRPr lang="ru-RU" sz="1800" dirty="0" smtClean="0"/>
          </a:p>
        </p:txBody>
      </p:sp>
      <p:sp>
        <p:nvSpPr>
          <p:cNvPr id="7177" name="Oval 10"/>
          <p:cNvSpPr>
            <a:spLocks noChangeArrowheads="1"/>
          </p:cNvSpPr>
          <p:nvPr/>
        </p:nvSpPr>
        <p:spPr bwMode="auto">
          <a:xfrm>
            <a:off x="195942" y="4256314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4.</a:t>
            </a:r>
            <a:endParaRPr lang="ru-RU" sz="1800" dirty="0" smtClean="0"/>
          </a:p>
        </p:txBody>
      </p:sp>
      <p:sp>
        <p:nvSpPr>
          <p:cNvPr id="7178" name="Oval 11"/>
          <p:cNvSpPr>
            <a:spLocks noChangeArrowheads="1"/>
          </p:cNvSpPr>
          <p:nvPr/>
        </p:nvSpPr>
        <p:spPr bwMode="auto">
          <a:xfrm>
            <a:off x="174172" y="4884057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5.</a:t>
            </a:r>
            <a:endParaRPr lang="ru-RU" sz="1800" dirty="0" smtClean="0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0" y="1524000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 smtClean="0"/>
          </a:p>
        </p:txBody>
      </p:sp>
      <p:pic>
        <p:nvPicPr>
          <p:cNvPr id="7188" name="Picture 22"/>
          <p:cNvPicPr>
            <a:picLocks noChangeAspect="1" noChangeArrowheads="1"/>
          </p:cNvPicPr>
          <p:nvPr/>
        </p:nvPicPr>
        <p:blipFill>
          <a:blip r:embed="rId3"/>
          <a:srcRect l="50139" t="42760" r="11295" b="12669"/>
          <a:stretch>
            <a:fillRect/>
          </a:stretch>
        </p:blipFill>
        <p:spPr bwMode="auto">
          <a:xfrm>
            <a:off x="5109029" y="2663371"/>
            <a:ext cx="3831771" cy="26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3" descr="загруже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5799" y="1676400"/>
            <a:ext cx="1295401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8505371" y="94341"/>
            <a:ext cx="6386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1800" b="1" kern="0" dirty="0" smtClean="0">
                <a:solidFill>
                  <a:srgbClr val="000000"/>
                </a:solidFill>
                <a:cs typeface="+mn-cs"/>
              </a:rPr>
              <a:t>20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203199" y="3436257"/>
            <a:ext cx="537029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800" dirty="0" smtClean="0"/>
              <a:t>3.</a:t>
            </a:r>
            <a:endParaRPr lang="ru-RU" sz="1800" dirty="0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596572" cy="79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490857" y="94341"/>
            <a:ext cx="6531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1800" b="1" kern="0" dirty="0" smtClean="0">
                <a:solidFill>
                  <a:srgbClr val="000000"/>
                </a:solidFill>
                <a:cs typeface="+mn-cs"/>
              </a:rPr>
              <a:t>20.1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2196224" y="183874"/>
            <a:ext cx="4824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Фізична культура і спорт</a:t>
            </a:r>
            <a:endParaRPr kumimoji="0" lang="ru-RU" altLang="ru-RU" sz="3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4" name="Picture 40" descr="загружено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18" y="0"/>
            <a:ext cx="1350909" cy="78476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0" y="769258"/>
            <a:ext cx="9144001" cy="972455"/>
          </a:xfrm>
          <a:prstGeom prst="flowChartTerminator">
            <a:avLst/>
          </a:prstGeom>
          <a:solidFill>
            <a:schemeClr val="accent3">
              <a:lumMod val="20000"/>
              <a:lumOff val="80000"/>
              <a:alpha val="74901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square" lIns="73152" tIns="59436" rIns="7315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400" b="1" dirty="0" err="1" smtClean="0">
                <a:latin typeface="Times New Roman"/>
                <a:cs typeface="Times New Roman"/>
              </a:rPr>
              <a:t>Утримання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спортивних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закладів</a:t>
            </a:r>
            <a:r>
              <a:rPr lang="ru-RU" sz="1400" b="1" dirty="0" smtClean="0">
                <a:latin typeface="Times New Roman"/>
                <a:cs typeface="Times New Roman"/>
              </a:rPr>
              <a:t>, </a:t>
            </a:r>
            <a:r>
              <a:rPr lang="ru-RU" sz="1400" b="1" dirty="0" err="1" smtClean="0">
                <a:latin typeface="Times New Roman"/>
                <a:cs typeface="Times New Roman"/>
              </a:rPr>
              <a:t>проведення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навчально-тренувальних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зборів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і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змагань</a:t>
            </a:r>
            <a:r>
              <a:rPr lang="ru-RU" sz="1400" b="1" dirty="0" smtClean="0">
                <a:latin typeface="Times New Roman"/>
                <a:cs typeface="Times New Roman"/>
              </a:rPr>
              <a:t>- 12998,2  тис. грн, у тому </a:t>
            </a:r>
            <a:r>
              <a:rPr lang="ru-RU" sz="1400" b="1" dirty="0" err="1" smtClean="0">
                <a:latin typeface="Times New Roman"/>
                <a:cs typeface="Times New Roman"/>
              </a:rPr>
              <a:t>числі</a:t>
            </a:r>
            <a:r>
              <a:rPr lang="ru-RU" sz="1400" b="1" dirty="0" smtClean="0">
                <a:latin typeface="Times New Roman"/>
                <a:cs typeface="Times New Roman"/>
              </a:rPr>
              <a:t> на виконання </a:t>
            </a:r>
            <a:r>
              <a:rPr lang="ru-RU" sz="1400" b="1" dirty="0" err="1" smtClean="0">
                <a:latin typeface="Times New Roman"/>
                <a:cs typeface="Times New Roman"/>
              </a:rPr>
              <a:t>заходів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1400" b="1" dirty="0" smtClean="0">
                <a:latin typeface="Times New Roman"/>
                <a:cs typeface="Times New Roman"/>
              </a:rPr>
              <a:t>  „</a:t>
            </a:r>
            <a:r>
              <a:rPr lang="ru-RU" sz="1400" b="1" dirty="0" err="1" smtClean="0">
                <a:latin typeface="Times New Roman"/>
                <a:cs typeface="Times New Roman"/>
              </a:rPr>
              <a:t>Реалізація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державної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політики</a:t>
            </a:r>
            <a:r>
              <a:rPr lang="ru-RU" sz="1400" b="1" dirty="0" smtClean="0">
                <a:latin typeface="Times New Roman"/>
                <a:cs typeface="Times New Roman"/>
              </a:rPr>
              <a:t> у </a:t>
            </a:r>
            <a:r>
              <a:rPr lang="ru-RU" sz="1400" b="1" dirty="0" err="1" smtClean="0">
                <a:latin typeface="Times New Roman"/>
                <a:cs typeface="Times New Roman"/>
              </a:rPr>
              <a:t>сфері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latin typeface="Times New Roman"/>
                <a:cs typeface="Times New Roman"/>
              </a:rPr>
              <a:t>сім’ї</a:t>
            </a:r>
            <a:r>
              <a:rPr lang="ru-RU" sz="1400" b="1" dirty="0" smtClean="0">
                <a:latin typeface="Times New Roman"/>
                <a:cs typeface="Times New Roman"/>
              </a:rPr>
              <a:t>, </a:t>
            </a:r>
            <a:r>
              <a:rPr lang="ru-RU" sz="1400" b="1" dirty="0" err="1" smtClean="0">
                <a:latin typeface="Times New Roman"/>
                <a:cs typeface="Times New Roman"/>
              </a:rPr>
              <a:t>молоді</a:t>
            </a:r>
            <a:r>
              <a:rPr lang="ru-RU" sz="1400" b="1" dirty="0" smtClean="0">
                <a:latin typeface="Times New Roman"/>
                <a:cs typeface="Times New Roman"/>
              </a:rPr>
              <a:t> та спорту м. Павлоград на 2015-2021 роки” - 281,4 тис.грн</a:t>
            </a:r>
          </a:p>
          <a:p>
            <a:pPr algn="ctr">
              <a:defRPr sz="1000"/>
            </a:pPr>
            <a:endPara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40" descr="загружено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6" y="1821665"/>
            <a:ext cx="1540416" cy="109305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91"/>
          <p:cNvSpPr>
            <a:spLocks noChangeArrowheads="1" noChangeShapeType="1" noTextEdit="1"/>
          </p:cNvSpPr>
          <p:nvPr/>
        </p:nvSpPr>
        <p:spPr bwMode="auto">
          <a:xfrm>
            <a:off x="319314" y="2393775"/>
            <a:ext cx="1291771" cy="451025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32056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Impact"/>
              </a:rPr>
              <a:t>Утримання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10862" y="1964290"/>
            <a:ext cx="3244900" cy="2615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ПНЗ "Дитячо-юнацька спортивна школа"</a:t>
            </a:r>
            <a:endParaRPr lang="ru-RU" sz="1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72" y="2300709"/>
            <a:ext cx="3246961" cy="2447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Constantia"/>
                <a:cs typeface="Arial" charset="0"/>
              </a:rPr>
              <a:t>КБУ "ФСК </a:t>
            </a:r>
            <a:r>
              <a:rPr lang="ru-RU" sz="1200" b="1" kern="0" dirty="0" err="1">
                <a:solidFill>
                  <a:prstClr val="black"/>
                </a:solidFill>
                <a:latin typeface="Constantia"/>
                <a:cs typeface="Arial" charset="0"/>
              </a:rPr>
              <a:t>ім</a:t>
            </a:r>
            <a:r>
              <a:rPr lang="ru-RU" sz="1200" b="1" kern="0" dirty="0">
                <a:solidFill>
                  <a:prstClr val="black"/>
                </a:solidFill>
                <a:latin typeface="Constantia"/>
                <a:cs typeface="Arial" charset="0"/>
              </a:rPr>
              <a:t>. </a:t>
            </a:r>
            <a:r>
              <a:rPr lang="ru-RU" sz="1200" b="1" kern="0" dirty="0" err="1">
                <a:solidFill>
                  <a:prstClr val="black"/>
                </a:solidFill>
                <a:latin typeface="Constantia"/>
                <a:cs typeface="Arial" charset="0"/>
              </a:rPr>
              <a:t>В.М.Шкуренко</a:t>
            </a:r>
            <a:r>
              <a:rPr lang="ru-RU" sz="1200" b="1" kern="0" dirty="0">
                <a:solidFill>
                  <a:prstClr val="black"/>
                </a:solidFill>
                <a:latin typeface="Constantia"/>
                <a:cs typeface="Arial" charset="0"/>
              </a:rPr>
              <a:t>"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79771" y="2644632"/>
            <a:ext cx="4943543" cy="4323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тому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видатки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поширенню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гострої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респіраторної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інфекції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COVID-19 в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спортивних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закладах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19,4 тис. грн</a:t>
            </a: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995886" y="1874325"/>
            <a:ext cx="306043" cy="1231732"/>
          </a:xfrm>
          <a:prstGeom prst="rightArrow">
            <a:avLst>
              <a:gd name="adj1" fmla="val 50000"/>
              <a:gd name="adj2" fmla="val 73739"/>
            </a:avLst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162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Блок-схема: знак завершения 14"/>
          <p:cNvSpPr>
            <a:spLocks noChangeArrowheads="1"/>
          </p:cNvSpPr>
          <p:nvPr/>
        </p:nvSpPr>
        <p:spPr bwMode="auto">
          <a:xfrm>
            <a:off x="7363696" y="2152268"/>
            <a:ext cx="1554854" cy="746034"/>
          </a:xfrm>
          <a:prstGeom prst="flowChartTerminator">
            <a:avLst/>
          </a:prstGeom>
          <a:gradFill>
            <a:gsLst>
              <a:gs pos="0">
                <a:srgbClr val="5B9BD5">
                  <a:lumMod val="5000"/>
                  <a:lumOff val="95000"/>
                  <a:alpha val="97000"/>
                </a:srgbClr>
              </a:gs>
              <a:gs pos="74000">
                <a:srgbClr val="5B9BD5">
                  <a:lumMod val="20000"/>
                  <a:lumOff val="80000"/>
                </a:srgbClr>
              </a:gs>
              <a:gs pos="83000">
                <a:srgbClr val="5B9BD5">
                  <a:lumMod val="20000"/>
                  <a:lumOff val="80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34925" cmpd="sng" algn="ctr">
            <a:solidFill>
              <a:srgbClr val="5B9BD5">
                <a:lumMod val="75000"/>
                <a:alpha val="55000"/>
              </a:srgbClr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17425,4 тис.грн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74171" y="3208339"/>
            <a:ext cx="4227986" cy="24606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навчально-тренувальних</a:t>
            </a: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endParaRPr lang="ru-RU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4171" y="3953793"/>
            <a:ext cx="7881258" cy="21180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стипендії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переможцям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кубку </a:t>
            </a:r>
            <a:r>
              <a:rPr lang="ru-RU" sz="1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Дніпропетровської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області </a:t>
            </a:r>
            <a:r>
              <a:rPr lang="ru-RU" sz="1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футболу, </a:t>
            </a:r>
            <a:r>
              <a:rPr lang="ru-RU" sz="1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ФК «Павлоград»</a:t>
            </a:r>
            <a:endParaRPr lang="ru-RU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88687" y="3592967"/>
            <a:ext cx="3730170" cy="2242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нагородження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призерів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  <a:endParaRPr lang="ru-RU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знак завершения 19"/>
          <p:cNvSpPr>
            <a:spLocks noChangeArrowheads="1"/>
          </p:cNvSpPr>
          <p:nvPr/>
        </p:nvSpPr>
        <p:spPr bwMode="auto">
          <a:xfrm>
            <a:off x="4771855" y="3243029"/>
            <a:ext cx="1280601" cy="254914"/>
          </a:xfrm>
          <a:prstGeom prst="flowChartTerminator">
            <a:avLst/>
          </a:prstGeom>
          <a:gradFill>
            <a:gsLst>
              <a:gs pos="0">
                <a:srgbClr val="5B9BD5">
                  <a:lumMod val="5000"/>
                  <a:lumOff val="95000"/>
                  <a:alpha val="97000"/>
                </a:srgbClr>
              </a:gs>
              <a:gs pos="74000">
                <a:srgbClr val="5B9BD5">
                  <a:lumMod val="20000"/>
                  <a:lumOff val="80000"/>
                </a:srgbClr>
              </a:gs>
              <a:gs pos="83000">
                <a:srgbClr val="5B9BD5">
                  <a:lumMod val="20000"/>
                  <a:lumOff val="80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22225" cmpd="tri" algn="ctr">
            <a:solidFill>
              <a:srgbClr val="5B9BD5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170,4 тис.грн</a:t>
            </a:r>
            <a:endParaRPr kumimoji="0" lang="ru-RU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Блок-схема: знак завершения 21"/>
          <p:cNvSpPr>
            <a:spLocks noChangeArrowheads="1"/>
          </p:cNvSpPr>
          <p:nvPr/>
        </p:nvSpPr>
        <p:spPr bwMode="auto">
          <a:xfrm>
            <a:off x="4771856" y="3576857"/>
            <a:ext cx="1237058" cy="225886"/>
          </a:xfrm>
          <a:prstGeom prst="flowChartTerminator">
            <a:avLst/>
          </a:prstGeom>
          <a:gradFill>
            <a:gsLst>
              <a:gs pos="0">
                <a:srgbClr val="5B9BD5">
                  <a:lumMod val="5000"/>
                  <a:lumOff val="95000"/>
                  <a:alpha val="97000"/>
                </a:srgbClr>
              </a:gs>
              <a:gs pos="74000">
                <a:srgbClr val="5B9BD5">
                  <a:lumMod val="20000"/>
                  <a:lumOff val="80000"/>
                </a:srgbClr>
              </a:gs>
              <a:gs pos="83000">
                <a:srgbClr val="5B9BD5">
                  <a:lumMod val="20000"/>
                  <a:lumOff val="80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22225" cmpd="tri" algn="ctr">
            <a:solidFill>
              <a:srgbClr val="5B9BD5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130,4 тис.грн</a:t>
            </a:r>
            <a:endParaRPr kumimoji="0" lang="ru-RU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Блок-схема: знак завершения 23"/>
          <p:cNvSpPr>
            <a:spLocks noChangeArrowheads="1"/>
          </p:cNvSpPr>
          <p:nvPr/>
        </p:nvSpPr>
        <p:spPr bwMode="auto">
          <a:xfrm>
            <a:off x="7982857" y="3881655"/>
            <a:ext cx="957943" cy="371030"/>
          </a:xfrm>
          <a:prstGeom prst="flowChartTerminator">
            <a:avLst/>
          </a:prstGeom>
          <a:gradFill>
            <a:gsLst>
              <a:gs pos="0">
                <a:srgbClr val="5B9BD5">
                  <a:lumMod val="5000"/>
                  <a:lumOff val="95000"/>
                  <a:alpha val="97000"/>
                </a:srgbClr>
              </a:gs>
              <a:gs pos="74000">
                <a:srgbClr val="5B9BD5">
                  <a:lumMod val="20000"/>
                  <a:lumOff val="80000"/>
                </a:srgbClr>
              </a:gs>
              <a:gs pos="83000">
                <a:srgbClr val="5B9BD5">
                  <a:lumMod val="20000"/>
                  <a:lumOff val="80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22225" cmpd="tri" algn="ctr">
            <a:solidFill>
              <a:srgbClr val="5B9BD5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ru-RU" sz="1300" b="1" kern="0" dirty="0" smtClean="0">
                <a:latin typeface="Times New Roman"/>
                <a:cs typeface="Times New Roman"/>
              </a:rPr>
              <a:t>176 тис.грн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4184597" y="3701143"/>
            <a:ext cx="416432" cy="28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322483" y="3345543"/>
            <a:ext cx="416432" cy="28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WordArt 92"/>
          <p:cNvSpPr>
            <a:spLocks noChangeArrowheads="1" noChangeShapeType="1" noTextEdit="1"/>
          </p:cNvSpPr>
          <p:nvPr/>
        </p:nvSpPr>
        <p:spPr bwMode="auto">
          <a:xfrm>
            <a:off x="174172" y="4271034"/>
            <a:ext cx="6865257" cy="388052"/>
          </a:xfrm>
          <a:prstGeom prst="rect">
            <a:avLst/>
          </a:prstGeom>
        </p:spPr>
        <p:txBody>
          <a:bodyPr wrap="none" lIns="91440" tIns="45720" rIns="91440" bIns="45720" numCol="1" fromWordArt="1" anchor="t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ru-RU" sz="3600" u="sng" strike="noStrike" kern="10" cap="small" spc="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Крім</a:t>
            </a:r>
            <a:r>
              <a:rPr lang="ru-RU" sz="3600" u="sng" strike="noStrike" kern="10" cap="small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того </a:t>
            </a:r>
            <a:r>
              <a:rPr lang="ru-RU" sz="3600" u="sng" strike="noStrike" kern="10" cap="small" spc="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видатки</a:t>
            </a:r>
            <a:r>
              <a:rPr lang="ru-RU" sz="3600" u="sng" strike="noStrike" kern="10" cap="small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600" u="sng" strike="noStrike" kern="10" cap="small" spc="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цільового</a:t>
            </a:r>
            <a:r>
              <a:rPr lang="ru-RU" sz="3600" u="sng" strike="noStrike" kern="10" cap="small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600" u="sng" strike="noStrike" kern="10" cap="small" spc="0" baseline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фонду</a:t>
            </a:r>
            <a:r>
              <a:rPr lang="ru-RU" sz="3600" u="sng" strike="sngStrike" kern="10" cap="small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: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191566" y="4724023"/>
            <a:ext cx="7065577" cy="5301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tri" algn="ctr">
            <a:solidFill>
              <a:srgbClr val="000000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«Реалізація державної політики у сфері </a:t>
            </a:r>
            <a:r>
              <a:rPr lang="ru-RU" sz="1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спорту м. Павлоград на 2022-2024 роки”, а </a:t>
            </a:r>
            <a:r>
              <a:rPr lang="ru-RU" sz="1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7261952" y="4897603"/>
            <a:ext cx="438411" cy="222761"/>
          </a:xfrm>
          <a:prstGeom prst="rightArrow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162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Блок-схема: знак завершения 33"/>
          <p:cNvSpPr>
            <a:spLocks noChangeArrowheads="1"/>
          </p:cNvSpPr>
          <p:nvPr/>
        </p:nvSpPr>
        <p:spPr bwMode="auto">
          <a:xfrm>
            <a:off x="7747928" y="4816473"/>
            <a:ext cx="1221901" cy="355989"/>
          </a:xfrm>
          <a:prstGeom prst="flowChartTerminator">
            <a:avLst/>
          </a:prstGeom>
          <a:gradFill>
            <a:gsLst>
              <a:gs pos="0">
                <a:srgbClr val="5B9BD5">
                  <a:lumMod val="5000"/>
                  <a:lumOff val="95000"/>
                  <a:alpha val="97000"/>
                </a:srgbClr>
              </a:gs>
              <a:gs pos="74000">
                <a:srgbClr val="5B9BD5">
                  <a:lumMod val="20000"/>
                  <a:lumOff val="80000"/>
                </a:srgbClr>
              </a:gs>
              <a:gs pos="83000">
                <a:srgbClr val="5B9BD5">
                  <a:lumMod val="20000"/>
                  <a:lumOff val="80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22225" cmpd="tri" algn="ctr">
            <a:solidFill>
              <a:srgbClr val="5B9BD5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553,1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тис.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грн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203200" y="5383093"/>
            <a:ext cx="6589486" cy="2339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надання стипендій міського голови кращим учням і студентам міста</a:t>
            </a:r>
            <a:endParaRPr lang="ru-RU" sz="1600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224773" y="5709666"/>
            <a:ext cx="4350154" cy="2203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навчання дітей плаванню</a:t>
            </a:r>
            <a:endParaRPr lang="ru-RU" sz="1600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232031" y="6021721"/>
            <a:ext cx="5994598" cy="2484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заохочення</a:t>
            </a:r>
            <a:r>
              <a:rPr lang="ru-RU" sz="16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6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учасників</a:t>
            </a:r>
            <a:r>
              <a:rPr lang="ru-RU" sz="16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6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літнього</a:t>
            </a:r>
            <a:r>
              <a:rPr lang="ru-RU" sz="16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6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працевлаштування</a:t>
            </a:r>
            <a:endParaRPr lang="ru-RU" sz="1600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232228" y="6391835"/>
            <a:ext cx="5950857" cy="24119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укріплення</a:t>
            </a:r>
            <a:r>
              <a:rPr lang="ru-RU" sz="16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6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матеріально-технічної</a:t>
            </a:r>
            <a:r>
              <a:rPr lang="ru-RU" sz="16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6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бази</a:t>
            </a:r>
            <a:r>
              <a:rPr lang="ru-RU" sz="16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6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спортивних</a:t>
            </a:r>
            <a:r>
              <a:rPr lang="ru-RU" sz="1600" kern="0" dirty="0" smtClean="0">
                <a:solidFill>
                  <a:prstClr val="black"/>
                </a:solidFill>
                <a:latin typeface="Constantia"/>
                <a:cs typeface="Arial" charset="0"/>
              </a:rPr>
              <a:t> </a:t>
            </a:r>
            <a:r>
              <a:rPr lang="ru-RU" sz="1600" kern="0" dirty="0" err="1" smtClean="0">
                <a:solidFill>
                  <a:prstClr val="black"/>
                </a:solidFill>
                <a:latin typeface="Constantia"/>
                <a:cs typeface="Arial" charset="0"/>
              </a:rPr>
              <a:t>споруд</a:t>
            </a:r>
            <a:endParaRPr lang="ru-RU" sz="1600" kern="0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933496" y="5511385"/>
            <a:ext cx="534207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664982" y="5837956"/>
            <a:ext cx="534207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657725" y="6106471"/>
            <a:ext cx="534207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679496" y="6447557"/>
            <a:ext cx="534207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Блок-схема: знак завершения 44"/>
          <p:cNvSpPr>
            <a:spLocks noChangeArrowheads="1"/>
          </p:cNvSpPr>
          <p:nvPr/>
        </p:nvSpPr>
        <p:spPr bwMode="auto">
          <a:xfrm>
            <a:off x="7595924" y="5421558"/>
            <a:ext cx="1120649" cy="245445"/>
          </a:xfrm>
          <a:prstGeom prst="flowChartTerminator">
            <a:avLst/>
          </a:prstGeom>
          <a:gradFill>
            <a:gsLst>
              <a:gs pos="0">
                <a:srgbClr val="5B9BD5">
                  <a:lumMod val="5000"/>
                  <a:lumOff val="95000"/>
                  <a:alpha val="97000"/>
                </a:srgbClr>
              </a:gs>
              <a:gs pos="74000">
                <a:srgbClr val="5B9BD5">
                  <a:lumMod val="20000"/>
                  <a:lumOff val="80000"/>
                </a:srgbClr>
              </a:gs>
              <a:gs pos="83000">
                <a:srgbClr val="5B9BD5">
                  <a:lumMod val="20000"/>
                  <a:lumOff val="80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65 тис.грн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6" name="Блок-схема: знак завершения 45"/>
          <p:cNvSpPr>
            <a:spLocks noChangeArrowheads="1"/>
          </p:cNvSpPr>
          <p:nvPr/>
        </p:nvSpPr>
        <p:spPr bwMode="auto">
          <a:xfrm>
            <a:off x="7595925" y="5719102"/>
            <a:ext cx="1149678" cy="162467"/>
          </a:xfrm>
          <a:prstGeom prst="flowChartTerminator">
            <a:avLst/>
          </a:prstGeom>
          <a:gradFill>
            <a:gsLst>
              <a:gs pos="0">
                <a:srgbClr val="5B9BD5">
                  <a:lumMod val="5000"/>
                  <a:lumOff val="95000"/>
                  <a:alpha val="97000"/>
                </a:srgbClr>
              </a:gs>
              <a:gs pos="74000">
                <a:srgbClr val="5B9BD5">
                  <a:lumMod val="20000"/>
                  <a:lumOff val="80000"/>
                </a:srgbClr>
              </a:gs>
              <a:gs pos="83000">
                <a:srgbClr val="5B9BD5">
                  <a:lumMod val="20000"/>
                  <a:lumOff val="80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255,2 тис.грн</a:t>
            </a:r>
          </a:p>
        </p:txBody>
      </p:sp>
      <p:sp>
        <p:nvSpPr>
          <p:cNvPr id="47" name="Блок-схема: знак завершения 46"/>
          <p:cNvSpPr>
            <a:spLocks noChangeArrowheads="1"/>
          </p:cNvSpPr>
          <p:nvPr/>
        </p:nvSpPr>
        <p:spPr bwMode="auto">
          <a:xfrm>
            <a:off x="7595925" y="5987616"/>
            <a:ext cx="1142421" cy="220525"/>
          </a:xfrm>
          <a:prstGeom prst="flowChartTerminator">
            <a:avLst/>
          </a:prstGeom>
          <a:gradFill>
            <a:gsLst>
              <a:gs pos="0">
                <a:srgbClr val="5B9BD5">
                  <a:lumMod val="5000"/>
                  <a:lumOff val="95000"/>
                  <a:alpha val="97000"/>
                </a:srgbClr>
              </a:gs>
              <a:gs pos="74000">
                <a:srgbClr val="5B9BD5">
                  <a:lumMod val="20000"/>
                  <a:lumOff val="80000"/>
                </a:srgbClr>
              </a:gs>
              <a:gs pos="83000">
                <a:srgbClr val="5B9BD5">
                  <a:lumMod val="20000"/>
                  <a:lumOff val="80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71,9 тис.грн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8" name="Блок-схема: знак завершения 47"/>
          <p:cNvSpPr>
            <a:spLocks noChangeArrowheads="1"/>
          </p:cNvSpPr>
          <p:nvPr/>
        </p:nvSpPr>
        <p:spPr bwMode="auto">
          <a:xfrm>
            <a:off x="7595926" y="6314188"/>
            <a:ext cx="1120648" cy="318840"/>
          </a:xfrm>
          <a:prstGeom prst="flowChartTerminator">
            <a:avLst/>
          </a:prstGeom>
          <a:gradFill>
            <a:gsLst>
              <a:gs pos="0">
                <a:srgbClr val="5B9BD5">
                  <a:lumMod val="5000"/>
                  <a:lumOff val="95000"/>
                  <a:alpha val="97000"/>
                </a:srgbClr>
              </a:gs>
              <a:gs pos="74000">
                <a:srgbClr val="5B9BD5">
                  <a:lumMod val="20000"/>
                  <a:lumOff val="80000"/>
                </a:srgbClr>
              </a:gs>
              <a:gs pos="83000">
                <a:srgbClr val="5B9BD5">
                  <a:lumMod val="20000"/>
                  <a:lumOff val="80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44450" cmpd="tri" algn="ctr">
            <a:noFill/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161тис.грн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 bwMode="auto">
          <a:xfrm>
            <a:off x="1356504" y="202292"/>
            <a:ext cx="7569535" cy="8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Видатки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фонду бюджету на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житлово-комунальне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2021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2" y="-1"/>
            <a:ext cx="1524001" cy="8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92457" y="94341"/>
            <a:ext cx="551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1800" b="1" kern="0" dirty="0" smtClean="0">
                <a:solidFill>
                  <a:srgbClr val="000000"/>
                </a:solidFill>
                <a:cs typeface="+mn-cs"/>
              </a:rPr>
              <a:t>21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246744" y="1015999"/>
          <a:ext cx="8665028" cy="563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277009" y="381627"/>
            <a:ext cx="7677806" cy="43117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Виконання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дохідної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частини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міського бюджету за 2020 - 2021 роки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86800" y="0"/>
            <a:ext cx="4572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7432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i="0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406401" y="290287"/>
          <a:ext cx="8476343" cy="621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371600" y="164508"/>
            <a:ext cx="71612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Витрати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бюджету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розвитку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за 2021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рік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675688" y="5715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22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407887" cy="7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174171" y="203200"/>
          <a:ext cx="8766629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 bwMode="auto">
          <a:xfrm>
            <a:off x="1259398" y="132556"/>
            <a:ext cx="70564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Використання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коштів бюджету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розвитку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, фонду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охорони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навколишнього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середовища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цільового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фонду 2021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рік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675688" y="5715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23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407887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3201" y="928899"/>
          <a:ext cx="8723084" cy="5747671"/>
        </p:xfrm>
        <a:graphic>
          <a:graphicData uri="http://schemas.openxmlformats.org/drawingml/2006/table">
            <a:tbl>
              <a:tblPr/>
              <a:tblGrid>
                <a:gridCol w="3028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9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53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9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525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тис. грн</a:t>
                      </a: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Головний розпорядник бюджетних коштів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План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Касові видатки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Залишки кредитів на 01.01.2022 року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Відсоток виконання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25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Фонд охорони навколишнього природного середовища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Управління комунального господарства та будівництва міської ради 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1044,2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980,8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63,5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93,9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ВСЬОГО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1044,2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981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63,5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93,9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25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Цільовий фонд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Виконавчий комітет міської ради 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614,9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588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26,9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95,6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Служба у справах дітей міської ради 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66,8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62,2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93,1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Відділ з питань сім'ї, молоді та спорту міської ради 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393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392,1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99,8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Управління комунального господарства та будівництва міської ради 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1733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1544,7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188,3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89,1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5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ВСЬОГО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2807,7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2587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220,7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92,1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525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Бюджет розвитку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Виконавчий комітет міської ради 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1308,7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1245,4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63,3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95,2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Відділ освіти міської ради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12682,1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12641,0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41,0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99,7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Відділ охорони здоров`я міської ради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13475,4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6893,2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6582,1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51,2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8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Управління соціального захисту населення міської ради 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1581,5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1581,5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Служба у справах дітей міської ради 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545,8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545,8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8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Відділ культури міської ради 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1970,9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1970,8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Віділ сім"ї , молоді та спорту міської ради 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1516,5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581,8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934,7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38,4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8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Управління комунального господарства та будівництва міської ради 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88138,0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82613,5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5524,5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93,7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5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Фінансове управління міської ради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12616,8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1764,1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10852,6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14,0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5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ВСЬОГО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133835,6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109837,2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23998,4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82,1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5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РАЗОМ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137687,6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113405,0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24282,6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82,4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088571" y="217714"/>
            <a:ext cx="7881258" cy="68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Результати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споживання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послуг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енергоносіїв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в 2021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році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порівнянні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з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2020 роком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620755" y="67805"/>
            <a:ext cx="523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24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0" y="0"/>
            <a:ext cx="12667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46743" y="5167085"/>
            <a:ext cx="8665027" cy="124822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роком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збільшено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енергоносіїв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бюджетними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установами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7514,0 тис. грн,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тривалим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терміном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карантинних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2020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2021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2856" y="1074054"/>
          <a:ext cx="8519886" cy="3976917"/>
        </p:xfrm>
        <a:graphic>
          <a:graphicData uri="http://schemas.openxmlformats.org/drawingml/2006/table">
            <a:tbl>
              <a:tblPr/>
              <a:tblGrid>
                <a:gridCol w="1599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2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0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0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07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188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69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569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5693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645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549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549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4269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2837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28375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4269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4222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latin typeface="Times New Roman"/>
                        </a:rPr>
                        <a:t>Назва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галузі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Теплопостачання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Водопостачання та водовідведення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Електрична енергія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latin typeface="Times New Roman"/>
                        </a:rPr>
                        <a:t>Природний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 газ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зменшення, збільшення споживання       ( +; -)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зменшення, збільшення споживання ( +; -)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зменшення, збільшення споживання                   ( +; -)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зменшення, збільшення споживання ( +; -)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7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в натуральних одиницях          (тис.Гкал)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в грошових одиницях               (тис. грн)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в натуральних одиницях          (тис.м3)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в грошових одиницях               (тис. грн)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в натуральних одиницях                                                   (тис.кВт/год)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в грошових одиницях (тис.грн)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в натуральних одиницях (тис.м3)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в грошових одиницях (тис.грн)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Апарат управління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0,05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130,9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-0,08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0,02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-3,9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-20,8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11,1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-82,9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44,2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Освіта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1,59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3959,1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-1,1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7,9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-49,6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364,6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-27,3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585,4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-108,5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2329,7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-2,3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-32,1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Охорона здоров'я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646,8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-1,3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-61,5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9,0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-39,3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58,3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-156,3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232,2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Соціальний захист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0,02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47,0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0,15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7,0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5,6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22,5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Культура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275,3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0,07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3,5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20,4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81,1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-4,6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-64,7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5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Фізкультура і спорт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0,03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78,0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-0,62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-28,6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-32,5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-129,4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Всього по місту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2,06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5137,1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-3,1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8,3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-143,6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384,8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-119,9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680,8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-477,2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2709,7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-6,9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-96,8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73113" y="1068388"/>
            <a:ext cx="7772400" cy="4021137"/>
          </a:xfrm>
          <a:prstGeom prst="rect">
            <a:avLst/>
          </a:prstGeom>
        </p:spPr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r>
              <a:rPr lang="uk-UA" sz="4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ДЯКУЮ ЗА УВАГУ!</a:t>
            </a:r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>
              <a:solidFill>
                <a:srgbClr val="800000"/>
              </a:solidFill>
            </a:endParaRPr>
          </a:p>
        </p:txBody>
      </p:sp>
      <p:pic>
        <p:nvPicPr>
          <p:cNvPr id="4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914400" y="255126"/>
            <a:ext cx="8229600" cy="775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Структура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доходів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загального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фонду бюджету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Павлоградської міської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територіальної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громади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за 2021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рік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86800" y="0"/>
            <a:ext cx="4572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7432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i="0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2101194"/>
              </p:ext>
            </p:extLst>
          </p:nvPr>
        </p:nvGraphicFramePr>
        <p:xfrm>
          <a:off x="0" y="891196"/>
          <a:ext cx="9144000" cy="596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 bwMode="auto">
          <a:xfrm>
            <a:off x="1306286" y="217714"/>
            <a:ext cx="74313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Виконання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планових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показників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власних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доходів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бюджету</a:t>
            </a:r>
            <a:r>
              <a:rPr kumimoji="0" lang="ru-RU" alt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Павлоградської міської </a:t>
            </a:r>
            <a:r>
              <a:rPr kumimoji="0" lang="ru-RU" altLang="ru-RU" sz="16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територіальної</a:t>
            </a:r>
            <a:r>
              <a:rPr kumimoji="0" lang="ru-RU" alt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громади</a:t>
            </a:r>
            <a:r>
              <a:rPr kumimoji="0" lang="ru-RU" alt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за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2021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рік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86800" y="0"/>
            <a:ext cx="4572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7432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800" b="1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203200" y="856342"/>
          <a:ext cx="8737600" cy="582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86800" y="0"/>
            <a:ext cx="4572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7432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800" b="1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 bwMode="auto">
          <a:xfrm>
            <a:off x="697424" y="83781"/>
            <a:ext cx="8446576" cy="73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Структура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власних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доходів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бюджету Павлоградської міської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територіальної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громади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за 2021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рік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0" y="481694"/>
          <a:ext cx="9144000" cy="637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 bwMode="auto">
          <a:xfrm>
            <a:off x="1190171" y="0"/>
            <a:ext cx="7634515" cy="87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Підприємства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які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збільшили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(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зменшили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перахування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податку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на доходи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фізичних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осіб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в </a:t>
            </a:r>
            <a:r>
              <a:rPr lang="ru-RU" altLang="ru-RU" sz="1500" b="1" kern="0" dirty="0" smtClean="0">
                <a:solidFill>
                  <a:srgbClr val="000000"/>
                </a:solidFill>
                <a:latin typeface="Times New Roman"/>
              </a:rPr>
              <a:t>бюджет Павлоградської міської </a:t>
            </a:r>
            <a:r>
              <a:rPr lang="ru-RU" altLang="ru-RU" sz="1500" b="1" kern="0" dirty="0" err="1" smtClean="0">
                <a:solidFill>
                  <a:srgbClr val="000000"/>
                </a:solidFill>
                <a:latin typeface="Times New Roman"/>
              </a:rPr>
              <a:t>територіальної</a:t>
            </a:r>
            <a:r>
              <a:rPr lang="ru-RU" altLang="ru-RU" sz="15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500" b="1" kern="0" dirty="0" err="1" smtClean="0">
                <a:solidFill>
                  <a:srgbClr val="000000"/>
                </a:solidFill>
                <a:latin typeface="Times New Roman"/>
              </a:rPr>
              <a:t>громади</a:t>
            </a:r>
            <a:r>
              <a:rPr lang="ru-RU" altLang="ru-RU" sz="15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</a:t>
            </a:r>
            <a:r>
              <a:rPr kumimoji="0" lang="ru-RU" altLang="ru-RU" sz="15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2021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рік</a:t>
            </a:r>
            <a:r>
              <a:rPr kumimoji="0" lang="ru-RU" altLang="ru-RU" sz="15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порівнянні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2020 роком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820150" y="57149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800" b="1" dirty="0"/>
              <a:t>6</a:t>
            </a:r>
            <a:endParaRPr lang="ru-RU" altLang="ru-RU" sz="1800" b="1" dirty="0"/>
          </a:p>
        </p:txBody>
      </p:sp>
      <p:pic>
        <p:nvPicPr>
          <p:cNvPr id="8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12776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4172" y="712830"/>
          <a:ext cx="8795657" cy="6114690"/>
        </p:xfrm>
        <a:graphic>
          <a:graphicData uri="http://schemas.openxmlformats.org/drawingml/2006/table">
            <a:tbl>
              <a:tblPr/>
              <a:tblGrid>
                <a:gridCol w="68942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5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63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972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71" marR="3671" marT="3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71" marR="3671" marT="3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тис. грн</a:t>
                      </a:r>
                    </a:p>
                  </a:txBody>
                  <a:tcPr marL="3671" marR="3671" marT="3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підприємства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установи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Збільшення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надходжень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Зменшення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надходжень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ДП "НВО "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Павлоградський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хімічний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завод"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8353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Відділ освіти ПМР (зі структурними підрозділами)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7862,9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ПрАТ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"ДТЕК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Павлоградвугілля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 (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зі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структурними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підрозділами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5922,5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Військова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частина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3024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Національної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гвардії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України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3760,7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КНП "Павлоградська лікарня інтенсивного лікування "ПМР"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3592,4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Регіональна філія "Придніпровська залізниця АТ "Укрзалізниця"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3221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КНП "Павлоградська міська лікарня  № 1 "ПМР"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2270,2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АТ"Дніпропетровськгаз"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1360,3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"АРТ - пром"</a:t>
                      </a:r>
                    </a:p>
                  </a:txBody>
                  <a:tcPr marL="3671" marR="3671" marT="3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1298,6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КП "Павлоградтеплоенерго"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83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Павлоградський машинобудівний завод ДП "Виробниче об'єднання південний машинобудівний завод імені О.М. Макарова"</a:t>
                      </a:r>
                    </a:p>
                  </a:txBody>
                  <a:tcPr marL="3671" marR="3671" marT="3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972,2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ГУ ДПС у Дніпропентровській області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932,3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"Пуско - налагоджувальне підприємство" </a:t>
                      </a:r>
                    </a:p>
                  </a:txBody>
                  <a:tcPr marL="3671" marR="3671" marT="3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761,5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воєнізований гірничо-рятувальний загін 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667,5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"Снек Продакшен" 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624,4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"Омега"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603,2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КП "Обласний центр екстренної медичної допомоги та медицини катастроф" ДОР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578,1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КНП"Павлоградська районна центральна лікарня " ДОР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452,9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"ДТЕК "Високовольтні мережі"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357,9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"Дніпровський трубний завод" 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-487,5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"Сільпо фуд"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-435,7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"Правекс - Рубіж"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-409,8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КП "Дніпропетровське обласне клінічне лікувально - профілактичне об'єднання "Фтизіатрія"ДОР"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-390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358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ДП "Конструкторське бюро "Південне"</a:t>
                      </a:r>
                      <a:b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 ім. М. К. Янголя"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-377,4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"Шахтар - агро"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-348,6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ПАТ завод "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Павлоградхіммаш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-301,2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"Дніпровський механічний завод"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-240,3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"Павлоградбуддеталь"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-230,8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074821" y="21310"/>
            <a:ext cx="8069180" cy="8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Структура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місцевих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податків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загального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фонду бюджету </a:t>
            </a:r>
            <a:b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</a:b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Павлоградської міської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територіальної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громади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за 2021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рік</a:t>
            </a:r>
            <a:endParaRPr kumimoji="0" lang="ru-RU" altLang="ru-RU" sz="17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820150" y="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7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33531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>
            <a:graphicFrameLocks noGrp="1"/>
          </p:cNvGraphicFramePr>
          <p:nvPr/>
        </p:nvGraphicFramePr>
        <p:xfrm>
          <a:off x="38100" y="362856"/>
          <a:ext cx="9067800" cy="649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650929" y="199419"/>
            <a:ext cx="8493071" cy="7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Структура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доходів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спеціального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</a:t>
            </a:r>
            <a:r>
              <a:rPr kumimoji="0" lang="ru-RU" alt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бюджету </a:t>
            </a:r>
            <a:b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Павлоградської міської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територіальної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громади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за 2021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рік</a:t>
            </a:r>
            <a:endParaRPr lang="ru-RU" altLang="ru-RU" sz="1600" b="1" kern="0" dirty="0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820150" y="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8</a:t>
            </a:r>
            <a:endParaRPr kumimoji="0" lang="ru-RU" altLang="ru-RU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566057" y="551541"/>
          <a:ext cx="8389257" cy="609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4662</Words>
  <Application>Microsoft Office PowerPoint</Application>
  <PresentationFormat>Экран (4:3)</PresentationFormat>
  <Paragraphs>1191</Paragraphs>
  <Slides>33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33</vt:i4>
      </vt:variant>
    </vt:vector>
  </HeadingPairs>
  <TitlesOfParts>
    <vt:vector size="49" baseType="lpstr">
      <vt:lpstr>Arial</vt:lpstr>
      <vt:lpstr>Bookman Old Style</vt:lpstr>
      <vt:lpstr>Times New Roman</vt:lpstr>
      <vt:lpstr>Arial Cyr</vt:lpstr>
      <vt:lpstr>Calibri</vt:lpstr>
      <vt:lpstr>Arial Black</vt:lpstr>
      <vt:lpstr>Wingdings</vt:lpstr>
      <vt:lpstr>Impact</vt:lpstr>
      <vt:lpstr>Constantia</vt:lpstr>
      <vt:lpstr>Simple Light</vt:lpstr>
      <vt:lpstr>1_Simple Light</vt:lpstr>
      <vt:lpstr>Водяные знаки</vt:lpstr>
      <vt:lpstr>1_Водяные знаки</vt:lpstr>
      <vt:lpstr>2_Водяные знаки</vt:lpstr>
      <vt:lpstr>3_Водяные знаки</vt:lpstr>
      <vt:lpstr>4_Водяные знаки</vt:lpstr>
      <vt:lpstr>Фінансове управління Павлоградської міської ради</vt:lpstr>
      <vt:lpstr>Заходи щодо забезпечення виконання планових надходжень до бюджетів усіх рівнів за  2021 рік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 галузі “Освіта”</vt:lpstr>
      <vt:lpstr>Слайд 20</vt:lpstr>
      <vt:lpstr>По галузі “Охорона здоров’я”</vt:lpstr>
      <vt:lpstr>Слайд 22</vt:lpstr>
      <vt:lpstr>по галузі “Соціальний захист та соціальне забезпечення”</vt:lpstr>
      <vt:lpstr>Слайд 24</vt:lpstr>
      <vt:lpstr>По галузі “Культура”</vt:lpstr>
      <vt:lpstr>Слайд 26</vt:lpstr>
      <vt:lpstr>По галузі “Молодіжні програми”,  “Фізична культура і спорт”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ПРОЄКТ МІСЬКОГО БЮДЖЕТУ НА 2021 РІК</dc:title>
  <dc:creator>user</dc:creator>
  <cp:lastModifiedBy>user</cp:lastModifiedBy>
  <cp:revision>448</cp:revision>
  <dcterms:modified xsi:type="dcterms:W3CDTF">2022-02-14T06:18:32Z</dcterms:modified>
</cp:coreProperties>
</file>