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325" r:id="rId4"/>
    <p:sldId id="295" r:id="rId5"/>
    <p:sldId id="326" r:id="rId6"/>
    <p:sldId id="297" r:id="rId7"/>
    <p:sldId id="282" r:id="rId8"/>
    <p:sldId id="283" r:id="rId9"/>
    <p:sldId id="284" r:id="rId10"/>
    <p:sldId id="327" r:id="rId11"/>
    <p:sldId id="298" r:id="rId12"/>
    <p:sldId id="300" r:id="rId13"/>
    <p:sldId id="287" r:id="rId14"/>
    <p:sldId id="302" r:id="rId15"/>
    <p:sldId id="317" r:id="rId16"/>
    <p:sldId id="310" r:id="rId17"/>
    <p:sldId id="309" r:id="rId18"/>
    <p:sldId id="321" r:id="rId19"/>
    <p:sldId id="311" r:id="rId20"/>
    <p:sldId id="286" r:id="rId21"/>
    <p:sldId id="328" r:id="rId22"/>
    <p:sldId id="324" r:id="rId23"/>
    <p:sldId id="319" r:id="rId24"/>
    <p:sldId id="308" r:id="rId2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F6600"/>
    <a:srgbClr val="FF00FF"/>
    <a:srgbClr val="0000FF"/>
    <a:srgbClr val="FFFF00"/>
    <a:srgbClr val="91A8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&#1052;&#1054;&#1048;%20&#1044;&#1054;&#1050;&#1059;&#1052;&#1045;&#1053;&#1058;&#1067;\&#1057;&#1051;&#1040;&#1049;&#1044;&#1048;\2022\&#1056;&#1030;&#1050;\&#1057;&#1083;&#1072;&#1081;&#1076;%209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ru-RU" sz="13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uk-UA" sz="1300" noProof="0" dirty="0" smtClean="0"/>
              <a:t>Податкова заборгованість до бюджету </a:t>
            </a:r>
            <a:r>
              <a:rPr lang="uk-UA" sz="1300" noProof="0" dirty="0" err="1" smtClean="0"/>
              <a:t>Павлоградської</a:t>
            </a:r>
            <a:r>
              <a:rPr lang="uk-UA" sz="1300" noProof="0" dirty="0" smtClean="0"/>
              <a:t> міської                                    територіальної громади станом на 01.04.2023 року  з</a:t>
            </a:r>
            <a:r>
              <a:rPr lang="uk-UA" sz="1300" baseline="0" noProof="0" dirty="0" smtClean="0"/>
              <a:t> у</a:t>
            </a:r>
            <a:r>
              <a:rPr lang="uk-UA" sz="1300" noProof="0" dirty="0" smtClean="0"/>
              <a:t>рахуванням </a:t>
            </a:r>
          </a:p>
          <a:p>
            <a:pPr>
              <a:defRPr lang="ru-RU" sz="13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uk-UA" sz="1300" noProof="0" dirty="0" smtClean="0"/>
              <a:t>податкового боргу платників, які перебувають у процедурах банкрутства</a:t>
            </a:r>
            <a:endParaRPr lang="uk-UA" sz="1300" noProof="0" dirty="0"/>
          </a:p>
        </c:rich>
      </c:tx>
      <c:layout>
        <c:manualLayout>
          <c:xMode val="edge"/>
          <c:yMode val="edge"/>
          <c:x val="0.15249122474148874"/>
          <c:y val="7.1938355227832923E-3"/>
        </c:manualLayout>
      </c:layout>
      <c:spPr>
        <a:noFill/>
        <a:ln w="25400">
          <a:noFill/>
        </a:ln>
      </c:spPr>
    </c:title>
    <c:view3D>
      <c:hPercent val="55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1364365971107544E-2"/>
          <c:y val="0.1539978722481799"/>
          <c:w val="0.91546385015125276"/>
          <c:h val="0.77874332576280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Лист1!$B$8</c:f>
              <c:strCache>
                <c:ptCount val="1"/>
                <c:pt idx="0">
                  <c:v>на 01.01.2023 року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3.0989391951006182E-2"/>
                  <c:y val="0.10729783789345541"/>
                </c:manualLayout>
              </c:layout>
              <c:showVal val="1"/>
            </c:dLbl>
            <c:dLbl>
              <c:idx val="1"/>
              <c:layout>
                <c:manualLayout>
                  <c:x val="1.0483942316198941E-3"/>
                  <c:y val="0.25021383748351173"/>
                </c:manualLayout>
              </c:layout>
              <c:showVal val="1"/>
            </c:dLbl>
            <c:dLbl>
              <c:idx val="2"/>
              <c:layout>
                <c:manualLayout>
                  <c:x val="2.6836533073816425E-3"/>
                  <c:y val="9.3471961309405008E-2"/>
                </c:manualLayout>
              </c:layout>
              <c:showVal val="1"/>
            </c:dLbl>
            <c:dLbl>
              <c:idx val="3"/>
              <c:layout>
                <c:manualLayout>
                  <c:x val="1.2869318301504449E-2"/>
                  <c:y val="-2.0830169071506061E-2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ru-RU" sz="1500" b="1" i="1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uk-UA"/>
              </a:p>
            </c:txPr>
            <c:showVal val="1"/>
          </c:dLbls>
          <c:cat>
            <c:strRef>
              <c:f>Лист1!$A$9</c:f>
              <c:strCache>
                <c:ptCount val="1"/>
                <c:pt idx="0">
                  <c:v> бюджет Павлоградської міської ТГ</c:v>
                </c:pt>
              </c:strCache>
            </c:strRef>
          </c:cat>
          <c:val>
            <c:numRef>
              <c:f>Лист1!$B$9</c:f>
              <c:numCache>
                <c:formatCode>General</c:formatCode>
                <c:ptCount val="1"/>
                <c:pt idx="0">
                  <c:v>72.599999999999994</c:v>
                </c:pt>
              </c:numCache>
            </c:numRef>
          </c:val>
        </c:ser>
        <c:ser>
          <c:idx val="1"/>
          <c:order val="1"/>
          <c:tx>
            <c:strRef>
              <c:f>Лист1!$C$8</c:f>
              <c:strCache>
                <c:ptCount val="1"/>
                <c:pt idx="0">
                  <c:v>на 01.04.2023 року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3.2070644783860562E-2"/>
                  <c:y val="0.24623741441468491"/>
                </c:manualLayout>
              </c:layout>
              <c:showVal val="1"/>
            </c:dLbl>
            <c:dLbl>
              <c:idx val="1"/>
              <c:layout>
                <c:manualLayout>
                  <c:x val="2.5617935398525382E-3"/>
                  <c:y val="0.26143814034666996"/>
                </c:manualLayout>
              </c:layout>
              <c:showVal val="1"/>
            </c:dLbl>
            <c:dLbl>
              <c:idx val="2"/>
              <c:layout>
                <c:manualLayout>
                  <c:x val="3.3945897212287047E-3"/>
                  <c:y val="8.4419174760515359E-2"/>
                </c:manualLayout>
              </c:layout>
              <c:showVal val="1"/>
            </c:dLbl>
            <c:dLbl>
              <c:idx val="3"/>
              <c:layout>
                <c:manualLayout>
                  <c:x val="1.3776262517747181E-2"/>
                  <c:y val="-2.4637275670491138E-2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ru-RU" sz="1500" b="1" i="1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uk-UA"/>
              </a:p>
            </c:txPr>
            <c:showVal val="1"/>
          </c:dLbls>
          <c:cat>
            <c:strRef>
              <c:f>Лист1!$A$9</c:f>
              <c:strCache>
                <c:ptCount val="1"/>
                <c:pt idx="0">
                  <c:v> бюджет Павлоградської міської ТГ</c:v>
                </c:pt>
              </c:strCache>
            </c:strRef>
          </c:cat>
          <c:val>
            <c:numRef>
              <c:f>Лист1!$C$9</c:f>
              <c:numCache>
                <c:formatCode>General</c:formatCode>
                <c:ptCount val="1"/>
                <c:pt idx="0">
                  <c:v>79.400000000000006</c:v>
                </c:pt>
              </c:numCache>
            </c:numRef>
          </c:val>
        </c:ser>
        <c:shape val="cone"/>
        <c:axId val="97723136"/>
        <c:axId val="97724672"/>
        <c:axId val="0"/>
      </c:bar3DChart>
      <c:catAx>
        <c:axId val="97723136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ru-RU"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uk-UA"/>
          </a:p>
        </c:txPr>
        <c:crossAx val="97724672"/>
        <c:crosses val="autoZero"/>
        <c:auto val="1"/>
        <c:lblAlgn val="ctr"/>
        <c:lblOffset val="100"/>
        <c:tickLblSkip val="1"/>
        <c:tickMarkSkip val="1"/>
      </c:catAx>
      <c:valAx>
        <c:axId val="9772467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ru-RU" sz="107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uk-UA"/>
          </a:p>
        </c:txPr>
        <c:crossAx val="977231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4011949717358405"/>
          <c:y val="0.25692133001932027"/>
          <c:w val="0.21242964203097375"/>
          <c:h val="8.9514942349200502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lang="ru-RU" sz="110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uk-UA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uk-UA"/>
    </a:p>
  </c:txPr>
  <c:externalData r:id="rId2"/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0.95321</cdr:x>
      <cdr:y>0.028</cdr:y>
    </cdr:from>
    <cdr:to>
      <cdr:x>0.99175</cdr:x>
      <cdr:y>0.06025</cdr:y>
    </cdr:to>
    <cdr:sp macro="" textlink="">
      <cdr:nvSpPr>
        <cdr:cNvPr id="102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040813" y="174132"/>
          <a:ext cx="370630" cy="1966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27432" rIns="36576" bIns="0" anchor="t" upright="1"/>
        <a:lstStyle xmlns:a="http://schemas.openxmlformats.org/drawingml/2006/main"/>
        <a:p xmlns:a="http://schemas.openxmlformats.org/drawingml/2006/main">
          <a:pPr algn="r" rtl="1">
            <a:defRPr sz="1000"/>
          </a:pPr>
          <a:endParaRPr lang="ru-RU" sz="1200" b="1" i="0" strike="noStrike" dirty="0">
            <a:solidFill>
              <a:srgbClr val="000000"/>
            </a:solidFill>
            <a:latin typeface="Arial Cyr"/>
          </a:endParaRPr>
        </a:p>
      </cdr:txBody>
    </cdr:sp>
  </cdr:relSizeAnchor>
  <cdr:relSizeAnchor xmlns:cdr="http://schemas.openxmlformats.org/drawingml/2006/chartDrawing">
    <cdr:from>
      <cdr:x>0.87129</cdr:x>
      <cdr:y>0.20246</cdr:y>
    </cdr:from>
    <cdr:to>
      <cdr:x>0.9901</cdr:x>
      <cdr:y>0.24796</cdr:y>
    </cdr:to>
    <cdr:sp macro="" textlink="">
      <cdr:nvSpPr>
        <cdr:cNvPr id="1150" name="Text Box 12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36704" y="1334418"/>
          <a:ext cx="864096" cy="2998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1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млн</a:t>
          </a:r>
          <a:r>
            <a:rPr lang="ru-RU" sz="1200" b="1" i="0" u="none" strike="noStrike" baseline="0" dirty="0">
              <a:solidFill>
                <a:srgbClr val="000000"/>
              </a:solidFill>
              <a:latin typeface="Arial Cyr"/>
              <a:cs typeface="Arial Cyr"/>
            </a:rPr>
            <a:t> </a:t>
          </a:r>
          <a:r>
            <a:rPr lang="ru-RU" sz="1200" b="1" i="0" u="none" strike="noStrike" baseline="0" dirty="0" err="1">
              <a:solidFill>
                <a:srgbClr val="000000"/>
              </a:solidFill>
              <a:latin typeface="Arial Cyr"/>
              <a:cs typeface="Arial Cyr"/>
            </a:rPr>
            <a:t>грн</a:t>
          </a:r>
          <a:endParaRPr lang="ru-RU" sz="12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  <cdr:relSizeAnchor xmlns:cdr="http://schemas.openxmlformats.org/drawingml/2006/chartDrawing">
    <cdr:from>
      <cdr:x>0.34933</cdr:x>
      <cdr:y>0.37098</cdr:y>
    </cdr:from>
    <cdr:to>
      <cdr:x>0.58736</cdr:x>
      <cdr:y>0.43156</cdr:y>
    </cdr:to>
    <cdr:sp macro="" textlink="">
      <cdr:nvSpPr>
        <cdr:cNvPr id="9" name="TextBox 8"/>
        <cdr:cNvSpPr txBox="1"/>
      </cdr:nvSpPr>
      <cdr:spPr>
        <a:xfrm xmlns:a="http://schemas.openxmlformats.org/drawingml/2006/main" rot="20569891">
          <a:off x="2540642" y="2445120"/>
          <a:ext cx="1731147" cy="399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ysClr val="windowText" lastClr="000000"/>
              </a:solidFill>
            </a:rPr>
            <a:t>+6,8 </a:t>
          </a:r>
          <a:r>
            <a:rPr lang="uk-UA" sz="1400" b="1" dirty="0" smtClean="0">
              <a:solidFill>
                <a:sysClr val="windowText" lastClr="000000"/>
              </a:solidFill>
            </a:rPr>
            <a:t>або</a:t>
          </a:r>
          <a:r>
            <a:rPr lang="ru-RU" sz="1400" b="1" dirty="0" smtClean="0">
              <a:solidFill>
                <a:sysClr val="windowText" lastClr="000000"/>
              </a:solidFill>
            </a:rPr>
            <a:t> </a:t>
          </a:r>
          <a:r>
            <a:rPr lang="ru-RU" sz="1400" b="1" dirty="0">
              <a:solidFill>
                <a:sysClr val="windowText" lastClr="000000"/>
              </a:solidFill>
            </a:rPr>
            <a:t>на </a:t>
          </a:r>
          <a:r>
            <a:rPr lang="ru-RU" sz="1400" b="1" dirty="0" smtClean="0">
              <a:solidFill>
                <a:sysClr val="windowText" lastClr="000000"/>
              </a:solidFill>
            </a:rPr>
            <a:t>9,4%</a:t>
          </a:r>
          <a:endParaRPr lang="ru-RU" sz="14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0.41399</cdr:x>
      <cdr:y>0.43478</cdr:y>
    </cdr:from>
    <cdr:to>
      <cdr:x>0.56027</cdr:x>
      <cdr:y>0.51559</cdr:y>
    </cdr:to>
    <cdr:sp macro="" textlink="">
      <cdr:nvSpPr>
        <cdr:cNvPr id="6" name="Стрелка вправо 5"/>
        <cdr:cNvSpPr/>
      </cdr:nvSpPr>
      <cdr:spPr>
        <a:xfrm xmlns:a="http://schemas.openxmlformats.org/drawingml/2006/main" rot="20423522">
          <a:off x="3010851" y="2865635"/>
          <a:ext cx="1063866" cy="532619"/>
        </a:xfrm>
        <a:prstGeom xmlns:a="http://schemas.openxmlformats.org/drawingml/2006/main" prst="rightArrow">
          <a:avLst/>
        </a:prstGeom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0864C-61EF-48C1-8A57-CE19F155C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138C2-72B8-4FB8-A89F-F76B6A638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A66B7-067F-44C4-B535-0F96C3A4C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0B57C-E0F2-42D1-AC98-163FCE4D5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9BAC6-8EEC-46CF-9F8E-EC86064F3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7AE82-8E07-4BEE-A227-9CAD029DF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D995B-0F46-4EE1-8898-3041CA139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A91FF-E239-4E97-BBCD-C055FDDDB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1AE2E-B9D8-43F5-A2DF-B2DC49527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457CC-4CFC-4A28-9714-47CCFDBDC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C20D8-9DD4-42B9-B871-6F4787F86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766F9-8838-4FE8-AA3A-0C1D047FD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503E37F-4A64-4CDC-8F1D-88BF79B4F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__________Microsoft_Office_Excel7.xls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__________Microsoft_Office_Excel8.xls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_____Microsoft_Office_Excel1.xls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_____Microsoft_Office_Excel2.xls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__________Microsoft_Office_Excel3.xls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__________Microsoft_Office_Excel4.xls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__________Microsoft_Office_Excel5.xls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__________Microsoft_Office_Excel6.xls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1618608663_1-funart_pro-p-oboi-fon-zhelto-goluboi-fon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0" y="0"/>
            <a:ext cx="118745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Заголовок 2"/>
          <p:cNvSpPr txBox="1">
            <a:spLocks/>
          </p:cNvSpPr>
          <p:nvPr/>
        </p:nvSpPr>
        <p:spPr bwMode="auto">
          <a:xfrm>
            <a:off x="1150938" y="188913"/>
            <a:ext cx="799306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 algn="ctr">
              <a:buSzPts val="5200"/>
              <a:defRPr/>
            </a:pPr>
            <a:r>
              <a:rPr lang="uk-UA" sz="27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Фінансове управління </a:t>
            </a:r>
            <a:r>
              <a:rPr lang="uk-UA" sz="27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Павлоградської</a:t>
            </a:r>
            <a:r>
              <a:rPr lang="uk-UA" sz="27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міської ради</a:t>
            </a:r>
            <a:endParaRPr lang="ru-RU" sz="27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11113" y="1508125"/>
            <a:ext cx="9132887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 підсумки виконання </a:t>
            </a:r>
          </a:p>
          <a:p>
            <a:pPr algn="ctr">
              <a:defRPr/>
            </a:pPr>
            <a:r>
              <a:rPr lang="uk-UA" sz="4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бюджету </a:t>
            </a:r>
          </a:p>
          <a:p>
            <a:pPr algn="ctr">
              <a:defRPr/>
            </a:pPr>
            <a:r>
              <a:rPr lang="uk-UA" sz="48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Павлоградської</a:t>
            </a:r>
            <a:r>
              <a:rPr lang="uk-UA" sz="4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міської </a:t>
            </a:r>
          </a:p>
          <a:p>
            <a:pPr algn="ctr">
              <a:defRPr/>
            </a:pPr>
            <a:r>
              <a:rPr lang="uk-UA" sz="4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територіальної громади</a:t>
            </a:r>
          </a:p>
          <a:p>
            <a:pPr algn="ctr">
              <a:defRPr/>
            </a:pPr>
            <a:r>
              <a:rPr lang="uk-UA" sz="4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І квартал 2023 року</a:t>
            </a:r>
            <a:endParaRPr lang="ru-RU" sz="48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2411413" y="594995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Доповідач – начальник управління </a:t>
            </a:r>
          </a:p>
          <a:p>
            <a:pPr algn="ctr">
              <a:defRPr/>
            </a:pPr>
            <a:r>
              <a:rPr lang="uk-UA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РАЇСА РОЇК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669745763_1-pibig-info-p-goluboi-fon-dlya-prezentatsii-krasivo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15365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0" y="0"/>
            <a:ext cx="126682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70777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8" name="Text Box 14"/>
          <p:cNvSpPr txBox="1">
            <a:spLocks noChangeArrowheads="1"/>
          </p:cNvSpPr>
          <p:nvPr/>
        </p:nvSpPr>
        <p:spPr bwMode="auto">
          <a:xfrm>
            <a:off x="8172450" y="836613"/>
            <a:ext cx="833438" cy="219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" tIns="32004" rIns="0" bIns="0"/>
          <a:lstStyle/>
          <a:p>
            <a:pPr>
              <a:defRPr/>
            </a:pPr>
            <a:endParaRPr lang="ru-RU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15368" name="Rectangle 15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15369" name="Picture 16" descr="70777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Rectangle 17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5371" name="Rectangle 18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15372" name="Picture 19" descr="70777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3" name="Text Box 448"/>
          <p:cNvSpPr txBox="1">
            <a:spLocks noChangeArrowheads="1"/>
          </p:cNvSpPr>
          <p:nvPr/>
        </p:nvSpPr>
        <p:spPr bwMode="auto">
          <a:xfrm>
            <a:off x="8675688" y="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latin typeface="Times New Roman" pitchFamily="18" charset="0"/>
                <a:cs typeface="Times New Roman" pitchFamily="18" charset="0"/>
              </a:rPr>
              <a:t>9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Диаграмма 19"/>
          <p:cNvGraphicFramePr>
            <a:graphicFrameLocks noGrp="1"/>
          </p:cNvGraphicFramePr>
          <p:nvPr/>
        </p:nvGraphicFramePr>
        <p:xfrm>
          <a:off x="899592" y="6350"/>
          <a:ext cx="7272808" cy="6591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669745763_1-pibig-info-p-goluboi-fon-dlya-prezentatsii-krasivo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16389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0" y="0"/>
            <a:ext cx="1116013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70777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635317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14"/>
          <p:cNvSpPr txBox="1">
            <a:spLocks noChangeArrowheads="1"/>
          </p:cNvSpPr>
          <p:nvPr/>
        </p:nvSpPr>
        <p:spPr bwMode="auto">
          <a:xfrm>
            <a:off x="8027988" y="549275"/>
            <a:ext cx="977900" cy="290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" tIns="32004" rIns="0" bIns="0"/>
          <a:lstStyle/>
          <a:p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тис. грн</a:t>
            </a:r>
          </a:p>
        </p:txBody>
      </p:sp>
      <p:sp>
        <p:nvSpPr>
          <p:cNvPr id="159911" name="Заголовок 4"/>
          <p:cNvSpPr txBox="1">
            <a:spLocks/>
          </p:cNvSpPr>
          <p:nvPr/>
        </p:nvSpPr>
        <p:spPr bwMode="auto">
          <a:xfrm>
            <a:off x="1331913" y="0"/>
            <a:ext cx="7632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 algn="ctr" eaLnBrk="0" hangingPunct="0">
              <a:defRPr/>
            </a:pPr>
            <a:r>
              <a:rPr lang="ru-RU" altLang="ru-RU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Підприємства, які мають заборгованість по платежам в бюджет Павлоградської міської територіальної громади</a:t>
            </a:r>
          </a:p>
        </p:txBody>
      </p:sp>
      <p:sp>
        <p:nvSpPr>
          <p:cNvPr id="16393" name="Text Box 448"/>
          <p:cNvSpPr txBox="1">
            <a:spLocks noChangeArrowheads="1"/>
          </p:cNvSpPr>
          <p:nvPr/>
        </p:nvSpPr>
        <p:spPr bwMode="auto">
          <a:xfrm>
            <a:off x="8675688" y="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latin typeface="Times New Roman" pitchFamily="18" charset="0"/>
                <a:cs typeface="Times New Roman" pitchFamily="18" charset="0"/>
              </a:rPr>
              <a:t>10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900113" y="908050"/>
          <a:ext cx="7993062" cy="4748213"/>
        </p:xfrm>
        <a:graphic>
          <a:graphicData uri="http://schemas.openxmlformats.org/drawingml/2006/table">
            <a:tbl>
              <a:tblPr/>
              <a:tblGrid>
                <a:gridCol w="4752528"/>
                <a:gridCol w="1188132"/>
                <a:gridCol w="1138627"/>
                <a:gridCol w="913601"/>
              </a:tblGrid>
              <a:tr h="5204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err="1">
                          <a:latin typeface="Times New Roman"/>
                        </a:rPr>
                        <a:t>Назва</a:t>
                      </a:r>
                      <a:r>
                        <a:rPr lang="ru-RU" sz="13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300" b="1" i="0" u="none" strike="noStrike" dirty="0" err="1">
                          <a:latin typeface="Times New Roman"/>
                        </a:rPr>
                        <a:t>підприємства</a:t>
                      </a:r>
                      <a:r>
                        <a:rPr lang="ru-RU" sz="1300" b="1" i="0" u="none" strike="noStrike" dirty="0">
                          <a:latin typeface="Times New Roman"/>
                        </a:rPr>
                        <a:t>, установи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Податковий борг на 01.01.2023 р.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Податковий борг на 01.04.2023 р.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err="1" smtClean="0">
                          <a:latin typeface="Times New Roman"/>
                        </a:rPr>
                        <a:t>Відхилен-ня</a:t>
                      </a:r>
                      <a:r>
                        <a:rPr lang="ru-RU" sz="1300" b="1" i="0" u="none" strike="noStrike" dirty="0" smtClean="0">
                          <a:latin typeface="Times New Roman"/>
                        </a:rPr>
                        <a:t> </a:t>
                      </a:r>
                      <a:endParaRPr lang="ru-RU" sz="1300" b="1" i="0" u="none" strike="noStrike" dirty="0">
                        <a:latin typeface="Times New Roman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3816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latin typeface="Times New Roman"/>
                        </a:rPr>
                        <a:t>“+” / “-”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6310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latin typeface="Times New Roman"/>
                        </a:rPr>
                        <a:t>ПрАТ "Завод "Павлоградхіммаш"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16 342,8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18 387,4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2 044,6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0358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latin typeface="Times New Roman"/>
                        </a:rPr>
                        <a:t>ТОВ “Павлоградський завод технологічного обладнання”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7 457,7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7 512,5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54,8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40195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latin typeface="Times New Roman"/>
                        </a:rPr>
                        <a:t>ДП ДАК "</a:t>
                      </a:r>
                      <a:r>
                        <a:rPr lang="ru-RU" sz="1300" b="0" i="0" u="none" strike="noStrike" dirty="0" err="1">
                          <a:latin typeface="Times New Roman"/>
                        </a:rPr>
                        <a:t>Хліб</a:t>
                      </a:r>
                      <a:r>
                        <a:rPr lang="ru-RU" sz="13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dirty="0" err="1">
                          <a:latin typeface="Times New Roman"/>
                        </a:rPr>
                        <a:t>України</a:t>
                      </a:r>
                      <a:r>
                        <a:rPr lang="ru-RU" sz="1300" b="0" i="0" u="none" strike="noStrike" dirty="0">
                          <a:latin typeface="Times New Roman"/>
                        </a:rPr>
                        <a:t>" </a:t>
                      </a:r>
                      <a:r>
                        <a:rPr lang="ru-RU" sz="1300" b="0" i="0" u="none" strike="noStrike" dirty="0" err="1">
                          <a:latin typeface="Times New Roman"/>
                        </a:rPr>
                        <a:t>Павлоградський</a:t>
                      </a:r>
                      <a:r>
                        <a:rPr lang="ru-RU" sz="13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dirty="0" err="1">
                          <a:latin typeface="Times New Roman"/>
                        </a:rPr>
                        <a:t>комбінат</a:t>
                      </a:r>
                      <a:r>
                        <a:rPr lang="ru-RU" sz="13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dirty="0" err="1">
                          <a:latin typeface="Times New Roman"/>
                        </a:rPr>
                        <a:t>хлібопродуктів</a:t>
                      </a:r>
                      <a:r>
                        <a:rPr lang="ru-RU" sz="1300" b="0" i="0" u="none" strike="noStrike" dirty="0">
                          <a:latin typeface="Times New Roman"/>
                        </a:rPr>
                        <a:t>"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latin typeface="Times New Roman"/>
                        </a:rPr>
                        <a:t>4 430,9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4 430,9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277561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latin typeface="Times New Roman"/>
                        </a:rPr>
                        <a:t>ТОВ "Павлоград </a:t>
                      </a:r>
                      <a:r>
                        <a:rPr lang="ru-RU" sz="1300" b="0" i="0" u="none" strike="noStrike" dirty="0" err="1">
                          <a:latin typeface="Times New Roman"/>
                        </a:rPr>
                        <a:t>Буддеталь</a:t>
                      </a:r>
                      <a:r>
                        <a:rPr lang="ru-RU" sz="1300" b="0" i="0" u="none" strike="noStrike" dirty="0">
                          <a:latin typeface="Times New Roman"/>
                        </a:rPr>
                        <a:t>"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3 979,0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4 244,5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265,5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29999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latin typeface="Times New Roman"/>
                        </a:rPr>
                        <a:t>ТОВ "Завод  металоконструкцій та нестандартного обладнання"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3 554,7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3 554,7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271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latin typeface="Times New Roman"/>
                        </a:rPr>
                        <a:t>ТОВ "Пересувна механізована колона № 19"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1 274,3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1 668,7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394,4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271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latin typeface="Times New Roman"/>
                        </a:rPr>
                        <a:t>ТОВ "АСГ – груп"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1 295,1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1 295,1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24997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latin typeface="Times New Roman"/>
                        </a:rPr>
                        <a:t>ТОВ  "Мега -Дизайн </a:t>
                      </a:r>
                      <a:r>
                        <a:rPr lang="ru-RU" sz="1300" b="0" i="0" u="none" strike="noStrike" dirty="0" err="1">
                          <a:latin typeface="Times New Roman"/>
                        </a:rPr>
                        <a:t>Торговий</a:t>
                      </a:r>
                      <a:r>
                        <a:rPr lang="ru-RU" sz="1300" b="0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dirty="0" err="1">
                          <a:latin typeface="Times New Roman"/>
                        </a:rPr>
                        <a:t>Дім</a:t>
                      </a:r>
                      <a:r>
                        <a:rPr lang="ru-RU" sz="1300" b="0" i="0" u="none" strike="noStrike" dirty="0">
                          <a:latin typeface="Times New Roman"/>
                        </a:rPr>
                        <a:t>" 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979,2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979,2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latin typeface="Times New Roman"/>
                        </a:rPr>
                        <a:t>ТОВ "Завод "Базальтові вироби"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778,5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778,5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2631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latin typeface="Times New Roman"/>
                        </a:rPr>
                        <a:t>КП "Затишне місто" 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650,0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697,4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47,4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240951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latin typeface="Times New Roman"/>
                        </a:rPr>
                        <a:t>ТОВ Павлоградський трубний завод  "Славсант"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670,7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670,7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>
                          <a:latin typeface="Times New Roman"/>
                        </a:rPr>
                        <a:t>ТОВ "Торгівельна група "Тако"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630,2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630,2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03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latin typeface="Times New Roman"/>
                        </a:rPr>
                        <a:t>ПП "Єдність 2005"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486,4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592,6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106,2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2688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latin typeface="Times New Roman"/>
                        </a:rPr>
                        <a:t>ПП "Гиро" 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411,3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latin typeface="Times New Roman"/>
                        </a:rPr>
                        <a:t>462,4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latin typeface="Times New Roman"/>
                        </a:rPr>
                        <a:t>51,1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1669745763_1-pibig-info-p-goluboi-fon-dlya-prezentatsii-krasivo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7174" name="Google Shape;101;p25"/>
          <p:cNvPicPr preferRelativeResize="0">
            <a:picLocks noChangeAspect="1" noChangeArrowheads="1"/>
          </p:cNvPicPr>
          <p:nvPr/>
        </p:nvPicPr>
        <p:blipFill>
          <a:blip r:embed="rId4"/>
          <a:srcRect t="34584"/>
          <a:stretch>
            <a:fillRect/>
          </a:stretch>
        </p:blipFill>
        <p:spPr bwMode="auto">
          <a:xfrm>
            <a:off x="0" y="0"/>
            <a:ext cx="126682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6" descr="70777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1331913" y="333375"/>
            <a:ext cx="7437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2075" tIns="46037" rIns="92075" bIns="46037" anchor="ctr"/>
          <a:lstStyle/>
          <a:p>
            <a:pPr algn="ctr" eaLnBrk="0" hangingPunct="0"/>
            <a:r>
              <a:rPr lang="ru-RU" altLang="ru-RU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Виконання видаткової частини  бюджету Павлоградської міської територіальної громади за І квартал 2023 року в порівнянні з аналогічним періодом минулого року</a:t>
            </a:r>
          </a:p>
        </p:txBody>
      </p:sp>
      <p:graphicFrame>
        <p:nvGraphicFramePr>
          <p:cNvPr id="7170" name="Object 9"/>
          <p:cNvGraphicFramePr>
            <a:graphicFrameLocks noGrp="1" noChangeAspect="1"/>
          </p:cNvGraphicFramePr>
          <p:nvPr>
            <p:ph/>
          </p:nvPr>
        </p:nvGraphicFramePr>
        <p:xfrm>
          <a:off x="395288" y="1268413"/>
          <a:ext cx="7713662" cy="4991100"/>
        </p:xfrm>
        <a:graphic>
          <a:graphicData uri="http://schemas.openxmlformats.org/presentationml/2006/ole">
            <p:oleObj spid="_x0000_s7170" name="Диаграмма" r:id="rId6" imgW="7078996" imgH="4579632" progId="Excel.Chart.8">
              <p:embed/>
            </p:oleObj>
          </a:graphicData>
        </a:graphic>
      </p:graphicFrame>
      <p:sp>
        <p:nvSpPr>
          <p:cNvPr id="161803" name="AutoShape 11"/>
          <p:cNvSpPr>
            <a:spLocks noChangeArrowheads="1"/>
          </p:cNvSpPr>
          <p:nvPr/>
        </p:nvSpPr>
        <p:spPr bwMode="auto">
          <a:xfrm>
            <a:off x="6119813" y="1916113"/>
            <a:ext cx="3024187" cy="2160587"/>
          </a:xfrm>
          <a:prstGeom prst="horizontalScroll">
            <a:avLst>
              <a:gd name="adj" fmla="val 12500"/>
            </a:avLst>
          </a:prstGeom>
          <a:solidFill>
            <a:srgbClr val="FFFF99">
              <a:alpha val="69000"/>
            </a:srgbClr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Видатки ПМТГ  всього:</a:t>
            </a:r>
          </a:p>
          <a:p>
            <a:pPr algn="ctr">
              <a:defRPr/>
            </a:pPr>
            <a:endParaRPr lang="ru-RU" sz="14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І квартал 2022 року  - 459289,9 </a:t>
            </a:r>
          </a:p>
          <a:p>
            <a:pPr algn="ctr">
              <a:defRPr/>
            </a:pP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І квартал 2023 року – 486038,2</a:t>
            </a:r>
          </a:p>
          <a:p>
            <a:pPr algn="ctr">
              <a:defRPr/>
            </a:pP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____________________________</a:t>
            </a:r>
          </a:p>
          <a:p>
            <a:pPr algn="ctr">
              <a:defRPr/>
            </a:pP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+26748,3</a:t>
            </a:r>
            <a:r>
              <a:rPr lang="uk-UA" sz="14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1400" b="1" u="sng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8" name="Oval 12"/>
          <p:cNvSpPr>
            <a:spLocks noChangeArrowheads="1"/>
          </p:cNvSpPr>
          <p:nvPr/>
        </p:nvSpPr>
        <p:spPr bwMode="auto">
          <a:xfrm>
            <a:off x="2339975" y="3573463"/>
            <a:ext cx="1028700" cy="6858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79" name="Text Box 13"/>
          <p:cNvSpPr txBox="1">
            <a:spLocks noChangeArrowheads="1"/>
          </p:cNvSpPr>
          <p:nvPr/>
        </p:nvSpPr>
        <p:spPr bwMode="auto">
          <a:xfrm>
            <a:off x="2411413" y="3644900"/>
            <a:ext cx="8651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17212,2</a:t>
            </a:r>
          </a:p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91,6%</a:t>
            </a:r>
          </a:p>
        </p:txBody>
      </p:sp>
      <p:sp>
        <p:nvSpPr>
          <p:cNvPr id="7180" name="AutoShape 14"/>
          <p:cNvSpPr>
            <a:spLocks noChangeArrowheads="1"/>
          </p:cNvSpPr>
          <p:nvPr/>
        </p:nvSpPr>
        <p:spPr bwMode="auto">
          <a:xfrm rot="-5400000">
            <a:off x="2591594" y="2096294"/>
            <a:ext cx="576263" cy="936625"/>
          </a:xfrm>
          <a:prstGeom prst="curvedLeftArrow">
            <a:avLst>
              <a:gd name="adj1" fmla="val 28805"/>
              <a:gd name="adj2" fmla="val 78393"/>
              <a:gd name="adj3" fmla="val 3195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uk-UA"/>
          </a:p>
        </p:txBody>
      </p:sp>
      <p:sp>
        <p:nvSpPr>
          <p:cNvPr id="7181" name="AutoShape 15"/>
          <p:cNvSpPr>
            <a:spLocks noChangeArrowheads="1"/>
          </p:cNvSpPr>
          <p:nvPr/>
        </p:nvSpPr>
        <p:spPr bwMode="auto">
          <a:xfrm rot="-5400000">
            <a:off x="4978400" y="1222375"/>
            <a:ext cx="503238" cy="884238"/>
          </a:xfrm>
          <a:prstGeom prst="curvedLeftArrow">
            <a:avLst>
              <a:gd name="adj1" fmla="val 35272"/>
              <a:gd name="adj2" fmla="val 69975"/>
              <a:gd name="adj3" fmla="val 7423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uk-UA"/>
          </a:p>
        </p:txBody>
      </p:sp>
      <p:sp>
        <p:nvSpPr>
          <p:cNvPr id="7182" name="Oval 16"/>
          <p:cNvSpPr>
            <a:spLocks noChangeArrowheads="1"/>
          </p:cNvSpPr>
          <p:nvPr/>
        </p:nvSpPr>
        <p:spPr bwMode="auto">
          <a:xfrm>
            <a:off x="4787900" y="3573463"/>
            <a:ext cx="1079500" cy="5746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183" name="Text Box 17"/>
          <p:cNvSpPr txBox="1">
            <a:spLocks noChangeArrowheads="1"/>
          </p:cNvSpPr>
          <p:nvPr/>
        </p:nvSpPr>
        <p:spPr bwMode="auto">
          <a:xfrm>
            <a:off x="4932363" y="3644900"/>
            <a:ext cx="8651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+43960,5</a:t>
            </a:r>
          </a:p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117,3%</a:t>
            </a:r>
          </a:p>
        </p:txBody>
      </p:sp>
      <p:sp>
        <p:nvSpPr>
          <p:cNvPr id="7185" name="Rectangle 19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7186" name="Picture 20" descr="70777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7" name="Rectangle 21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188" name="Rectangle 22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7189" name="Picture 23" descr="70777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0" name="Text Box 23"/>
          <p:cNvSpPr txBox="1">
            <a:spLocks noChangeArrowheads="1"/>
          </p:cNvSpPr>
          <p:nvPr/>
        </p:nvSpPr>
        <p:spPr bwMode="auto">
          <a:xfrm>
            <a:off x="8675688" y="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latin typeface="Times New Roman" pitchFamily="18" charset="0"/>
                <a:cs typeface="Times New Roman" pitchFamily="18" charset="0"/>
              </a:rPr>
              <a:t>11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1669745763_1-pibig-info-p-goluboi-fon-dlya-prezentatsii-krasivo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0" y="6453188"/>
            <a:ext cx="1835150" cy="71437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2555875" y="6453188"/>
            <a:ext cx="6588125" cy="71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8198" name="Google Shape;101;p25"/>
          <p:cNvPicPr preferRelativeResize="0">
            <a:picLocks noChangeAspect="1" noChangeArrowheads="1"/>
          </p:cNvPicPr>
          <p:nvPr/>
        </p:nvPicPr>
        <p:blipFill>
          <a:blip r:embed="rId4"/>
          <a:srcRect t="34584"/>
          <a:stretch>
            <a:fillRect/>
          </a:stretch>
        </p:blipFill>
        <p:spPr bwMode="auto">
          <a:xfrm>
            <a:off x="0" y="0"/>
            <a:ext cx="126682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 descr="70777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6165850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3" name="Заголовок 5"/>
          <p:cNvSpPr txBox="1">
            <a:spLocks/>
          </p:cNvSpPr>
          <p:nvPr/>
        </p:nvSpPr>
        <p:spPr bwMode="auto">
          <a:xfrm>
            <a:off x="1331913" y="0"/>
            <a:ext cx="7177087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 algn="ctr" eaLnBrk="0" hangingPunct="0">
              <a:defRPr/>
            </a:pPr>
            <a:r>
              <a:rPr lang="ru-RU" altLang="ru-RU" sz="16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Структура видатків загального фонду бюджету Павлоградської міської територіальної громади за І квартал 2023 року  (у розрізі галузей)</a:t>
            </a: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8675688" y="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latin typeface="Times New Roman" pitchFamily="18" charset="0"/>
                <a:cs typeface="Times New Roman" pitchFamily="18" charset="0"/>
              </a:rPr>
              <a:t>12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4" name="Object 12"/>
          <p:cNvGraphicFramePr>
            <a:graphicFrameLocks noChangeAspect="1"/>
          </p:cNvGraphicFramePr>
          <p:nvPr/>
        </p:nvGraphicFramePr>
        <p:xfrm>
          <a:off x="323850" y="908050"/>
          <a:ext cx="8556625" cy="5356225"/>
        </p:xfrm>
        <a:graphic>
          <a:graphicData uri="http://schemas.openxmlformats.org/presentationml/2006/ole">
            <p:oleObj spid="_x0000_s8194" name="Диаграмма" r:id="rId6" imgW="8557163" imgH="5356800" progId="MSGraph.Chart.8">
              <p:embed followColorScheme="full"/>
            </p:oleObj>
          </a:graphicData>
        </a:graphic>
      </p:graphicFrame>
      <p:sp>
        <p:nvSpPr>
          <p:cNvPr id="75786" name="Oval 10"/>
          <p:cNvSpPr>
            <a:spLocks noChangeArrowheads="1"/>
          </p:cNvSpPr>
          <p:nvPr/>
        </p:nvSpPr>
        <p:spPr bwMode="auto">
          <a:xfrm>
            <a:off x="3851275" y="3068638"/>
            <a:ext cx="2233613" cy="5762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Всього:</a:t>
            </a:r>
          </a:p>
          <a:p>
            <a:pPr algn="ctr">
              <a:defRPr/>
            </a:pPr>
            <a: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186 898,2 тис. грн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7935913" y="763588"/>
            <a:ext cx="781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тис.грн</a:t>
            </a:r>
            <a:endParaRPr lang="ru-RU" sz="14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1669745763_1-pibig-info-p-goluboi-fon-dlya-prezentatsii-krasivo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9222" name="Google Shape;101;p25"/>
          <p:cNvPicPr preferRelativeResize="0">
            <a:picLocks noChangeAspect="1" noChangeArrowheads="1"/>
          </p:cNvPicPr>
          <p:nvPr/>
        </p:nvPicPr>
        <p:blipFill>
          <a:blip r:embed="rId4"/>
          <a:srcRect t="34584"/>
          <a:stretch>
            <a:fillRect/>
          </a:stretch>
        </p:blipFill>
        <p:spPr bwMode="auto">
          <a:xfrm>
            <a:off x="0" y="0"/>
            <a:ext cx="126682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6" descr="70777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8" name="Заголовок 5"/>
          <p:cNvSpPr txBox="1">
            <a:spLocks/>
          </p:cNvSpPr>
          <p:nvPr/>
        </p:nvSpPr>
        <p:spPr bwMode="auto">
          <a:xfrm>
            <a:off x="1258888" y="0"/>
            <a:ext cx="7885112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 algn="ctr" eaLnBrk="0" hangingPunct="0">
              <a:defRPr/>
            </a:pPr>
            <a:r>
              <a:rPr lang="ru-RU" altLang="ru-RU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Структура видатків загального фонду бюджету</a:t>
            </a:r>
          </a:p>
          <a:p>
            <a:pPr algn="ctr" eaLnBrk="0" hangingPunct="0">
              <a:defRPr/>
            </a:pPr>
            <a:r>
              <a:rPr lang="ru-RU" altLang="ru-RU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Павлоградської міської територіальної громади за І квартал 2023 року</a:t>
            </a:r>
          </a:p>
          <a:p>
            <a:pPr algn="ctr" eaLnBrk="0" hangingPunct="0">
              <a:defRPr/>
            </a:pPr>
            <a:r>
              <a:rPr lang="ru-RU" altLang="ru-RU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за економічною класифікацією бюджету</a:t>
            </a:r>
          </a:p>
        </p:txBody>
      </p:sp>
      <p:graphicFrame>
        <p:nvGraphicFramePr>
          <p:cNvPr id="9218" name="Object 9"/>
          <p:cNvGraphicFramePr>
            <a:graphicFrameLocks noGrp="1" noChangeAspect="1"/>
          </p:cNvGraphicFramePr>
          <p:nvPr>
            <p:ph/>
          </p:nvPr>
        </p:nvGraphicFramePr>
        <p:xfrm>
          <a:off x="684213" y="115888"/>
          <a:ext cx="8280400" cy="7940675"/>
        </p:xfrm>
        <a:graphic>
          <a:graphicData uri="http://schemas.openxmlformats.org/presentationml/2006/ole">
            <p:oleObj spid="_x0000_s9218" name="Диаграмма" r:id="rId6" imgW="6029367" imgH="5781780" progId="Excel.Chart.8">
              <p:embed/>
            </p:oleObj>
          </a:graphicData>
        </a:graphic>
      </p:graphicFrame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4643438" y="5661025"/>
            <a:ext cx="4321175" cy="865188"/>
          </a:xfrm>
          <a:prstGeom prst="wedgeRectCallout">
            <a:avLst>
              <a:gd name="adj1" fmla="val -28287"/>
              <a:gd name="adj2" fmla="val -3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7432" tIns="22860" rIns="0" bIns="0"/>
          <a:lstStyle/>
          <a:p>
            <a:pPr>
              <a:defRPr/>
            </a:pPr>
            <a: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Соціально захищені видатки – 80,8% (151104,5 тис. грн)</a:t>
            </a:r>
          </a:p>
          <a:p>
            <a:pPr>
              <a:defRPr/>
            </a:pPr>
            <a: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Інші видатки – 2,2%  (3956,1 тис. грн)</a:t>
            </a:r>
          </a:p>
          <a:p>
            <a:pPr>
              <a:defRPr/>
            </a:pPr>
            <a: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Трансферти підприємствам – 17% (31801,6тис. грн)</a:t>
            </a:r>
          </a:p>
        </p:txBody>
      </p:sp>
      <p:sp>
        <p:nvSpPr>
          <p:cNvPr id="9226" name="Text Box 14"/>
          <p:cNvSpPr txBox="1">
            <a:spLocks noChangeArrowheads="1"/>
          </p:cNvSpPr>
          <p:nvPr/>
        </p:nvSpPr>
        <p:spPr bwMode="auto">
          <a:xfrm>
            <a:off x="8101013" y="981075"/>
            <a:ext cx="833437" cy="219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" tIns="32004" rIns="0" bIns="0"/>
          <a:lstStyle/>
          <a:p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тис. грн</a:t>
            </a:r>
          </a:p>
        </p:txBody>
      </p:sp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3348038" y="3357563"/>
            <a:ext cx="2071687" cy="7159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36576" tIns="22860" rIns="36576" bIns="0"/>
          <a:lstStyle/>
          <a:p>
            <a:pPr algn="ctr">
              <a:defRPr/>
            </a:pPr>
            <a: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Всього: </a:t>
            </a:r>
          </a:p>
          <a:p>
            <a:pPr algn="ctr">
              <a:defRPr/>
            </a:pPr>
            <a: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186898,2 тис. грн</a:t>
            </a:r>
          </a:p>
        </p:txBody>
      </p:sp>
      <p:sp>
        <p:nvSpPr>
          <p:cNvPr id="9228" name="Text Box 13"/>
          <p:cNvSpPr txBox="1">
            <a:spLocks noChangeArrowheads="1"/>
          </p:cNvSpPr>
          <p:nvPr/>
        </p:nvSpPr>
        <p:spPr bwMode="auto">
          <a:xfrm>
            <a:off x="8675688" y="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latin typeface="Times New Roman" pitchFamily="18" charset="0"/>
                <a:cs typeface="Times New Roman" pitchFamily="18" charset="0"/>
              </a:rPr>
              <a:t>13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AutoShape 16"/>
          <p:cNvSpPr>
            <a:spLocks noChangeArrowheads="1"/>
          </p:cNvSpPr>
          <p:nvPr/>
        </p:nvSpPr>
        <p:spPr bwMode="auto">
          <a:xfrm>
            <a:off x="0" y="4581525"/>
            <a:ext cx="1331913" cy="1511300"/>
          </a:xfrm>
          <a:prstGeom prst="downArrowCallout">
            <a:avLst>
              <a:gd name="adj1" fmla="val 15593"/>
              <a:gd name="adj2" fmla="val 24801"/>
              <a:gd name="adj3" fmla="val 20745"/>
              <a:gd name="adj4" fmla="val 81718"/>
            </a:avLst>
          </a:prstGeom>
          <a:gradFill rotWithShape="1">
            <a:gsLst>
              <a:gs pos="0">
                <a:srgbClr val="6699FF"/>
              </a:gs>
              <a:gs pos="100000">
                <a:srgbClr val="FFFF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746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7412" name="AutoShape 16"/>
          <p:cNvSpPr>
            <a:spLocks noChangeArrowheads="1"/>
          </p:cNvSpPr>
          <p:nvPr/>
        </p:nvSpPr>
        <p:spPr bwMode="auto">
          <a:xfrm>
            <a:off x="0" y="3213100"/>
            <a:ext cx="1331913" cy="1584325"/>
          </a:xfrm>
          <a:prstGeom prst="downArrowCallout">
            <a:avLst>
              <a:gd name="adj1" fmla="val 15593"/>
              <a:gd name="adj2" fmla="val 24801"/>
              <a:gd name="adj3" fmla="val 21747"/>
              <a:gd name="adj4" fmla="val 81718"/>
            </a:avLst>
          </a:prstGeom>
          <a:gradFill rotWithShape="1">
            <a:gsLst>
              <a:gs pos="0">
                <a:srgbClr val="FFCC00"/>
              </a:gs>
              <a:gs pos="100000">
                <a:srgbClr val="FFFF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746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7413" name="AutoShape 16"/>
          <p:cNvSpPr>
            <a:spLocks noChangeArrowheads="1"/>
          </p:cNvSpPr>
          <p:nvPr/>
        </p:nvSpPr>
        <p:spPr bwMode="auto">
          <a:xfrm>
            <a:off x="0" y="1844675"/>
            <a:ext cx="1331913" cy="1512888"/>
          </a:xfrm>
          <a:prstGeom prst="downArrowCallout">
            <a:avLst>
              <a:gd name="adj1" fmla="val 15593"/>
              <a:gd name="adj2" fmla="val 24801"/>
              <a:gd name="adj3" fmla="val 20767"/>
              <a:gd name="adj4" fmla="val 81718"/>
            </a:avLst>
          </a:prstGeom>
          <a:gradFill rotWithShape="1">
            <a:gsLst>
              <a:gs pos="0">
                <a:srgbClr val="6699FF"/>
              </a:gs>
              <a:gs pos="100000">
                <a:srgbClr val="FFFF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746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7414" name="Text Box 15"/>
          <p:cNvSpPr txBox="1">
            <a:spLocks noChangeArrowheads="1"/>
          </p:cNvSpPr>
          <p:nvPr/>
        </p:nvSpPr>
        <p:spPr bwMode="white">
          <a:xfrm>
            <a:off x="0" y="1989138"/>
            <a:ext cx="1258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267 </a:t>
            </a:r>
          </a:p>
          <a:p>
            <a:pPr algn="ctr"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тис. грн</a:t>
            </a:r>
            <a:endParaRPr lang="en-US" altLang="zh-CN" b="1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  <a:sym typeface="Arial" charset="0"/>
            </a:endParaRPr>
          </a:p>
        </p:txBody>
      </p:sp>
      <p:sp>
        <p:nvSpPr>
          <p:cNvPr id="17415" name="Text Box 15"/>
          <p:cNvSpPr txBox="1">
            <a:spLocks noChangeArrowheads="1"/>
          </p:cNvSpPr>
          <p:nvPr/>
        </p:nvSpPr>
        <p:spPr bwMode="white">
          <a:xfrm>
            <a:off x="0" y="3644900"/>
            <a:ext cx="1331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2,6</a:t>
            </a:r>
          </a:p>
          <a:p>
            <a:pPr algn="ctr"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тис. грн</a:t>
            </a:r>
            <a:endParaRPr lang="en-US" altLang="zh-CN" b="1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  <a:sym typeface="Arial" charset="0"/>
            </a:endParaRPr>
          </a:p>
        </p:txBody>
      </p:sp>
      <p:sp>
        <p:nvSpPr>
          <p:cNvPr id="17416" name="Text Box 15"/>
          <p:cNvSpPr txBox="1">
            <a:spLocks noChangeArrowheads="1"/>
          </p:cNvSpPr>
          <p:nvPr/>
        </p:nvSpPr>
        <p:spPr bwMode="white">
          <a:xfrm>
            <a:off x="107950" y="4941888"/>
            <a:ext cx="1116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118,4тис. грн</a:t>
            </a:r>
            <a:endParaRPr lang="en-US" altLang="zh-CN" b="1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Times New Roman" pitchFamily="18" charset="0"/>
              <a:sym typeface="Arial" charset="0"/>
            </a:endParaRPr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>
            <a:off x="1547813" y="1844675"/>
            <a:ext cx="7596187" cy="1223963"/>
          </a:xfrm>
          <a:prstGeom prst="rect">
            <a:avLst/>
          </a:prstGeom>
          <a:gradFill rotWithShape="1">
            <a:gsLst>
              <a:gs pos="0">
                <a:srgbClr val="6699FF">
                  <a:alpha val="46001"/>
                </a:srgbClr>
              </a:gs>
              <a:gs pos="100000">
                <a:srgbClr val="FF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1547813" y="3213100"/>
            <a:ext cx="7596187" cy="1296988"/>
          </a:xfrm>
          <a:prstGeom prst="rect">
            <a:avLst/>
          </a:prstGeom>
          <a:gradFill rotWithShape="1">
            <a:gsLst>
              <a:gs pos="0">
                <a:srgbClr val="6699FF">
                  <a:alpha val="46001"/>
                </a:srgbClr>
              </a:gs>
              <a:gs pos="100000">
                <a:srgbClr val="FF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7419" name="Rectangle 10"/>
          <p:cNvSpPr>
            <a:spLocks noChangeArrowheads="1"/>
          </p:cNvSpPr>
          <p:nvPr/>
        </p:nvSpPr>
        <p:spPr bwMode="auto">
          <a:xfrm>
            <a:off x="1547813" y="4581525"/>
            <a:ext cx="7596187" cy="1222375"/>
          </a:xfrm>
          <a:prstGeom prst="rect">
            <a:avLst/>
          </a:prstGeom>
          <a:gradFill rotWithShape="1">
            <a:gsLst>
              <a:gs pos="0">
                <a:srgbClr val="6699FF">
                  <a:alpha val="46001"/>
                </a:srgbClr>
              </a:gs>
              <a:gs pos="100000">
                <a:srgbClr val="FF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gray">
          <a:xfrm>
            <a:off x="1331913" y="2205038"/>
            <a:ext cx="360362" cy="503237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gray">
          <a:xfrm>
            <a:off x="1331913" y="3429000"/>
            <a:ext cx="360362" cy="504825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gray">
          <a:xfrm>
            <a:off x="1331913" y="4797425"/>
            <a:ext cx="360362" cy="576263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17423" name="Text Box 14"/>
          <p:cNvSpPr txBox="1">
            <a:spLocks noChangeArrowheads="1"/>
          </p:cNvSpPr>
          <p:nvPr/>
        </p:nvSpPr>
        <p:spPr bwMode="gray">
          <a:xfrm>
            <a:off x="1835150" y="1989138"/>
            <a:ext cx="7129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Стимулювання педпрацівників за особливі досягнення в навчанні та вихованні дітей</a:t>
            </a:r>
          </a:p>
        </p:txBody>
      </p:sp>
      <p:sp>
        <p:nvSpPr>
          <p:cNvPr id="17424" name="Text Box 14"/>
          <p:cNvSpPr txBox="1">
            <a:spLocks noChangeArrowheads="1"/>
          </p:cNvSpPr>
          <p:nvPr/>
        </p:nvSpPr>
        <p:spPr bwMode="gray">
          <a:xfrm>
            <a:off x="1692275" y="4868863"/>
            <a:ext cx="6948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Тренінги з вивчення англійської мови для дорослих та дітей дошкільного віку разом з батьками</a:t>
            </a:r>
          </a:p>
        </p:txBody>
      </p:sp>
      <p:pic>
        <p:nvPicPr>
          <p:cNvPr id="17425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0" y="0"/>
            <a:ext cx="82708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003" name="Заголовок 4"/>
          <p:cNvSpPr txBox="1">
            <a:spLocks/>
          </p:cNvSpPr>
          <p:nvPr/>
        </p:nvSpPr>
        <p:spPr bwMode="auto">
          <a:xfrm>
            <a:off x="2339975" y="115888"/>
            <a:ext cx="43195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 algn="ctr" eaLnBrk="0" hangingPunct="0">
              <a:defRPr/>
            </a:pPr>
            <a:r>
              <a:rPr lang="uk-UA" altLang="ru-RU" sz="3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ОСВІТА</a:t>
            </a:r>
            <a:endParaRPr lang="ru-RU" altLang="ru-RU" sz="3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17427" name="AutoShape 6"/>
          <p:cNvSpPr>
            <a:spLocks noChangeArrowheads="1"/>
          </p:cNvSpPr>
          <p:nvPr/>
        </p:nvSpPr>
        <p:spPr bwMode="auto">
          <a:xfrm>
            <a:off x="0" y="549275"/>
            <a:ext cx="9144000" cy="1150938"/>
          </a:xfrm>
          <a:prstGeom prst="downArrowCallout">
            <a:avLst>
              <a:gd name="adj1" fmla="val 123880"/>
              <a:gd name="adj2" fmla="val 197039"/>
              <a:gd name="adj3" fmla="val 18282"/>
              <a:gd name="adj4" fmla="val 81718"/>
            </a:avLst>
          </a:prstGeom>
          <a:gradFill rotWithShape="1">
            <a:gsLst>
              <a:gs pos="0">
                <a:srgbClr val="FFCC00"/>
              </a:gs>
              <a:gs pos="100000">
                <a:srgbClr val="FFFF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746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7428" name="Text Box 69"/>
          <p:cNvSpPr txBox="1">
            <a:spLocks noChangeArrowheads="1"/>
          </p:cNvSpPr>
          <p:nvPr/>
        </p:nvSpPr>
        <p:spPr bwMode="auto">
          <a:xfrm>
            <a:off x="4427538" y="69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/>
          </a:p>
        </p:txBody>
      </p:sp>
      <p:sp>
        <p:nvSpPr>
          <p:cNvPr id="17429" name="Text Box 70"/>
          <p:cNvSpPr txBox="1">
            <a:spLocks noChangeArrowheads="1"/>
          </p:cNvSpPr>
          <p:nvPr/>
        </p:nvSpPr>
        <p:spPr bwMode="auto">
          <a:xfrm>
            <a:off x="0" y="549275"/>
            <a:ext cx="9144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ВСЬОГО – 102368,6 тис. грн,</a:t>
            </a:r>
          </a:p>
          <a:p>
            <a:pPr algn="ctr"/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в т.ч. на програму «Розвиток освіти в м. Павлограді на 2021-2023 роки» </a:t>
            </a:r>
          </a:p>
          <a:p>
            <a:pPr algn="ctr"/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І квартал 2023 року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- 388 </a:t>
            </a: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тис. грн</a:t>
            </a:r>
          </a:p>
          <a:p>
            <a:pPr algn="ctr"/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0" name="Text Box 54"/>
          <p:cNvSpPr txBox="1">
            <a:spLocks noChangeArrowheads="1"/>
          </p:cNvSpPr>
          <p:nvPr/>
        </p:nvSpPr>
        <p:spPr bwMode="auto">
          <a:xfrm>
            <a:off x="8675688" y="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latin typeface="Times New Roman" pitchFamily="18" charset="0"/>
                <a:cs typeface="Times New Roman" pitchFamily="18" charset="0"/>
              </a:rPr>
              <a:t>14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1" name="Text Box 14"/>
          <p:cNvSpPr txBox="1">
            <a:spLocks noChangeArrowheads="1"/>
          </p:cNvSpPr>
          <p:nvPr/>
        </p:nvSpPr>
        <p:spPr bwMode="gray">
          <a:xfrm>
            <a:off x="1763713" y="3500438"/>
            <a:ext cx="6948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Придбання засобів індивідуального захисту, які спрямовані на запобігання гострої респіраторної хвороби COVID-19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18437" name="Picture 7" descr="70777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Заголовок 4"/>
          <p:cNvSpPr txBox="1">
            <a:spLocks/>
          </p:cNvSpPr>
          <p:nvPr/>
        </p:nvSpPr>
        <p:spPr bwMode="auto">
          <a:xfrm>
            <a:off x="1979613" y="260350"/>
            <a:ext cx="54006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 algn="ctr" eaLnBrk="0" hangingPunct="0"/>
            <a:r>
              <a:rPr lang="ru-RU" altLang="ru-RU" sz="27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ОХОРОНА ЗДОРОВ</a:t>
            </a:r>
            <a:r>
              <a:rPr lang="en-US" altLang="ru-RU" sz="27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’</a:t>
            </a:r>
            <a:r>
              <a:rPr lang="uk-UA" altLang="ru-RU" sz="27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Я</a:t>
            </a:r>
          </a:p>
          <a:p>
            <a:pPr algn="ctr" eaLnBrk="0" hangingPunct="0"/>
            <a:r>
              <a:rPr lang="ru-RU" altLang="ru-RU" sz="27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І квартал 2023 року</a:t>
            </a:r>
          </a:p>
        </p:txBody>
      </p:sp>
      <p:pic>
        <p:nvPicPr>
          <p:cNvPr id="18439" name="Google Shape;101;p25"/>
          <p:cNvPicPr preferRelativeResize="0">
            <a:picLocks noChangeAspect="1" noChangeArrowheads="1"/>
          </p:cNvPicPr>
          <p:nvPr/>
        </p:nvPicPr>
        <p:blipFill>
          <a:blip r:embed="rId4"/>
          <a:srcRect t="34584"/>
          <a:stretch>
            <a:fillRect/>
          </a:stretch>
        </p:blipFill>
        <p:spPr bwMode="auto">
          <a:xfrm>
            <a:off x="0" y="0"/>
            <a:ext cx="126682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40" name="Group 69"/>
          <p:cNvGrpSpPr>
            <a:grpSpLocks/>
          </p:cNvGrpSpPr>
          <p:nvPr/>
        </p:nvGrpSpPr>
        <p:grpSpPr bwMode="auto">
          <a:xfrm>
            <a:off x="2195513" y="4652963"/>
            <a:ext cx="1150937" cy="1223962"/>
            <a:chOff x="2064" y="1008"/>
            <a:chExt cx="722" cy="872"/>
          </a:xfrm>
        </p:grpSpPr>
        <p:sp>
          <p:nvSpPr>
            <p:cNvPr id="18549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grpSp>
          <p:nvGrpSpPr>
            <p:cNvPr id="18550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8563" name="Picture 72" descr="circuler_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gray">
              <a:xfrm>
                <a:off x="3980" y="1670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564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79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pic>
            <p:nvPicPr>
              <p:cNvPr id="18565" name="Picture 74" descr="light_shadow1"/>
              <p:cNvPicPr>
                <a:picLocks noChangeAspect="1" noChangeArrowheads="1"/>
              </p:cNvPicPr>
              <p:nvPr/>
            </p:nvPicPr>
            <p:blipFill>
              <a:blip r:embed="rId6"/>
              <a:srcRect t="14285"/>
              <a:stretch>
                <a:fillRect/>
              </a:stretch>
            </p:blipFill>
            <p:spPr bwMode="gray">
              <a:xfrm>
                <a:off x="4086" y="1670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8566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8567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8573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8574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8575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8576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8568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8569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8570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8571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8572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</p:grpSp>
          </p:grpSp>
        </p:grpSp>
        <p:grpSp>
          <p:nvGrpSpPr>
            <p:cNvPr id="18551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8553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8559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8560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8561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8562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8554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8555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8556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8557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8558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8552" name="Rectangle 97"/>
            <p:cNvSpPr>
              <a:spLocks noChangeArrowheads="1"/>
            </p:cNvSpPr>
            <p:nvPr/>
          </p:nvSpPr>
          <p:spPr bwMode="gray">
            <a:xfrm>
              <a:off x="2098" y="1209"/>
              <a:ext cx="641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uk-UA" sz="2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1016,7</a:t>
              </a:r>
              <a:endPara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441" name="Group 69"/>
          <p:cNvGrpSpPr>
            <a:grpSpLocks/>
          </p:cNvGrpSpPr>
          <p:nvPr/>
        </p:nvGrpSpPr>
        <p:grpSpPr bwMode="auto">
          <a:xfrm>
            <a:off x="3563938" y="3716338"/>
            <a:ext cx="1152525" cy="1223962"/>
            <a:chOff x="2064" y="1008"/>
            <a:chExt cx="722" cy="872"/>
          </a:xfrm>
        </p:grpSpPr>
        <p:sp>
          <p:nvSpPr>
            <p:cNvPr id="18521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grpSp>
          <p:nvGrpSpPr>
            <p:cNvPr id="18522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8535" name="Picture 72" descr="circuler_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gray">
              <a:xfrm>
                <a:off x="3980" y="1670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536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79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pic>
            <p:nvPicPr>
              <p:cNvPr id="18537" name="Picture 74" descr="light_shadow1"/>
              <p:cNvPicPr>
                <a:picLocks noChangeAspect="1" noChangeArrowheads="1"/>
              </p:cNvPicPr>
              <p:nvPr/>
            </p:nvPicPr>
            <p:blipFill>
              <a:blip r:embed="rId6"/>
              <a:srcRect t="14285"/>
              <a:stretch>
                <a:fillRect/>
              </a:stretch>
            </p:blipFill>
            <p:spPr bwMode="gray">
              <a:xfrm>
                <a:off x="4068" y="170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8538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8539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8545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8546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8547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8548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8540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8541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8542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8543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8544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</p:grpSp>
          </p:grpSp>
        </p:grpSp>
        <p:grpSp>
          <p:nvGrpSpPr>
            <p:cNvPr id="18523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8525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8531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8532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8533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8534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8526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8527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8528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8529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8530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8524" name="Rectangle 97"/>
            <p:cNvSpPr>
              <a:spLocks noChangeArrowheads="1"/>
            </p:cNvSpPr>
            <p:nvPr/>
          </p:nvSpPr>
          <p:spPr bwMode="gray">
            <a:xfrm>
              <a:off x="2217" y="1209"/>
              <a:ext cx="402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uk-UA" sz="2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715</a:t>
              </a:r>
              <a:endPara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442" name="Group 69"/>
          <p:cNvGrpSpPr>
            <a:grpSpLocks/>
          </p:cNvGrpSpPr>
          <p:nvPr/>
        </p:nvGrpSpPr>
        <p:grpSpPr bwMode="auto">
          <a:xfrm>
            <a:off x="3563938" y="2133600"/>
            <a:ext cx="1152525" cy="1223963"/>
            <a:chOff x="2064" y="1008"/>
            <a:chExt cx="722" cy="872"/>
          </a:xfrm>
        </p:grpSpPr>
        <p:sp>
          <p:nvSpPr>
            <p:cNvPr id="18493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grpSp>
          <p:nvGrpSpPr>
            <p:cNvPr id="18494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8507" name="Picture 72" descr="circuler_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gray">
              <a:xfrm>
                <a:off x="3980" y="1670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508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79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pic>
            <p:nvPicPr>
              <p:cNvPr id="18509" name="Picture 74" descr="light_shadow1"/>
              <p:cNvPicPr>
                <a:picLocks noChangeAspect="1" noChangeArrowheads="1"/>
              </p:cNvPicPr>
              <p:nvPr/>
            </p:nvPicPr>
            <p:blipFill>
              <a:blip r:embed="rId6"/>
              <a:srcRect t="14285"/>
              <a:stretch>
                <a:fillRect/>
              </a:stretch>
            </p:blipFill>
            <p:spPr bwMode="gray">
              <a:xfrm>
                <a:off x="4086" y="1670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8510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8511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8517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8518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8519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8520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8512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8513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8514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8515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8516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</p:grpSp>
          </p:grpSp>
        </p:grpSp>
        <p:grpSp>
          <p:nvGrpSpPr>
            <p:cNvPr id="18495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8497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8503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8504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8505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8506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8498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8499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8500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8501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8502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8496" name="Rectangle 97"/>
            <p:cNvSpPr>
              <a:spLocks noChangeArrowheads="1"/>
            </p:cNvSpPr>
            <p:nvPr/>
          </p:nvSpPr>
          <p:spPr bwMode="gray">
            <a:xfrm>
              <a:off x="2146" y="1209"/>
              <a:ext cx="545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uk-UA" sz="2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212,4</a:t>
              </a:r>
              <a:endPara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443" name="Group 69"/>
          <p:cNvGrpSpPr>
            <a:grpSpLocks/>
          </p:cNvGrpSpPr>
          <p:nvPr/>
        </p:nvGrpSpPr>
        <p:grpSpPr bwMode="auto">
          <a:xfrm>
            <a:off x="2195513" y="1052513"/>
            <a:ext cx="1150937" cy="1223962"/>
            <a:chOff x="2064" y="1008"/>
            <a:chExt cx="722" cy="872"/>
          </a:xfrm>
        </p:grpSpPr>
        <p:sp>
          <p:nvSpPr>
            <p:cNvPr id="18465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grpSp>
          <p:nvGrpSpPr>
            <p:cNvPr id="18466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8479" name="Picture 72" descr="circuler_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gray">
              <a:xfrm>
                <a:off x="3980" y="1670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80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79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pic>
            <p:nvPicPr>
              <p:cNvPr id="18481" name="Picture 74" descr="light_shadow1"/>
              <p:cNvPicPr>
                <a:picLocks noChangeAspect="1" noChangeArrowheads="1"/>
              </p:cNvPicPr>
              <p:nvPr/>
            </p:nvPicPr>
            <p:blipFill>
              <a:blip r:embed="rId6"/>
              <a:srcRect t="14285"/>
              <a:stretch>
                <a:fillRect/>
              </a:stretch>
            </p:blipFill>
            <p:spPr bwMode="gray">
              <a:xfrm>
                <a:off x="4086" y="1670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8482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8483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8489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8490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8491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8492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8484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8485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8486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8487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8488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</p:grpSp>
          </p:grpSp>
        </p:grpSp>
        <p:grpSp>
          <p:nvGrpSpPr>
            <p:cNvPr id="18467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8469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8475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8476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8477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8478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8470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8471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8472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8473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8474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8468" name="Rectangle 97"/>
            <p:cNvSpPr>
              <a:spLocks noChangeArrowheads="1"/>
            </p:cNvSpPr>
            <p:nvPr/>
          </p:nvSpPr>
          <p:spPr bwMode="gray">
            <a:xfrm>
              <a:off x="2098" y="1209"/>
              <a:ext cx="641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uk-UA" sz="2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8621,4</a:t>
              </a:r>
              <a:endPara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444" name="Group 177"/>
          <p:cNvGrpSpPr>
            <a:grpSpLocks/>
          </p:cNvGrpSpPr>
          <p:nvPr/>
        </p:nvGrpSpPr>
        <p:grpSpPr bwMode="auto">
          <a:xfrm>
            <a:off x="0" y="1700213"/>
            <a:ext cx="3027363" cy="3041650"/>
            <a:chOff x="-25" y="1083"/>
            <a:chExt cx="1907" cy="1916"/>
          </a:xfrm>
        </p:grpSpPr>
        <p:pic>
          <p:nvPicPr>
            <p:cNvPr id="18451" name="Picture 157" descr="circuler_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gray">
            <a:xfrm rot="1513489">
              <a:off x="119" y="1230"/>
              <a:ext cx="1634" cy="1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Oval 158"/>
            <p:cNvSpPr>
              <a:spLocks noChangeArrowheads="1"/>
            </p:cNvSpPr>
            <p:nvPr/>
          </p:nvSpPr>
          <p:spPr bwMode="gray">
            <a:xfrm rot="-1943255">
              <a:off x="0" y="1117"/>
              <a:ext cx="1688" cy="1746"/>
            </a:xfrm>
            <a:prstGeom prst="ellipse">
              <a:avLst/>
            </a:prstGeom>
            <a:gradFill rotWithShape="1">
              <a:gsLst>
                <a:gs pos="0">
                  <a:srgbClr val="00CCFF"/>
                </a:gs>
                <a:gs pos="100000">
                  <a:srgbClr val="FFFF00"/>
                </a:gs>
              </a:gsLst>
              <a:path path="rect">
                <a:fillToRect r="100000" b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453" name="Group 176"/>
            <p:cNvGrpSpPr>
              <a:grpSpLocks/>
            </p:cNvGrpSpPr>
            <p:nvPr/>
          </p:nvGrpSpPr>
          <p:grpSpPr bwMode="auto">
            <a:xfrm>
              <a:off x="-25" y="2432"/>
              <a:ext cx="1413" cy="364"/>
              <a:chOff x="-25" y="2432"/>
              <a:chExt cx="1413" cy="364"/>
            </a:xfrm>
          </p:grpSpPr>
          <p:grpSp>
            <p:nvGrpSpPr>
              <p:cNvPr id="18455" name="Group 160"/>
              <p:cNvGrpSpPr>
                <a:grpSpLocks/>
              </p:cNvGrpSpPr>
              <p:nvPr/>
            </p:nvGrpSpPr>
            <p:grpSpPr bwMode="auto">
              <a:xfrm rot="216064" flipH="1" flipV="1">
                <a:off x="208" y="2534"/>
                <a:ext cx="1180" cy="262"/>
                <a:chOff x="1565" y="2568"/>
                <a:chExt cx="1118" cy="279"/>
              </a:xfrm>
            </p:grpSpPr>
            <p:sp>
              <p:nvSpPr>
                <p:cNvPr id="18461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8462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8463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8464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8456" name="Group 165"/>
              <p:cNvGrpSpPr>
                <a:grpSpLocks/>
              </p:cNvGrpSpPr>
              <p:nvPr/>
            </p:nvGrpSpPr>
            <p:grpSpPr bwMode="auto">
              <a:xfrm rot="1569605" flipH="1" flipV="1">
                <a:off x="-25" y="2432"/>
                <a:ext cx="1180" cy="264"/>
                <a:chOff x="1565" y="2568"/>
                <a:chExt cx="1118" cy="279"/>
              </a:xfrm>
            </p:grpSpPr>
            <p:sp>
              <p:nvSpPr>
                <p:cNvPr id="18457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8458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8459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8460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8454" name="Arc 170"/>
            <p:cNvSpPr>
              <a:spLocks/>
            </p:cNvSpPr>
            <p:nvPr/>
          </p:nvSpPr>
          <p:spPr bwMode="gray">
            <a:xfrm rot="19265773" flipH="1">
              <a:off x="34" y="1083"/>
              <a:ext cx="1848" cy="1916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277718" name="Rectangle 214"/>
          <p:cNvSpPr>
            <a:spLocks noChangeArrowheads="1"/>
          </p:cNvSpPr>
          <p:nvPr/>
        </p:nvSpPr>
        <p:spPr bwMode="auto">
          <a:xfrm>
            <a:off x="539750" y="2420938"/>
            <a:ext cx="179863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7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"Здоров`я павлоградців на 2023-2025 роки" </a:t>
            </a: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10565,5 </a:t>
            </a:r>
          </a:p>
          <a:p>
            <a:pPr algn="ctr">
              <a:defRPr/>
            </a:pPr>
            <a:r>
              <a:rPr lang="ru-RU" sz="17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тис. грн</a:t>
            </a:r>
          </a:p>
        </p:txBody>
      </p:sp>
      <p:sp>
        <p:nvSpPr>
          <p:cNvPr id="18446" name="AutoShape 173"/>
          <p:cNvSpPr>
            <a:spLocks/>
          </p:cNvSpPr>
          <p:nvPr/>
        </p:nvSpPr>
        <p:spPr bwMode="auto">
          <a:xfrm>
            <a:off x="5148263" y="1196975"/>
            <a:ext cx="3995737" cy="503238"/>
          </a:xfrm>
          <a:prstGeom prst="accentCallout2">
            <a:avLst>
              <a:gd name="adj1" fmla="val 22713"/>
              <a:gd name="adj2" fmla="val -1907"/>
              <a:gd name="adj3" fmla="val 22713"/>
              <a:gd name="adj4" fmla="val -41796"/>
              <a:gd name="adj5" fmla="val 38486"/>
              <a:gd name="adj6" fmla="val -50060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 type="oval" w="med" len="med"/>
            <a:tailEnd type="oval" w="med" len="med"/>
          </a:ln>
        </p:spPr>
        <p:txBody>
          <a:bodyPr anchor="ctr"/>
          <a:lstStyle/>
          <a:p>
            <a:pPr eaLnBrk="0" hangingPunct="0"/>
            <a:r>
              <a:rPr lang="ru-RU" sz="1400">
                <a:latin typeface="Times New Roman" pitchFamily="18" charset="0"/>
                <a:cs typeface="Times New Roman" pitchFamily="18" charset="0"/>
              </a:rPr>
              <a:t>Фінансова підтримка комунальних  закладів охорони здоров’я та  оплата комунальних послуг і енергоносіїв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7" name="AutoShape 173"/>
          <p:cNvSpPr>
            <a:spLocks/>
          </p:cNvSpPr>
          <p:nvPr/>
        </p:nvSpPr>
        <p:spPr bwMode="auto">
          <a:xfrm>
            <a:off x="5148263" y="2420938"/>
            <a:ext cx="3995737" cy="503237"/>
          </a:xfrm>
          <a:prstGeom prst="accentCallout2">
            <a:avLst>
              <a:gd name="adj1" fmla="val 22713"/>
              <a:gd name="adj2" fmla="val -1907"/>
              <a:gd name="adj3" fmla="val 22713"/>
              <a:gd name="adj4" fmla="val -6833"/>
              <a:gd name="adj5" fmla="val 50472"/>
              <a:gd name="adj6" fmla="val -9417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 type="oval" w="med" len="med"/>
            <a:tailEnd type="oval" w="med" len="med"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Відшкодування пільгових пенсій медичним працівникам</a:t>
            </a:r>
          </a:p>
          <a:p>
            <a:pPr>
              <a:spcBef>
                <a:spcPct val="20000"/>
              </a:spcBef>
            </a:pP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8" name="AutoShape 173"/>
          <p:cNvSpPr>
            <a:spLocks/>
          </p:cNvSpPr>
          <p:nvPr/>
        </p:nvSpPr>
        <p:spPr bwMode="auto">
          <a:xfrm>
            <a:off x="5124450" y="3716338"/>
            <a:ext cx="3798888" cy="646112"/>
          </a:xfrm>
          <a:prstGeom prst="accentCallout2">
            <a:avLst>
              <a:gd name="adj1" fmla="val 17690"/>
              <a:gd name="adj2" fmla="val -2005"/>
              <a:gd name="adj3" fmla="val 17690"/>
              <a:gd name="adj4" fmla="val -11741"/>
              <a:gd name="adj5" fmla="val 44718"/>
              <a:gd name="adj6" fmla="val -13542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 type="oval" w="med" len="med"/>
            <a:tailEnd type="oval" w="med" len="med"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Оплата медичних послуг населенню понад обсяги, що передбачені програмою державних гарантій медичного обслуговування населення</a:t>
            </a:r>
          </a:p>
          <a:p>
            <a:pPr>
              <a:spcBef>
                <a:spcPct val="20000"/>
              </a:spcBef>
            </a:pP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9" name="AutoShape 173"/>
          <p:cNvSpPr>
            <a:spLocks/>
          </p:cNvSpPr>
          <p:nvPr/>
        </p:nvSpPr>
        <p:spPr bwMode="auto">
          <a:xfrm>
            <a:off x="5153025" y="5141913"/>
            <a:ext cx="3798888" cy="1150937"/>
          </a:xfrm>
          <a:prstGeom prst="accentCallout2">
            <a:avLst>
              <a:gd name="adj1" fmla="val 9931"/>
              <a:gd name="adj2" fmla="val -2005"/>
              <a:gd name="adj3" fmla="val 9931"/>
              <a:gd name="adj4" fmla="val -41204"/>
              <a:gd name="adj5" fmla="val 21931"/>
              <a:gd name="adj6" fmla="val -48347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 type="oval" w="med" len="med"/>
            <a:tailEnd type="oval" w="med" len="med"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Придбання туберкуліну, продуктових наборів для хворих на туберкульоз під час амбулаторного лікування, молочних сумішей для дітей  народжених від ВІЛ-інфікованих матерів, відшкодування лікарських засобів по пільговим рецептам, придбання реактивів і предметів медичного призначення, тощо</a:t>
            </a:r>
          </a:p>
        </p:txBody>
      </p:sp>
      <p:sp>
        <p:nvSpPr>
          <p:cNvPr id="18450" name="Text Box 190"/>
          <p:cNvSpPr txBox="1">
            <a:spLocks noChangeArrowheads="1"/>
          </p:cNvSpPr>
          <p:nvPr/>
        </p:nvSpPr>
        <p:spPr bwMode="auto">
          <a:xfrm>
            <a:off x="8675688" y="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latin typeface="Times New Roman" pitchFamily="18" charset="0"/>
                <a:cs typeface="Times New Roman" pitchFamily="18" charset="0"/>
              </a:rPr>
              <a:t>15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59" name="Group 156"/>
          <p:cNvGrpSpPr>
            <a:grpSpLocks/>
          </p:cNvGrpSpPr>
          <p:nvPr/>
        </p:nvGrpSpPr>
        <p:grpSpPr bwMode="auto">
          <a:xfrm rot="4253991" flipH="1">
            <a:off x="8731" y="1475582"/>
            <a:ext cx="3038475" cy="3055938"/>
            <a:chOff x="1944" y="1111"/>
            <a:chExt cx="204" cy="196"/>
          </a:xfrm>
        </p:grpSpPr>
        <p:pic>
          <p:nvPicPr>
            <p:cNvPr id="19565" name="Picture 157" descr="circuler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158"/>
            <p:cNvSpPr>
              <a:spLocks noChangeArrowheads="1"/>
            </p:cNvSpPr>
            <p:nvPr/>
          </p:nvSpPr>
          <p:spPr bwMode="gray">
            <a:xfrm rot="3456745" flipH="1">
              <a:off x="1957" y="1119"/>
              <a:ext cx="179" cy="186"/>
            </a:xfrm>
            <a:prstGeom prst="ellipse">
              <a:avLst/>
            </a:prstGeom>
            <a:gradFill rotWithShape="1">
              <a:gsLst>
                <a:gs pos="0">
                  <a:srgbClr val="91A82E">
                    <a:alpha val="80000"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91A82E">
                    <a:alpha val="8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5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9569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19571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9577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9578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9579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9580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9572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9573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9574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9575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9576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9570" name="Arc 170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19460" name="Заголовок 4"/>
          <p:cNvSpPr txBox="1">
            <a:spLocks/>
          </p:cNvSpPr>
          <p:nvPr/>
        </p:nvSpPr>
        <p:spPr bwMode="auto">
          <a:xfrm>
            <a:off x="1619250" y="0"/>
            <a:ext cx="64801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 anchor="ctr">
            <a:spAutoFit/>
          </a:bodyPr>
          <a:lstStyle/>
          <a:p>
            <a:pPr algn="ctr" eaLnBrk="0" hangingPunct="0"/>
            <a:r>
              <a:rPr lang="uk-UA" altLang="ru-RU" sz="2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Ф</a:t>
            </a:r>
            <a:r>
              <a:rPr lang="ru-RU" altLang="ru-RU" sz="2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І</a:t>
            </a:r>
            <a:r>
              <a:rPr lang="uk-UA" altLang="ru-RU" sz="2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ЗИЧНА КУЛЬТУРА</a:t>
            </a:r>
            <a:r>
              <a:rPr lang="ru-RU" altLang="ru-RU" sz="2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І СПОРТ</a:t>
            </a:r>
          </a:p>
          <a:p>
            <a:pPr algn="ctr" eaLnBrk="0" hangingPunct="0"/>
            <a:r>
              <a:rPr lang="uk-UA" altLang="ru-RU" sz="2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І квартал 2023 року</a:t>
            </a:r>
            <a:endParaRPr lang="ru-RU" altLang="ru-RU" sz="25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76506" name="Rectangle 26"/>
          <p:cNvSpPr>
            <a:spLocks noChangeArrowheads="1"/>
          </p:cNvSpPr>
          <p:nvPr/>
        </p:nvSpPr>
        <p:spPr bwMode="auto">
          <a:xfrm>
            <a:off x="250825" y="2276475"/>
            <a:ext cx="25733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Утримання</a:t>
            </a: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1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спортивних</a:t>
            </a: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1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закладів</a:t>
            </a: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, </a:t>
            </a:r>
            <a:r>
              <a:rPr lang="ru-RU" sz="1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проведення</a:t>
            </a: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1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спортивних</a:t>
            </a: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</a:p>
          <a:p>
            <a:pPr algn="ctr">
              <a:defRPr/>
            </a:pPr>
            <a:r>
              <a:rPr lang="ru-RU" sz="1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і</a:t>
            </a: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1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молодіжних</a:t>
            </a:r>
            <a:r>
              <a:rPr 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1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заходів</a:t>
            </a: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 -</a:t>
            </a: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4544,6 тис. </a:t>
            </a:r>
            <a:r>
              <a:rPr lang="ru-RU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грн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19462" name="Rectangle 27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9463" name="Rectangle 28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19464" name="Picture 29" descr="70777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465" name="Прямая соединительная линия 172"/>
          <p:cNvCxnSpPr>
            <a:cxnSpLocks noChangeShapeType="1"/>
          </p:cNvCxnSpPr>
          <p:nvPr/>
        </p:nvCxnSpPr>
        <p:spPr bwMode="auto">
          <a:xfrm flipV="1">
            <a:off x="2484438" y="1844675"/>
            <a:ext cx="215900" cy="215900"/>
          </a:xfrm>
          <a:prstGeom prst="line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</p:spPr>
      </p:cxnSp>
      <p:pic>
        <p:nvPicPr>
          <p:cNvPr id="19466" name="Google Shape;101;p25"/>
          <p:cNvPicPr preferRelativeResize="0">
            <a:picLocks noChangeAspect="1" noChangeArrowheads="1"/>
          </p:cNvPicPr>
          <p:nvPr/>
        </p:nvPicPr>
        <p:blipFill>
          <a:blip r:embed="rId5"/>
          <a:srcRect t="34584"/>
          <a:stretch>
            <a:fillRect/>
          </a:stretch>
        </p:blipFill>
        <p:spPr bwMode="auto">
          <a:xfrm>
            <a:off x="0" y="0"/>
            <a:ext cx="1116013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AutoShape 173"/>
          <p:cNvSpPr>
            <a:spLocks/>
          </p:cNvSpPr>
          <p:nvPr/>
        </p:nvSpPr>
        <p:spPr bwMode="auto">
          <a:xfrm>
            <a:off x="5435600" y="1341438"/>
            <a:ext cx="3708400" cy="503237"/>
          </a:xfrm>
          <a:prstGeom prst="accentCallout2">
            <a:avLst>
              <a:gd name="adj1" fmla="val 22713"/>
              <a:gd name="adj2" fmla="val -2056"/>
              <a:gd name="adj3" fmla="val 22713"/>
              <a:gd name="adj4" fmla="val -3639"/>
              <a:gd name="adj5" fmla="val 24921"/>
              <a:gd name="adj6" fmla="val -44306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 type="oval" w="med" len="med"/>
            <a:tailEnd type="oval" w="med" len="med"/>
          </a:ln>
        </p:spPr>
        <p:txBody>
          <a:bodyPr anchor="ctr"/>
          <a:lstStyle/>
          <a:p>
            <a:pPr eaLnBrk="0" hangingPunct="0"/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ПНЗ «Дитячо-юнацька спортивна школа»</a:t>
            </a:r>
            <a:endParaRPr lang="en-US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19468" name="AutoShape 173"/>
          <p:cNvSpPr>
            <a:spLocks/>
          </p:cNvSpPr>
          <p:nvPr/>
        </p:nvSpPr>
        <p:spPr bwMode="auto">
          <a:xfrm>
            <a:off x="5508625" y="5275263"/>
            <a:ext cx="3384550" cy="503237"/>
          </a:xfrm>
          <a:prstGeom prst="accentCallout2">
            <a:avLst>
              <a:gd name="adj1" fmla="val 22713"/>
              <a:gd name="adj2" fmla="val -2250"/>
              <a:gd name="adj3" fmla="val 22713"/>
              <a:gd name="adj4" fmla="val -53051"/>
              <a:gd name="adj5" fmla="val 25551"/>
              <a:gd name="adj6" fmla="val -54130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 type="diamond" w="med" len="med"/>
          </a:ln>
        </p:spPr>
        <p:txBody>
          <a:bodyPr anchor="ctr"/>
          <a:lstStyle/>
          <a:p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КБУ «ФСК ім. В.М.Шкуренко»</a:t>
            </a:r>
          </a:p>
        </p:txBody>
      </p:sp>
      <p:grpSp>
        <p:nvGrpSpPr>
          <p:cNvPr id="19469" name="Group 69"/>
          <p:cNvGrpSpPr>
            <a:grpSpLocks/>
          </p:cNvGrpSpPr>
          <p:nvPr/>
        </p:nvGrpSpPr>
        <p:grpSpPr bwMode="auto">
          <a:xfrm>
            <a:off x="2130425" y="4652963"/>
            <a:ext cx="1577975" cy="1655762"/>
            <a:chOff x="2064" y="1008"/>
            <a:chExt cx="722" cy="872"/>
          </a:xfrm>
        </p:grpSpPr>
        <p:sp>
          <p:nvSpPr>
            <p:cNvPr id="19537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grpSp>
          <p:nvGrpSpPr>
            <p:cNvPr id="19538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9551" name="Picture 72" descr="circuler_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552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pic>
            <p:nvPicPr>
              <p:cNvPr id="19553" name="Picture 74" descr="light_shadow1"/>
              <p:cNvPicPr>
                <a:picLocks noChangeAspect="1" noChangeArrowheads="1"/>
              </p:cNvPicPr>
              <p:nvPr/>
            </p:nvPicPr>
            <p:blipFill>
              <a:blip r:embed="rId7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9554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9555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9561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9562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9563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9564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9556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9557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9558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9559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9560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</p:grpSp>
          </p:grpSp>
        </p:grpSp>
        <p:grpSp>
          <p:nvGrpSpPr>
            <p:cNvPr id="19539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9541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9547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9548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9549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9550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9542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9543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9544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9545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9546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9540" name="Rectangle 97"/>
            <p:cNvSpPr>
              <a:spLocks noChangeArrowheads="1"/>
            </p:cNvSpPr>
            <p:nvPr/>
          </p:nvSpPr>
          <p:spPr bwMode="gray">
            <a:xfrm>
              <a:off x="2217" y="1272"/>
              <a:ext cx="435" cy="3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uk-UA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1459,2 </a:t>
              </a:r>
            </a:p>
            <a:p>
              <a:pPr algn="ctr"/>
              <a:r>
                <a:rPr lang="uk-UA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тис.грн</a:t>
              </a:r>
              <a:endPara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470" name="AutoShape 173"/>
          <p:cNvSpPr>
            <a:spLocks/>
          </p:cNvSpPr>
          <p:nvPr/>
        </p:nvSpPr>
        <p:spPr bwMode="auto">
          <a:xfrm>
            <a:off x="5440363" y="2924175"/>
            <a:ext cx="3703637" cy="503238"/>
          </a:xfrm>
          <a:prstGeom prst="accentCallout2">
            <a:avLst>
              <a:gd name="adj1" fmla="val 22713"/>
              <a:gd name="adj2" fmla="val -2056"/>
              <a:gd name="adj3" fmla="val 22713"/>
              <a:gd name="adj4" fmla="val -8403"/>
              <a:gd name="adj5" fmla="val 21134"/>
              <a:gd name="adj6" fmla="val -13245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 type="oval" w="med" len="med"/>
            <a:tailEnd type="oval" w="med" len="med"/>
          </a:ln>
        </p:spPr>
        <p:txBody>
          <a:bodyPr anchor="ctr"/>
          <a:lstStyle/>
          <a:p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Реалізація спортивних програм і молодіжних заходів</a:t>
            </a:r>
            <a:endParaRPr lang="uk-UA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cxnSp>
        <p:nvCxnSpPr>
          <p:cNvPr id="19471" name="Прямая соединительная линия 175"/>
          <p:cNvCxnSpPr>
            <a:cxnSpLocks noChangeShapeType="1"/>
          </p:cNvCxnSpPr>
          <p:nvPr/>
        </p:nvCxnSpPr>
        <p:spPr bwMode="auto">
          <a:xfrm>
            <a:off x="2843213" y="3284538"/>
            <a:ext cx="792162" cy="0"/>
          </a:xfrm>
          <a:prstGeom prst="line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9472" name="Прямая соединительная линия 175"/>
          <p:cNvCxnSpPr>
            <a:cxnSpLocks noChangeShapeType="1"/>
          </p:cNvCxnSpPr>
          <p:nvPr/>
        </p:nvCxnSpPr>
        <p:spPr bwMode="auto">
          <a:xfrm>
            <a:off x="1908175" y="4365625"/>
            <a:ext cx="503238" cy="503238"/>
          </a:xfrm>
          <a:prstGeom prst="line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</p:spPr>
      </p:cxnSp>
      <p:grpSp>
        <p:nvGrpSpPr>
          <p:cNvPr id="19473" name="Group 69"/>
          <p:cNvGrpSpPr>
            <a:grpSpLocks/>
          </p:cNvGrpSpPr>
          <p:nvPr/>
        </p:nvGrpSpPr>
        <p:grpSpPr bwMode="auto">
          <a:xfrm>
            <a:off x="3635375" y="2492375"/>
            <a:ext cx="1493838" cy="1800225"/>
            <a:chOff x="2064" y="1008"/>
            <a:chExt cx="722" cy="872"/>
          </a:xfrm>
        </p:grpSpPr>
        <p:sp>
          <p:nvSpPr>
            <p:cNvPr id="19509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grpSp>
          <p:nvGrpSpPr>
            <p:cNvPr id="19510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9523" name="Picture 72" descr="circuler_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524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pic>
            <p:nvPicPr>
              <p:cNvPr id="19525" name="Picture 74" descr="light_shadow1"/>
              <p:cNvPicPr>
                <a:picLocks noChangeAspect="1" noChangeArrowheads="1"/>
              </p:cNvPicPr>
              <p:nvPr/>
            </p:nvPicPr>
            <p:blipFill>
              <a:blip r:embed="rId7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9526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9527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9533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9534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9535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9536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9528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9529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9530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9531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9532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</p:grpSp>
          </p:grpSp>
        </p:grpSp>
        <p:grpSp>
          <p:nvGrpSpPr>
            <p:cNvPr id="19511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9513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9519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9520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9521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9522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9514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9515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9516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9517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9518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9512" name="Rectangle 97"/>
            <p:cNvSpPr>
              <a:spLocks noChangeArrowheads="1"/>
            </p:cNvSpPr>
            <p:nvPr/>
          </p:nvSpPr>
          <p:spPr bwMode="gray">
            <a:xfrm>
              <a:off x="2205" y="1272"/>
              <a:ext cx="459" cy="3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uk-UA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15,6 </a:t>
              </a:r>
            </a:p>
            <a:p>
              <a:pPr algn="ctr"/>
              <a:r>
                <a:rPr lang="uk-UA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тис.грн</a:t>
              </a:r>
              <a:endPara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474" name="Group 69"/>
          <p:cNvGrpSpPr>
            <a:grpSpLocks/>
          </p:cNvGrpSpPr>
          <p:nvPr/>
        </p:nvGrpSpPr>
        <p:grpSpPr bwMode="auto">
          <a:xfrm>
            <a:off x="2627313" y="908050"/>
            <a:ext cx="1562100" cy="1655763"/>
            <a:chOff x="2064" y="1008"/>
            <a:chExt cx="722" cy="872"/>
          </a:xfrm>
        </p:grpSpPr>
        <p:sp>
          <p:nvSpPr>
            <p:cNvPr id="19481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>
                <a:latin typeface="Calibri" pitchFamily="34" charset="0"/>
              </a:endParaRPr>
            </a:p>
          </p:txBody>
        </p:sp>
        <p:grpSp>
          <p:nvGrpSpPr>
            <p:cNvPr id="19482" name="Group 71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9495" name="Picture 72" descr="circuler_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96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>
                  <a:latin typeface="Calibri" pitchFamily="34" charset="0"/>
                </a:endParaRPr>
              </a:p>
            </p:txBody>
          </p:sp>
          <p:pic>
            <p:nvPicPr>
              <p:cNvPr id="19497" name="Picture 74" descr="light_shadow1"/>
              <p:cNvPicPr>
                <a:picLocks noChangeAspect="1" noChangeArrowheads="1"/>
              </p:cNvPicPr>
              <p:nvPr/>
            </p:nvPicPr>
            <p:blipFill>
              <a:blip r:embed="rId7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9498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9499" name="Group 76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9505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9506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9507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9508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9500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9501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9502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9503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  <p:sp>
                <p:nvSpPr>
                  <p:cNvPr id="19504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uk-UA">
                      <a:latin typeface="Calibri" pitchFamily="34" charset="0"/>
                    </a:endParaRPr>
                  </a:p>
                </p:txBody>
              </p:sp>
            </p:grpSp>
          </p:grpSp>
        </p:grpSp>
        <p:grpSp>
          <p:nvGrpSpPr>
            <p:cNvPr id="19483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9485" name="Group 8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9491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9492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9493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9494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9486" name="Group 9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9487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9488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9489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19490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9484" name="Rectangle 97"/>
            <p:cNvSpPr>
              <a:spLocks noChangeArrowheads="1"/>
            </p:cNvSpPr>
            <p:nvPr/>
          </p:nvSpPr>
          <p:spPr bwMode="gray">
            <a:xfrm>
              <a:off x="2214" y="1272"/>
              <a:ext cx="439" cy="3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uk-UA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3077,6 </a:t>
              </a:r>
            </a:p>
            <a:p>
              <a:pPr algn="ctr"/>
              <a:r>
                <a:rPr lang="uk-UA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тис.грн</a:t>
              </a:r>
              <a:endPara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475" name="Rectangle 28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19476" name="Picture 29" descr="70777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7" name="Rectangle 27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9478" name="Rectangle 28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19479" name="Picture 29" descr="70777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0" name="Text Box 448"/>
          <p:cNvSpPr txBox="1">
            <a:spLocks noChangeArrowheads="1"/>
          </p:cNvSpPr>
          <p:nvPr/>
        </p:nvSpPr>
        <p:spPr bwMode="auto">
          <a:xfrm>
            <a:off x="8675688" y="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latin typeface="Times New Roman" pitchFamily="18" charset="0"/>
                <a:cs typeface="Times New Roman" pitchFamily="18" charset="0"/>
              </a:rPr>
              <a:t>16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AutoShape 16"/>
          <p:cNvSpPr>
            <a:spLocks noChangeArrowheads="1"/>
          </p:cNvSpPr>
          <p:nvPr/>
        </p:nvSpPr>
        <p:spPr bwMode="auto">
          <a:xfrm>
            <a:off x="179388" y="1268413"/>
            <a:ext cx="647700" cy="1439862"/>
          </a:xfrm>
          <a:prstGeom prst="downArrowCallout">
            <a:avLst>
              <a:gd name="adj1" fmla="val 7843"/>
              <a:gd name="adj2" fmla="val 24801"/>
              <a:gd name="adj3" fmla="val 40642"/>
              <a:gd name="adj4" fmla="val 81718"/>
            </a:avLst>
          </a:prstGeom>
          <a:gradFill rotWithShape="1">
            <a:gsLst>
              <a:gs pos="0">
                <a:srgbClr val="6699FF"/>
              </a:gs>
              <a:gs pos="100000">
                <a:srgbClr val="FFFF00"/>
              </a:gs>
            </a:gsLst>
            <a:path path="rect">
              <a:fillToRect r="100000" b="100000"/>
            </a:path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746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0484" name="Rectangle 18"/>
          <p:cNvSpPr>
            <a:spLocks noChangeArrowheads="1"/>
          </p:cNvSpPr>
          <p:nvPr/>
        </p:nvSpPr>
        <p:spPr bwMode="auto">
          <a:xfrm>
            <a:off x="827088" y="1268413"/>
            <a:ext cx="6408737" cy="287337"/>
          </a:xfrm>
          <a:prstGeom prst="rect">
            <a:avLst/>
          </a:prstGeom>
          <a:gradFill rotWithShape="1">
            <a:gsLst>
              <a:gs pos="0">
                <a:srgbClr val="6699FF">
                  <a:alpha val="39998"/>
                </a:srgbClr>
              </a:gs>
              <a:gs pos="100000">
                <a:srgbClr val="FFFF00">
                  <a:alpha val="40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107950" y="4652963"/>
            <a:ext cx="7235825" cy="360362"/>
          </a:xfrm>
          <a:prstGeom prst="rect">
            <a:avLst/>
          </a:prstGeom>
          <a:gradFill rotWithShape="1">
            <a:gsLst>
              <a:gs pos="0">
                <a:schemeClr val="bg1">
                  <a:alpha val="46001"/>
                </a:schemeClr>
              </a:gs>
              <a:gs pos="100000">
                <a:srgbClr val="FF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0486" name="Text Box 34"/>
          <p:cNvSpPr txBox="1">
            <a:spLocks noChangeArrowheads="1"/>
          </p:cNvSpPr>
          <p:nvPr/>
        </p:nvSpPr>
        <p:spPr bwMode="auto">
          <a:xfrm>
            <a:off x="684213" y="1844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/>
          </a:p>
        </p:txBody>
      </p:sp>
      <p:sp>
        <p:nvSpPr>
          <p:cNvPr id="296995" name="Rectangle 38"/>
          <p:cNvSpPr>
            <a:spLocks noChangeArrowheads="1"/>
          </p:cNvSpPr>
          <p:nvPr/>
        </p:nvSpPr>
        <p:spPr bwMode="auto">
          <a:xfrm rot="-5400000">
            <a:off x="-98424" y="1762125"/>
            <a:ext cx="1262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УТРИМАННЯ:</a:t>
            </a:r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107950" y="5013325"/>
            <a:ext cx="7235825" cy="431800"/>
          </a:xfrm>
          <a:prstGeom prst="rect">
            <a:avLst/>
          </a:prstGeom>
          <a:gradFill rotWithShape="1">
            <a:gsLst>
              <a:gs pos="0">
                <a:schemeClr val="bg1">
                  <a:alpha val="46001"/>
                </a:schemeClr>
              </a:gs>
              <a:gs pos="100000">
                <a:srgbClr val="FF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0489" name="Rectangle 7"/>
          <p:cNvSpPr>
            <a:spLocks noChangeArrowheads="1"/>
          </p:cNvSpPr>
          <p:nvPr/>
        </p:nvSpPr>
        <p:spPr bwMode="auto">
          <a:xfrm>
            <a:off x="107950" y="5445125"/>
            <a:ext cx="7235825" cy="360363"/>
          </a:xfrm>
          <a:prstGeom prst="rect">
            <a:avLst/>
          </a:prstGeom>
          <a:gradFill rotWithShape="1">
            <a:gsLst>
              <a:gs pos="0">
                <a:schemeClr val="bg1">
                  <a:alpha val="46001"/>
                </a:schemeClr>
              </a:gs>
              <a:gs pos="100000">
                <a:srgbClr val="FF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0490" name="Text Box 53"/>
          <p:cNvSpPr txBox="1">
            <a:spLocks noChangeArrowheads="1"/>
          </p:cNvSpPr>
          <p:nvPr/>
        </p:nvSpPr>
        <p:spPr bwMode="auto">
          <a:xfrm>
            <a:off x="827088" y="1268413"/>
            <a:ext cx="2025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400">
                <a:latin typeface="Times New Roman" pitchFamily="18" charset="0"/>
                <a:cs typeface="Times New Roman" pitchFamily="18" charset="0"/>
              </a:rPr>
              <a:t>Територіального центру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1" name="Заголовок 4"/>
          <p:cNvSpPr txBox="1">
            <a:spLocks/>
          </p:cNvSpPr>
          <p:nvPr/>
        </p:nvSpPr>
        <p:spPr bwMode="auto">
          <a:xfrm>
            <a:off x="1619250" y="-76200"/>
            <a:ext cx="5983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 anchor="ctr">
            <a:spAutoFit/>
          </a:bodyPr>
          <a:lstStyle/>
          <a:p>
            <a:pPr algn="ctr" eaLnBrk="0" hangingPunct="0"/>
            <a:r>
              <a:rPr lang="uk-UA" alt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СОЦІАЛЬНЕ ЗАБЕЗПЕЧЕННЯ</a:t>
            </a:r>
            <a:r>
              <a:rPr lang="uk-UA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</a:p>
          <a:p>
            <a:pPr algn="ctr" eaLnBrk="0" hangingPunct="0"/>
            <a:r>
              <a:rPr lang="uk-UA" alt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І кварта</a:t>
            </a:r>
            <a:r>
              <a:rPr lang="ru-RU" alt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л 2023 року</a:t>
            </a:r>
          </a:p>
        </p:txBody>
      </p:sp>
      <p:sp>
        <p:nvSpPr>
          <p:cNvPr id="20492" name="AutoShape 15"/>
          <p:cNvSpPr>
            <a:spLocks noChangeArrowheads="1"/>
          </p:cNvSpPr>
          <p:nvPr/>
        </p:nvSpPr>
        <p:spPr bwMode="auto">
          <a:xfrm>
            <a:off x="0" y="549275"/>
            <a:ext cx="9144000" cy="719138"/>
          </a:xfrm>
          <a:prstGeom prst="downArrowCallout">
            <a:avLst>
              <a:gd name="adj1" fmla="val 198263"/>
              <a:gd name="adj2" fmla="val 315349"/>
              <a:gd name="adj3" fmla="val 18282"/>
              <a:gd name="adj4" fmla="val 81718"/>
            </a:avLst>
          </a:prstGeom>
          <a:gradFill rotWithShape="1">
            <a:gsLst>
              <a:gs pos="0">
                <a:srgbClr val="FFFF00">
                  <a:alpha val="60999"/>
                </a:srgbClr>
              </a:gs>
              <a:gs pos="100000">
                <a:srgbClr val="6699FF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74600" prstMaterial="legacyMatte">
            <a:bevelT w="13500" h="13500" prst="angle"/>
            <a:bevelB w="13500" h="13500" prst="angle"/>
            <a:extrusionClr>
              <a:srgbClr val="00AF50"/>
            </a:extrusionClr>
          </a:sp3d>
        </p:spPr>
        <p:txBody>
          <a:bodyPr wrap="none" anchor="ctr">
            <a:flatTx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0493" name="Text Box 68"/>
          <p:cNvSpPr txBox="1">
            <a:spLocks noChangeArrowheads="1"/>
          </p:cNvSpPr>
          <p:nvPr/>
        </p:nvSpPr>
        <p:spPr bwMode="auto">
          <a:xfrm>
            <a:off x="0" y="549275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ВСЬОГО – 21752,4 тис.грн,</a:t>
            </a:r>
          </a:p>
          <a:p>
            <a:pPr algn="ctr"/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у т. ч. на програму «Соціальний захист окремих категорій населення» –16796,9 тис. грн</a:t>
            </a:r>
          </a:p>
        </p:txBody>
      </p:sp>
      <p:pic>
        <p:nvPicPr>
          <p:cNvPr id="20494" name="Picture 25" descr="Сім'ї руки і серця форму логотип — стоковий векто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0"/>
            <a:ext cx="6842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Google Shape;101;p25"/>
          <p:cNvPicPr preferRelativeResize="0">
            <a:picLocks noChangeAspect="1" noChangeArrowheads="1"/>
          </p:cNvPicPr>
          <p:nvPr/>
        </p:nvPicPr>
        <p:blipFill>
          <a:blip r:embed="rId4"/>
          <a:srcRect t="34584"/>
          <a:stretch>
            <a:fillRect/>
          </a:stretch>
        </p:blipFill>
        <p:spPr bwMode="auto">
          <a:xfrm>
            <a:off x="0" y="0"/>
            <a:ext cx="827088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6" name="Text Box 72"/>
          <p:cNvSpPr txBox="1">
            <a:spLocks noChangeArrowheads="1"/>
          </p:cNvSpPr>
          <p:nvPr/>
        </p:nvSpPr>
        <p:spPr bwMode="auto">
          <a:xfrm>
            <a:off x="7667625" y="3357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/>
          </a:p>
        </p:txBody>
      </p:sp>
      <p:sp>
        <p:nvSpPr>
          <p:cNvPr id="20497" name="AutoShape 15"/>
          <p:cNvSpPr>
            <a:spLocks noChangeArrowheads="1"/>
          </p:cNvSpPr>
          <p:nvPr/>
        </p:nvSpPr>
        <p:spPr bwMode="auto">
          <a:xfrm>
            <a:off x="7380288" y="2133600"/>
            <a:ext cx="1512887" cy="360363"/>
          </a:xfrm>
          <a:prstGeom prst="downArrowCallout">
            <a:avLst>
              <a:gd name="adj1" fmla="val 65461"/>
              <a:gd name="adj2" fmla="val 104120"/>
              <a:gd name="adj3" fmla="val 18282"/>
              <a:gd name="adj4" fmla="val 81718"/>
            </a:avLst>
          </a:prstGeom>
          <a:gradFill rotWithShape="1">
            <a:gsLst>
              <a:gs pos="0">
                <a:srgbClr val="6699FF">
                  <a:alpha val="48000"/>
                </a:srgbClr>
              </a:gs>
              <a:gs pos="100000">
                <a:srgbClr val="FFFF00">
                  <a:alpha val="51999"/>
                </a:srgbClr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74600" prstMaterial="legacyMatte">
            <a:bevelT w="13500" h="13500" prst="angle"/>
            <a:bevelB w="13500" h="13500" prst="angle"/>
            <a:extrusionClr>
              <a:srgbClr val="00AF50"/>
            </a:extrusionClr>
          </a:sp3d>
        </p:spPr>
        <p:txBody>
          <a:bodyPr wrap="none" anchor="ctr">
            <a:flatTx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0498" name="Rectangle 7"/>
          <p:cNvSpPr>
            <a:spLocks noChangeArrowheads="1"/>
          </p:cNvSpPr>
          <p:nvPr/>
        </p:nvSpPr>
        <p:spPr bwMode="auto">
          <a:xfrm>
            <a:off x="107950" y="3500438"/>
            <a:ext cx="7235825" cy="649287"/>
          </a:xfrm>
          <a:prstGeom prst="rect">
            <a:avLst/>
          </a:prstGeom>
          <a:gradFill rotWithShape="1">
            <a:gsLst>
              <a:gs pos="0">
                <a:schemeClr val="bg1">
                  <a:alpha val="46001"/>
                </a:schemeClr>
              </a:gs>
              <a:gs pos="100000">
                <a:srgbClr val="FF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" name="AutoShape 21"/>
          <p:cNvSpPr>
            <a:spLocks noChangeArrowheads="1"/>
          </p:cNvSpPr>
          <p:nvPr/>
        </p:nvSpPr>
        <p:spPr bwMode="gray">
          <a:xfrm>
            <a:off x="0" y="3573463"/>
            <a:ext cx="323850" cy="2159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gray">
          <a:xfrm>
            <a:off x="0" y="4724400"/>
            <a:ext cx="323850" cy="217488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20501" name="Rectangle 7"/>
          <p:cNvSpPr>
            <a:spLocks noChangeArrowheads="1"/>
          </p:cNvSpPr>
          <p:nvPr/>
        </p:nvSpPr>
        <p:spPr bwMode="auto">
          <a:xfrm>
            <a:off x="107950" y="5805488"/>
            <a:ext cx="7235825" cy="360362"/>
          </a:xfrm>
          <a:prstGeom prst="rect">
            <a:avLst/>
          </a:prstGeom>
          <a:gradFill rotWithShape="1">
            <a:gsLst>
              <a:gs pos="0">
                <a:schemeClr val="bg1">
                  <a:alpha val="46001"/>
                </a:schemeClr>
              </a:gs>
              <a:gs pos="100000">
                <a:srgbClr val="FF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0" y="5084763"/>
            <a:ext cx="323850" cy="214312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gray">
          <a:xfrm>
            <a:off x="0" y="5805488"/>
            <a:ext cx="323850" cy="217487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20504" name="Text Box 60"/>
          <p:cNvSpPr txBox="1">
            <a:spLocks noChangeArrowheads="1"/>
          </p:cNvSpPr>
          <p:nvPr/>
        </p:nvSpPr>
        <p:spPr bwMode="auto">
          <a:xfrm>
            <a:off x="323850" y="5734050"/>
            <a:ext cx="7272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Фінансова підтримка інститутам громадянського суспільства соціального спрямування </a:t>
            </a:r>
          </a:p>
          <a:p>
            <a:r>
              <a:rPr lang="uk-UA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(ГО «Рада ветеранів»)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gray">
          <a:xfrm>
            <a:off x="0" y="5445125"/>
            <a:ext cx="323850" cy="217488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20506" name="Rectangle 7"/>
          <p:cNvSpPr>
            <a:spLocks noChangeArrowheads="1"/>
          </p:cNvSpPr>
          <p:nvPr/>
        </p:nvSpPr>
        <p:spPr bwMode="auto">
          <a:xfrm>
            <a:off x="107950" y="2636838"/>
            <a:ext cx="7235825" cy="503237"/>
          </a:xfrm>
          <a:prstGeom prst="rect">
            <a:avLst/>
          </a:prstGeom>
          <a:gradFill rotWithShape="1">
            <a:gsLst>
              <a:gs pos="0">
                <a:schemeClr val="bg1">
                  <a:alpha val="46001"/>
                </a:schemeClr>
              </a:gs>
              <a:gs pos="100000">
                <a:srgbClr val="FF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gray">
          <a:xfrm>
            <a:off x="0" y="2708275"/>
            <a:ext cx="323850" cy="2159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20508" name="Text Box 57"/>
          <p:cNvSpPr txBox="1">
            <a:spLocks noChangeArrowheads="1"/>
          </p:cNvSpPr>
          <p:nvPr/>
        </p:nvSpPr>
        <p:spPr bwMode="auto">
          <a:xfrm>
            <a:off x="323850" y="2636838"/>
            <a:ext cx="6767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Виплати матеріальної допомоги громадянам міста (вирішення соціально-побутових проблем, лікування, тощо)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9" name="Text Box 62"/>
          <p:cNvSpPr txBox="1">
            <a:spLocks noChangeArrowheads="1"/>
          </p:cNvSpPr>
          <p:nvPr/>
        </p:nvSpPr>
        <p:spPr bwMode="auto">
          <a:xfrm>
            <a:off x="323850" y="5445125"/>
            <a:ext cx="7127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Оплата транспортних послуг з  доставки гуманітарної допомоги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0" name="AutoShape 15"/>
          <p:cNvSpPr>
            <a:spLocks noChangeArrowheads="1"/>
          </p:cNvSpPr>
          <p:nvPr/>
        </p:nvSpPr>
        <p:spPr bwMode="auto">
          <a:xfrm>
            <a:off x="7380288" y="6165850"/>
            <a:ext cx="1512887" cy="431800"/>
          </a:xfrm>
          <a:prstGeom prst="downArrowCallout">
            <a:avLst>
              <a:gd name="adj1" fmla="val 0"/>
              <a:gd name="adj2" fmla="val 86894"/>
              <a:gd name="adj3" fmla="val 18282"/>
              <a:gd name="adj4" fmla="val 81718"/>
            </a:avLst>
          </a:prstGeom>
          <a:gradFill rotWithShape="1">
            <a:gsLst>
              <a:gs pos="0">
                <a:srgbClr val="FFFF00"/>
              </a:gs>
              <a:gs pos="100000">
                <a:srgbClr val="6699FF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74600" prstMaterial="legacyMatte">
            <a:bevelT w="13500" h="13500" prst="angle"/>
            <a:bevelB w="13500" h="13500" prst="angle"/>
            <a:extrusionClr>
              <a:srgbClr val="00AF50"/>
            </a:extrusionClr>
          </a:sp3d>
        </p:spPr>
        <p:txBody>
          <a:bodyPr wrap="none" anchor="ctr">
            <a:flatTx/>
          </a:bodyPr>
          <a:lstStyle/>
          <a:p>
            <a:endParaRPr lang="zh-CN" altLang="en-US" sz="1600">
              <a:ea typeface="宋体" pitchFamily="2" charset="-122"/>
            </a:endParaRPr>
          </a:p>
        </p:txBody>
      </p:sp>
      <p:sp>
        <p:nvSpPr>
          <p:cNvPr id="20511" name="AutoShape 15"/>
          <p:cNvSpPr>
            <a:spLocks noChangeArrowheads="1"/>
          </p:cNvSpPr>
          <p:nvPr/>
        </p:nvSpPr>
        <p:spPr bwMode="auto">
          <a:xfrm>
            <a:off x="7380288" y="5805488"/>
            <a:ext cx="1512887" cy="431800"/>
          </a:xfrm>
          <a:prstGeom prst="downArrowCallout">
            <a:avLst>
              <a:gd name="adj1" fmla="val 0"/>
              <a:gd name="adj2" fmla="val 86894"/>
              <a:gd name="adj3" fmla="val 18282"/>
              <a:gd name="adj4" fmla="val 81718"/>
            </a:avLst>
          </a:prstGeom>
          <a:gradFill rotWithShape="1">
            <a:gsLst>
              <a:gs pos="0">
                <a:srgbClr val="FFFF00"/>
              </a:gs>
              <a:gs pos="100000">
                <a:srgbClr val="6699FF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74600" prstMaterial="legacyMatte">
            <a:bevelT w="13500" h="13500" prst="angle"/>
            <a:bevelB w="13500" h="13500" prst="angle"/>
            <a:extrusionClr>
              <a:srgbClr val="00AF50"/>
            </a:extrusionClr>
          </a:sp3d>
        </p:spPr>
        <p:txBody>
          <a:bodyPr wrap="none" anchor="ctr">
            <a:flatTx/>
          </a:bodyPr>
          <a:lstStyle/>
          <a:p>
            <a:endParaRPr lang="zh-CN" altLang="en-US" sz="1600">
              <a:ea typeface="宋体" pitchFamily="2" charset="-122"/>
            </a:endParaRPr>
          </a:p>
        </p:txBody>
      </p:sp>
      <p:sp>
        <p:nvSpPr>
          <p:cNvPr id="20512" name="AutoShape 15"/>
          <p:cNvSpPr>
            <a:spLocks noChangeArrowheads="1"/>
          </p:cNvSpPr>
          <p:nvPr/>
        </p:nvSpPr>
        <p:spPr bwMode="auto">
          <a:xfrm>
            <a:off x="7380288" y="5445125"/>
            <a:ext cx="1512887" cy="431800"/>
          </a:xfrm>
          <a:prstGeom prst="downArrowCallout">
            <a:avLst>
              <a:gd name="adj1" fmla="val 0"/>
              <a:gd name="adj2" fmla="val 86894"/>
              <a:gd name="adj3" fmla="val 18282"/>
              <a:gd name="adj4" fmla="val 81718"/>
            </a:avLst>
          </a:prstGeom>
          <a:gradFill rotWithShape="1">
            <a:gsLst>
              <a:gs pos="0">
                <a:srgbClr val="FFFF00"/>
              </a:gs>
              <a:gs pos="100000">
                <a:srgbClr val="6699FF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74600" prstMaterial="legacyMatte">
            <a:bevelT w="13500" h="13500" prst="angle"/>
            <a:bevelB w="13500" h="13500" prst="angle"/>
            <a:extrusionClr>
              <a:srgbClr val="00AF50"/>
            </a:extrusionClr>
          </a:sp3d>
        </p:spPr>
        <p:txBody>
          <a:bodyPr wrap="none" anchor="ctr">
            <a:flatTx/>
          </a:bodyPr>
          <a:lstStyle/>
          <a:p>
            <a:endParaRPr lang="zh-CN" altLang="en-US" sz="1600">
              <a:ea typeface="宋体" pitchFamily="2" charset="-122"/>
            </a:endParaRPr>
          </a:p>
        </p:txBody>
      </p:sp>
      <p:sp>
        <p:nvSpPr>
          <p:cNvPr id="20513" name="AutoShape 15"/>
          <p:cNvSpPr>
            <a:spLocks noChangeArrowheads="1"/>
          </p:cNvSpPr>
          <p:nvPr/>
        </p:nvSpPr>
        <p:spPr bwMode="auto">
          <a:xfrm>
            <a:off x="7380288" y="5013325"/>
            <a:ext cx="1512887" cy="503238"/>
          </a:xfrm>
          <a:prstGeom prst="downArrowCallout">
            <a:avLst>
              <a:gd name="adj1" fmla="val 0"/>
              <a:gd name="adj2" fmla="val 74559"/>
              <a:gd name="adj3" fmla="val 18282"/>
              <a:gd name="adj4" fmla="val 81718"/>
            </a:avLst>
          </a:prstGeom>
          <a:gradFill rotWithShape="1">
            <a:gsLst>
              <a:gs pos="0">
                <a:srgbClr val="FFFF00"/>
              </a:gs>
              <a:gs pos="100000">
                <a:srgbClr val="6699FF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74600" prstMaterial="legacyMatte">
            <a:bevelT w="13500" h="13500" prst="angle"/>
            <a:bevelB w="13500" h="13500" prst="angle"/>
            <a:extrusionClr>
              <a:srgbClr val="00AF50"/>
            </a:extrusionClr>
          </a:sp3d>
        </p:spPr>
        <p:txBody>
          <a:bodyPr wrap="none" anchor="ctr">
            <a:flatTx/>
          </a:bodyPr>
          <a:lstStyle/>
          <a:p>
            <a:endParaRPr lang="zh-CN" altLang="en-US" sz="1600">
              <a:ea typeface="宋体" pitchFamily="2" charset="-122"/>
            </a:endParaRPr>
          </a:p>
        </p:txBody>
      </p:sp>
      <p:sp>
        <p:nvSpPr>
          <p:cNvPr id="20514" name="AutoShape 15"/>
          <p:cNvSpPr>
            <a:spLocks noChangeArrowheads="1"/>
          </p:cNvSpPr>
          <p:nvPr/>
        </p:nvSpPr>
        <p:spPr bwMode="auto">
          <a:xfrm>
            <a:off x="7380288" y="4652963"/>
            <a:ext cx="1512887" cy="431800"/>
          </a:xfrm>
          <a:prstGeom prst="downArrowCallout">
            <a:avLst>
              <a:gd name="adj1" fmla="val 0"/>
              <a:gd name="adj2" fmla="val 86894"/>
              <a:gd name="adj3" fmla="val 18282"/>
              <a:gd name="adj4" fmla="val 81718"/>
            </a:avLst>
          </a:prstGeom>
          <a:gradFill rotWithShape="1">
            <a:gsLst>
              <a:gs pos="0">
                <a:srgbClr val="FFFF00"/>
              </a:gs>
              <a:gs pos="100000">
                <a:srgbClr val="6699FF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74600" prstMaterial="legacyMatte">
            <a:bevelT w="13500" h="13500" prst="angle"/>
            <a:bevelB w="13500" h="13500" prst="angle"/>
            <a:extrusionClr>
              <a:srgbClr val="00AF50"/>
            </a:extrusionClr>
          </a:sp3d>
        </p:spPr>
        <p:txBody>
          <a:bodyPr wrap="none" anchor="ctr">
            <a:flatTx/>
          </a:bodyPr>
          <a:lstStyle/>
          <a:p>
            <a:endParaRPr lang="zh-CN" altLang="en-US" sz="1600">
              <a:ea typeface="宋体" pitchFamily="2" charset="-122"/>
            </a:endParaRPr>
          </a:p>
        </p:txBody>
      </p:sp>
      <p:sp>
        <p:nvSpPr>
          <p:cNvPr id="20515" name="AutoShape 15"/>
          <p:cNvSpPr>
            <a:spLocks noChangeArrowheads="1"/>
          </p:cNvSpPr>
          <p:nvPr/>
        </p:nvSpPr>
        <p:spPr bwMode="auto">
          <a:xfrm>
            <a:off x="7380288" y="4149725"/>
            <a:ext cx="1512887" cy="574675"/>
          </a:xfrm>
          <a:prstGeom prst="downArrowCallout">
            <a:avLst>
              <a:gd name="adj1" fmla="val 0"/>
              <a:gd name="adj2" fmla="val 65291"/>
              <a:gd name="adj3" fmla="val 18282"/>
              <a:gd name="adj4" fmla="val 81718"/>
            </a:avLst>
          </a:prstGeom>
          <a:gradFill rotWithShape="1">
            <a:gsLst>
              <a:gs pos="0">
                <a:srgbClr val="FFFF00"/>
              </a:gs>
              <a:gs pos="100000">
                <a:srgbClr val="6699FF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74600" prstMaterial="legacyMatte">
            <a:bevelT w="13500" h="13500" prst="angle"/>
            <a:bevelB w="13500" h="13500" prst="angle"/>
            <a:extrusionClr>
              <a:srgbClr val="00AF50"/>
            </a:extrusionClr>
          </a:sp3d>
        </p:spPr>
        <p:txBody>
          <a:bodyPr wrap="none" anchor="ctr">
            <a:flatTx/>
          </a:bodyPr>
          <a:lstStyle/>
          <a:p>
            <a:endParaRPr lang="zh-CN" altLang="en-US" sz="1600">
              <a:ea typeface="宋体" pitchFamily="2" charset="-122"/>
            </a:endParaRPr>
          </a:p>
        </p:txBody>
      </p:sp>
      <p:sp>
        <p:nvSpPr>
          <p:cNvPr id="20516" name="AutoShape 15"/>
          <p:cNvSpPr>
            <a:spLocks noChangeArrowheads="1"/>
          </p:cNvSpPr>
          <p:nvPr/>
        </p:nvSpPr>
        <p:spPr bwMode="auto">
          <a:xfrm>
            <a:off x="7380288" y="3500438"/>
            <a:ext cx="1512887" cy="720725"/>
          </a:xfrm>
          <a:prstGeom prst="downArrowCallout">
            <a:avLst>
              <a:gd name="adj1" fmla="val 0"/>
              <a:gd name="adj2" fmla="val 52060"/>
              <a:gd name="adj3" fmla="val 18282"/>
              <a:gd name="adj4" fmla="val 81718"/>
            </a:avLst>
          </a:prstGeom>
          <a:gradFill rotWithShape="1">
            <a:gsLst>
              <a:gs pos="0">
                <a:srgbClr val="FFFF00"/>
              </a:gs>
              <a:gs pos="100000">
                <a:srgbClr val="6699FF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74600" prstMaterial="legacyMatte">
            <a:bevelT w="13500" h="13500" prst="angle"/>
            <a:bevelB w="13500" h="13500" prst="angle"/>
            <a:extrusionClr>
              <a:srgbClr val="00AF50"/>
            </a:extrusionClr>
          </a:sp3d>
        </p:spPr>
        <p:txBody>
          <a:bodyPr wrap="none" anchor="ctr">
            <a:flatTx/>
          </a:bodyPr>
          <a:lstStyle/>
          <a:p>
            <a:endParaRPr lang="zh-CN" altLang="en-US" sz="1600">
              <a:ea typeface="宋体" pitchFamily="2" charset="-122"/>
            </a:endParaRPr>
          </a:p>
        </p:txBody>
      </p:sp>
      <p:sp>
        <p:nvSpPr>
          <p:cNvPr id="20517" name="AutoShape 15"/>
          <p:cNvSpPr>
            <a:spLocks noChangeArrowheads="1"/>
          </p:cNvSpPr>
          <p:nvPr/>
        </p:nvSpPr>
        <p:spPr bwMode="auto">
          <a:xfrm>
            <a:off x="7380288" y="3141663"/>
            <a:ext cx="1512887" cy="503237"/>
          </a:xfrm>
          <a:prstGeom prst="downArrowCallout">
            <a:avLst>
              <a:gd name="adj1" fmla="val 0"/>
              <a:gd name="adj2" fmla="val 74559"/>
              <a:gd name="adj3" fmla="val 18282"/>
              <a:gd name="adj4" fmla="val 81718"/>
            </a:avLst>
          </a:prstGeom>
          <a:gradFill rotWithShape="1">
            <a:gsLst>
              <a:gs pos="0">
                <a:srgbClr val="FFFF00"/>
              </a:gs>
              <a:gs pos="100000">
                <a:srgbClr val="6699FF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74600" prstMaterial="legacyMatte">
            <a:bevelT w="13500" h="13500" prst="angle"/>
            <a:bevelB w="13500" h="13500" prst="angle"/>
            <a:extrusionClr>
              <a:srgbClr val="00AF50"/>
            </a:extrusionClr>
          </a:sp3d>
        </p:spPr>
        <p:txBody>
          <a:bodyPr wrap="none" anchor="ctr">
            <a:flatTx/>
          </a:bodyPr>
          <a:lstStyle/>
          <a:p>
            <a:endParaRPr lang="zh-CN" altLang="en-US" sz="1600">
              <a:ea typeface="宋体" pitchFamily="2" charset="-122"/>
            </a:endParaRPr>
          </a:p>
        </p:txBody>
      </p:sp>
      <p:sp>
        <p:nvSpPr>
          <p:cNvPr id="20518" name="AutoShape 15"/>
          <p:cNvSpPr>
            <a:spLocks noChangeArrowheads="1"/>
          </p:cNvSpPr>
          <p:nvPr/>
        </p:nvSpPr>
        <p:spPr bwMode="auto">
          <a:xfrm>
            <a:off x="7380288" y="2636838"/>
            <a:ext cx="1512887" cy="576262"/>
          </a:xfrm>
          <a:prstGeom prst="downArrowCallout">
            <a:avLst>
              <a:gd name="adj1" fmla="val 0"/>
              <a:gd name="adj2" fmla="val 65111"/>
              <a:gd name="adj3" fmla="val 18282"/>
              <a:gd name="adj4" fmla="val 81718"/>
            </a:avLst>
          </a:prstGeom>
          <a:gradFill rotWithShape="1">
            <a:gsLst>
              <a:gs pos="0">
                <a:srgbClr val="FFFF00"/>
              </a:gs>
              <a:gs pos="100000">
                <a:srgbClr val="6699FF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74600" prstMaterial="legacyMatte">
            <a:bevelT w="13500" h="13500" prst="angle"/>
            <a:bevelB w="13500" h="13500" prst="angle"/>
            <a:extrusionClr>
              <a:srgbClr val="00AF50"/>
            </a:extrusionClr>
          </a:sp3d>
        </p:spPr>
        <p:txBody>
          <a:bodyPr wrap="none" anchor="ctr">
            <a:flatTx/>
          </a:bodyPr>
          <a:lstStyle/>
          <a:p>
            <a:endParaRPr lang="zh-CN" altLang="en-US" sz="1600">
              <a:ea typeface="宋体" pitchFamily="2" charset="-122"/>
            </a:endParaRPr>
          </a:p>
        </p:txBody>
      </p:sp>
      <p:sp>
        <p:nvSpPr>
          <p:cNvPr id="20519" name="Rectangle 18"/>
          <p:cNvSpPr>
            <a:spLocks noChangeArrowheads="1"/>
          </p:cNvSpPr>
          <p:nvPr/>
        </p:nvSpPr>
        <p:spPr bwMode="auto">
          <a:xfrm>
            <a:off x="827088" y="1557338"/>
            <a:ext cx="6408737" cy="287337"/>
          </a:xfrm>
          <a:prstGeom prst="rect">
            <a:avLst/>
          </a:prstGeom>
          <a:gradFill rotWithShape="1">
            <a:gsLst>
              <a:gs pos="0">
                <a:srgbClr val="6699FF">
                  <a:alpha val="39998"/>
                </a:srgbClr>
              </a:gs>
              <a:gs pos="100000">
                <a:srgbClr val="FFFF00">
                  <a:alpha val="40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0520" name="Text Box 55"/>
          <p:cNvSpPr txBox="1">
            <a:spLocks noChangeArrowheads="1"/>
          </p:cNvSpPr>
          <p:nvPr/>
        </p:nvSpPr>
        <p:spPr bwMode="auto">
          <a:xfrm>
            <a:off x="827088" y="1557338"/>
            <a:ext cx="4895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Центру соціальних служб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1" name="Rectangle 18"/>
          <p:cNvSpPr>
            <a:spLocks noChangeArrowheads="1"/>
          </p:cNvSpPr>
          <p:nvPr/>
        </p:nvSpPr>
        <p:spPr bwMode="auto">
          <a:xfrm>
            <a:off x="827088" y="1844675"/>
            <a:ext cx="6408737" cy="287338"/>
          </a:xfrm>
          <a:prstGeom prst="rect">
            <a:avLst/>
          </a:prstGeom>
          <a:gradFill rotWithShape="1">
            <a:gsLst>
              <a:gs pos="0">
                <a:srgbClr val="6699FF">
                  <a:alpha val="39998"/>
                </a:srgbClr>
              </a:gs>
              <a:gs pos="100000">
                <a:srgbClr val="FFFF00">
                  <a:alpha val="40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0522" name="Text Box 54"/>
          <p:cNvSpPr txBox="1">
            <a:spLocks noChangeArrowheads="1"/>
          </p:cNvSpPr>
          <p:nvPr/>
        </p:nvSpPr>
        <p:spPr bwMode="auto">
          <a:xfrm>
            <a:off x="827088" y="1844675"/>
            <a:ext cx="3976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Центру соціальної підтримки дітей «Моя родина</a:t>
            </a:r>
            <a:r>
              <a:rPr 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»</a:t>
            </a:r>
          </a:p>
        </p:txBody>
      </p:sp>
      <p:sp>
        <p:nvSpPr>
          <p:cNvPr id="20523" name="Rectangle 18"/>
          <p:cNvSpPr>
            <a:spLocks noChangeArrowheads="1"/>
          </p:cNvSpPr>
          <p:nvPr/>
        </p:nvSpPr>
        <p:spPr bwMode="auto">
          <a:xfrm>
            <a:off x="827088" y="2133600"/>
            <a:ext cx="6408737" cy="287338"/>
          </a:xfrm>
          <a:prstGeom prst="rect">
            <a:avLst/>
          </a:prstGeom>
          <a:gradFill rotWithShape="1">
            <a:gsLst>
              <a:gs pos="0">
                <a:srgbClr val="6699FF">
                  <a:alpha val="39998"/>
                </a:srgbClr>
              </a:gs>
              <a:gs pos="100000">
                <a:srgbClr val="FFFF00">
                  <a:alpha val="40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0524" name="Text Box 56"/>
          <p:cNvSpPr txBox="1">
            <a:spLocks noChangeArrowheads="1"/>
          </p:cNvSpPr>
          <p:nvPr/>
        </p:nvSpPr>
        <p:spPr bwMode="auto">
          <a:xfrm>
            <a:off x="827088" y="2133600"/>
            <a:ext cx="3929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Центру надання соціально-психологічних послуг</a:t>
            </a:r>
          </a:p>
        </p:txBody>
      </p:sp>
      <p:sp>
        <p:nvSpPr>
          <p:cNvPr id="20525" name="AutoShape 15"/>
          <p:cNvSpPr>
            <a:spLocks noChangeArrowheads="1"/>
          </p:cNvSpPr>
          <p:nvPr/>
        </p:nvSpPr>
        <p:spPr bwMode="auto">
          <a:xfrm>
            <a:off x="7380288" y="1844675"/>
            <a:ext cx="1512887" cy="360363"/>
          </a:xfrm>
          <a:prstGeom prst="downArrowCallout">
            <a:avLst>
              <a:gd name="adj1" fmla="val 65461"/>
              <a:gd name="adj2" fmla="val 104120"/>
              <a:gd name="adj3" fmla="val 18282"/>
              <a:gd name="adj4" fmla="val 81718"/>
            </a:avLst>
          </a:prstGeom>
          <a:gradFill rotWithShape="1">
            <a:gsLst>
              <a:gs pos="0">
                <a:srgbClr val="6699FF">
                  <a:alpha val="48000"/>
                </a:srgbClr>
              </a:gs>
              <a:gs pos="100000">
                <a:srgbClr val="FFFF00">
                  <a:alpha val="51999"/>
                </a:srgbClr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74600" prstMaterial="legacyMatte">
            <a:bevelT w="13500" h="13500" prst="angle"/>
            <a:bevelB w="13500" h="13500" prst="angle"/>
            <a:extrusionClr>
              <a:srgbClr val="00AF50"/>
            </a:extrusionClr>
          </a:sp3d>
        </p:spPr>
        <p:txBody>
          <a:bodyPr wrap="none" anchor="ctr">
            <a:flatTx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0526" name="AutoShape 15"/>
          <p:cNvSpPr>
            <a:spLocks noChangeArrowheads="1"/>
          </p:cNvSpPr>
          <p:nvPr/>
        </p:nvSpPr>
        <p:spPr bwMode="auto">
          <a:xfrm>
            <a:off x="7380288" y="1557338"/>
            <a:ext cx="1512887" cy="360362"/>
          </a:xfrm>
          <a:prstGeom prst="downArrowCallout">
            <a:avLst>
              <a:gd name="adj1" fmla="val 65461"/>
              <a:gd name="adj2" fmla="val 104120"/>
              <a:gd name="adj3" fmla="val 18282"/>
              <a:gd name="adj4" fmla="val 81718"/>
            </a:avLst>
          </a:prstGeom>
          <a:gradFill rotWithShape="1">
            <a:gsLst>
              <a:gs pos="0">
                <a:srgbClr val="6699FF">
                  <a:alpha val="48000"/>
                </a:srgbClr>
              </a:gs>
              <a:gs pos="100000">
                <a:srgbClr val="FFFF00">
                  <a:alpha val="51999"/>
                </a:srgbClr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74600" prstMaterial="legacyMatte">
            <a:bevelT w="13500" h="13500" prst="angle"/>
            <a:bevelB w="13500" h="13500" prst="angle"/>
            <a:extrusionClr>
              <a:srgbClr val="00AF50"/>
            </a:extrusionClr>
          </a:sp3d>
        </p:spPr>
        <p:txBody>
          <a:bodyPr wrap="none" anchor="ctr">
            <a:flatTx/>
          </a:bodyPr>
          <a:lstStyle/>
          <a:p>
            <a:endParaRPr lang="zh-CN" altLang="en-US" sz="1400" b="1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0527" name="AutoShape 15"/>
          <p:cNvSpPr>
            <a:spLocks noChangeArrowheads="1"/>
          </p:cNvSpPr>
          <p:nvPr/>
        </p:nvSpPr>
        <p:spPr bwMode="auto">
          <a:xfrm>
            <a:off x="7380288" y="1268413"/>
            <a:ext cx="1512887" cy="360362"/>
          </a:xfrm>
          <a:prstGeom prst="downArrowCallout">
            <a:avLst>
              <a:gd name="adj1" fmla="val 65461"/>
              <a:gd name="adj2" fmla="val 104120"/>
              <a:gd name="adj3" fmla="val 18282"/>
              <a:gd name="adj4" fmla="val 81718"/>
            </a:avLst>
          </a:prstGeom>
          <a:gradFill rotWithShape="1">
            <a:gsLst>
              <a:gs pos="0">
                <a:srgbClr val="6699FF">
                  <a:alpha val="48000"/>
                </a:srgbClr>
              </a:gs>
              <a:gs pos="100000">
                <a:srgbClr val="FFFF00">
                  <a:alpha val="51999"/>
                </a:srgbClr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74600" prstMaterial="legacyMatte">
            <a:bevelT w="13500" h="13500" prst="angle"/>
            <a:bevelB w="13500" h="13500" prst="angle"/>
            <a:extrusionClr>
              <a:srgbClr val="00AF50"/>
            </a:extrusionClr>
          </a:sp3d>
        </p:spPr>
        <p:txBody>
          <a:bodyPr wrap="none" anchor="ctr">
            <a:flatTx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0528" name="Text Box 84"/>
          <p:cNvSpPr txBox="1">
            <a:spLocks noChangeArrowheads="1"/>
          </p:cNvSpPr>
          <p:nvPr/>
        </p:nvSpPr>
        <p:spPr bwMode="auto">
          <a:xfrm>
            <a:off x="7235825" y="1268413"/>
            <a:ext cx="172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2712,9 тис. грн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9" name="Text Box 80"/>
          <p:cNvSpPr txBox="1">
            <a:spLocks noChangeArrowheads="1"/>
          </p:cNvSpPr>
          <p:nvPr/>
        </p:nvSpPr>
        <p:spPr bwMode="auto">
          <a:xfrm>
            <a:off x="7380288" y="1557338"/>
            <a:ext cx="14366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313,7 тис. грн</a:t>
            </a:r>
          </a:p>
        </p:txBody>
      </p:sp>
      <p:sp>
        <p:nvSpPr>
          <p:cNvPr id="20530" name="Text Box 81"/>
          <p:cNvSpPr txBox="1">
            <a:spLocks noChangeArrowheads="1"/>
          </p:cNvSpPr>
          <p:nvPr/>
        </p:nvSpPr>
        <p:spPr bwMode="auto">
          <a:xfrm>
            <a:off x="7380288" y="1844675"/>
            <a:ext cx="1539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1706,6 тис. грн</a:t>
            </a:r>
          </a:p>
        </p:txBody>
      </p:sp>
      <p:sp>
        <p:nvSpPr>
          <p:cNvPr id="20531" name="Text Box 82"/>
          <p:cNvSpPr txBox="1">
            <a:spLocks noChangeArrowheads="1"/>
          </p:cNvSpPr>
          <p:nvPr/>
        </p:nvSpPr>
        <p:spPr bwMode="auto">
          <a:xfrm>
            <a:off x="7380288" y="2133600"/>
            <a:ext cx="1436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222,3 тис. грн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2" name="Text Box 55"/>
          <p:cNvSpPr txBox="1">
            <a:spLocks noChangeArrowheads="1"/>
          </p:cNvSpPr>
          <p:nvPr/>
        </p:nvSpPr>
        <p:spPr bwMode="auto">
          <a:xfrm>
            <a:off x="7380288" y="2708275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 b="1">
                <a:latin typeface="Times New Roman" pitchFamily="18" charset="0"/>
                <a:cs typeface="Times New Roman" pitchFamily="18" charset="0"/>
              </a:rPr>
              <a:t>476,0 тис.грн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3" name="Rectangle 7"/>
          <p:cNvSpPr>
            <a:spLocks noChangeArrowheads="1"/>
          </p:cNvSpPr>
          <p:nvPr/>
        </p:nvSpPr>
        <p:spPr bwMode="auto">
          <a:xfrm>
            <a:off x="107950" y="3141663"/>
            <a:ext cx="7235825" cy="358775"/>
          </a:xfrm>
          <a:prstGeom prst="rect">
            <a:avLst/>
          </a:prstGeom>
          <a:gradFill rotWithShape="1">
            <a:gsLst>
              <a:gs pos="0">
                <a:schemeClr val="bg1">
                  <a:alpha val="46001"/>
                </a:schemeClr>
              </a:gs>
              <a:gs pos="100000">
                <a:srgbClr val="FF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0534" name="Text Box 58"/>
          <p:cNvSpPr txBox="1">
            <a:spLocks noChangeArrowheads="1"/>
          </p:cNvSpPr>
          <p:nvPr/>
        </p:nvSpPr>
        <p:spPr bwMode="auto">
          <a:xfrm>
            <a:off x="323850" y="3068638"/>
            <a:ext cx="7129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Надання компенсації фізичним особам, які надають соціальні послуги громадянам похилого віку, особам з інвалідністю, дітям з інвалідністю 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gray">
          <a:xfrm>
            <a:off x="0" y="3141663"/>
            <a:ext cx="323850" cy="2159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20536" name="Text Box 74"/>
          <p:cNvSpPr txBox="1">
            <a:spLocks noChangeArrowheads="1"/>
          </p:cNvSpPr>
          <p:nvPr/>
        </p:nvSpPr>
        <p:spPr bwMode="auto">
          <a:xfrm>
            <a:off x="7380288" y="3141663"/>
            <a:ext cx="1423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498,5 тис. грн</a:t>
            </a:r>
          </a:p>
        </p:txBody>
      </p:sp>
      <p:sp>
        <p:nvSpPr>
          <p:cNvPr id="20537" name="Text Box 59"/>
          <p:cNvSpPr txBox="1">
            <a:spLocks noChangeArrowheads="1"/>
          </p:cNvSpPr>
          <p:nvPr/>
        </p:nvSpPr>
        <p:spPr bwMode="auto">
          <a:xfrm>
            <a:off x="323850" y="3500438"/>
            <a:ext cx="70564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Надання пільг населенню (компенсація витрат на автомобільне паливо, оплату послуг зв’язку,</a:t>
            </a:r>
          </a:p>
          <a:p>
            <a:r>
              <a:rPr lang="uk-UA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компенсаційні виплати за пільговий проїзд автомобільним та залізничним транспортом, </a:t>
            </a:r>
          </a:p>
          <a:p>
            <a:r>
              <a:rPr lang="uk-UA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пільгове медичне обслуговування осіб, які постраждали внаслідок Чорнобильської катастрофи)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8" name="Text Box 75"/>
          <p:cNvSpPr txBox="1">
            <a:spLocks noChangeArrowheads="1"/>
          </p:cNvSpPr>
          <p:nvPr/>
        </p:nvSpPr>
        <p:spPr bwMode="auto">
          <a:xfrm>
            <a:off x="7380288" y="3644900"/>
            <a:ext cx="1525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2203,1 тис. грн</a:t>
            </a:r>
          </a:p>
        </p:txBody>
      </p:sp>
      <p:sp>
        <p:nvSpPr>
          <p:cNvPr id="20539" name="Rectangle 7"/>
          <p:cNvSpPr>
            <a:spLocks noChangeArrowheads="1"/>
          </p:cNvSpPr>
          <p:nvPr/>
        </p:nvSpPr>
        <p:spPr bwMode="auto">
          <a:xfrm>
            <a:off x="107950" y="4149725"/>
            <a:ext cx="7235825" cy="503238"/>
          </a:xfrm>
          <a:prstGeom prst="rect">
            <a:avLst/>
          </a:prstGeom>
          <a:gradFill rotWithShape="1">
            <a:gsLst>
              <a:gs pos="0">
                <a:schemeClr val="bg1">
                  <a:alpha val="46001"/>
                </a:schemeClr>
              </a:gs>
              <a:gs pos="100000">
                <a:srgbClr val="FF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0540" name="Text Box 64"/>
          <p:cNvSpPr txBox="1">
            <a:spLocks noChangeArrowheads="1"/>
          </p:cNvSpPr>
          <p:nvPr/>
        </p:nvSpPr>
        <p:spPr bwMode="auto">
          <a:xfrm>
            <a:off x="323850" y="414972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200" b="1">
                <a:latin typeface="Times New Roman" pitchFamily="18" charset="0"/>
                <a:cs typeface="Times New Roman" pitchFamily="18" charset="0"/>
              </a:rPr>
              <a:t>Надання адресної матеріальної допомоги, постраждалим внаслідок ракетного удару (у т.ч. з обласного  бюджету – 4585)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1" name="Text Box 75"/>
          <p:cNvSpPr txBox="1">
            <a:spLocks noChangeArrowheads="1"/>
          </p:cNvSpPr>
          <p:nvPr/>
        </p:nvSpPr>
        <p:spPr bwMode="auto">
          <a:xfrm>
            <a:off x="7451725" y="4221163"/>
            <a:ext cx="1525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9755,9 тис. грн</a:t>
            </a:r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gray">
          <a:xfrm>
            <a:off x="0" y="4221163"/>
            <a:ext cx="323850" cy="217487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20543" name="Text Box 71"/>
          <p:cNvSpPr txBox="1">
            <a:spLocks noChangeArrowheads="1"/>
          </p:cNvSpPr>
          <p:nvPr/>
        </p:nvSpPr>
        <p:spPr bwMode="auto">
          <a:xfrm>
            <a:off x="323850" y="4652963"/>
            <a:ext cx="58848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Надання одноразової матеріальної допомоги членам сімей загиблих в Афганістані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4" name="Text Box 68"/>
          <p:cNvSpPr txBox="1">
            <a:spLocks noChangeArrowheads="1"/>
          </p:cNvSpPr>
          <p:nvPr/>
        </p:nvSpPr>
        <p:spPr bwMode="auto">
          <a:xfrm>
            <a:off x="7451725" y="4652963"/>
            <a:ext cx="1322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b="1">
                <a:latin typeface="Times New Roman" pitchFamily="18" charset="0"/>
                <a:cs typeface="Times New Roman" pitchFamily="18" charset="0"/>
              </a:rPr>
              <a:t>44,0 тис. грн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5" name="Text Box 69"/>
          <p:cNvSpPr txBox="1">
            <a:spLocks noChangeArrowheads="1"/>
          </p:cNvSpPr>
          <p:nvPr/>
        </p:nvSpPr>
        <p:spPr bwMode="auto">
          <a:xfrm>
            <a:off x="323850" y="5013325"/>
            <a:ext cx="705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200" b="1">
                <a:latin typeface="Times New Roman" pitchFamily="18" charset="0"/>
                <a:cs typeface="Times New Roman" pitchFamily="18" charset="0"/>
              </a:rPr>
              <a:t>Надання матеріальної допомоги сім</a:t>
            </a:r>
            <a:r>
              <a:rPr lang="en-US" sz="1200" b="1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200" b="1">
                <a:latin typeface="Times New Roman" pitchFamily="18" charset="0"/>
                <a:cs typeface="Times New Roman" pitchFamily="18" charset="0"/>
              </a:rPr>
              <a:t>ям загиблих учасників бойових дій, оплата послуг з поховання та організація поминальних обідів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6" name="Text Box 70"/>
          <p:cNvSpPr txBox="1">
            <a:spLocks noChangeArrowheads="1"/>
          </p:cNvSpPr>
          <p:nvPr/>
        </p:nvSpPr>
        <p:spPr bwMode="auto">
          <a:xfrm>
            <a:off x="7380288" y="5013325"/>
            <a:ext cx="1525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 b="1">
                <a:latin typeface="Times New Roman" pitchFamily="18" charset="0"/>
                <a:cs typeface="Times New Roman" pitchFamily="18" charset="0"/>
              </a:rPr>
              <a:t>3509,9 тис. грн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7" name="Text Box 75"/>
          <p:cNvSpPr txBox="1">
            <a:spLocks noChangeArrowheads="1"/>
          </p:cNvSpPr>
          <p:nvPr/>
        </p:nvSpPr>
        <p:spPr bwMode="auto">
          <a:xfrm>
            <a:off x="7380288" y="5445125"/>
            <a:ext cx="1584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109,2 тис. грн</a:t>
            </a:r>
          </a:p>
        </p:txBody>
      </p:sp>
      <p:sp>
        <p:nvSpPr>
          <p:cNvPr id="20548" name="Text Box 75"/>
          <p:cNvSpPr txBox="1">
            <a:spLocks noChangeArrowheads="1"/>
          </p:cNvSpPr>
          <p:nvPr/>
        </p:nvSpPr>
        <p:spPr bwMode="auto">
          <a:xfrm>
            <a:off x="7451725" y="5805488"/>
            <a:ext cx="1322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36,9 тис. грн</a:t>
            </a:r>
          </a:p>
        </p:txBody>
      </p:sp>
      <p:sp>
        <p:nvSpPr>
          <p:cNvPr id="20549" name="Rectangle 7"/>
          <p:cNvSpPr>
            <a:spLocks noChangeArrowheads="1"/>
          </p:cNvSpPr>
          <p:nvPr/>
        </p:nvSpPr>
        <p:spPr bwMode="auto">
          <a:xfrm>
            <a:off x="107950" y="6165850"/>
            <a:ext cx="7235825" cy="358775"/>
          </a:xfrm>
          <a:prstGeom prst="rect">
            <a:avLst/>
          </a:prstGeom>
          <a:gradFill rotWithShape="1">
            <a:gsLst>
              <a:gs pos="0">
                <a:schemeClr val="bg1">
                  <a:alpha val="46001"/>
                </a:schemeClr>
              </a:gs>
              <a:gs pos="100000">
                <a:srgbClr val="FF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gray">
          <a:xfrm>
            <a:off x="0" y="6237288"/>
            <a:ext cx="323850" cy="217487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20551" name="Text Box 75"/>
          <p:cNvSpPr txBox="1">
            <a:spLocks noChangeArrowheads="1"/>
          </p:cNvSpPr>
          <p:nvPr/>
        </p:nvSpPr>
        <p:spPr bwMode="auto">
          <a:xfrm>
            <a:off x="7380288" y="6165850"/>
            <a:ext cx="1423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b="1">
                <a:latin typeface="Times New Roman" pitchFamily="18" charset="0"/>
                <a:cs typeface="Times New Roman" pitchFamily="18" charset="0"/>
              </a:rPr>
              <a:t>163,4 тис. грн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2" name="Text Box 80"/>
          <p:cNvSpPr txBox="1">
            <a:spLocks noChangeArrowheads="1"/>
          </p:cNvSpPr>
          <p:nvPr/>
        </p:nvSpPr>
        <p:spPr bwMode="auto">
          <a:xfrm>
            <a:off x="323850" y="6237288"/>
            <a:ext cx="5305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latin typeface="Times New Roman" pitchFamily="18" charset="0"/>
                <a:cs typeface="Times New Roman" pitchFamily="18" charset="0"/>
              </a:rPr>
              <a:t>Оплата комунальних послуг за проживання внутрішньопереміщених осіб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3" name="Rectangle 27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0554" name="Rectangle 28"/>
          <p:cNvSpPr>
            <a:spLocks noChangeArrowheads="1"/>
          </p:cNvSpPr>
          <p:nvPr/>
        </p:nvSpPr>
        <p:spPr bwMode="auto">
          <a:xfrm>
            <a:off x="0" y="6597650"/>
            <a:ext cx="1979613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20555" name="Picture 29" descr="70777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6424613"/>
            <a:ext cx="4333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6" name="Rectangle 28"/>
          <p:cNvSpPr>
            <a:spLocks noChangeArrowheads="1"/>
          </p:cNvSpPr>
          <p:nvPr/>
        </p:nvSpPr>
        <p:spPr bwMode="auto">
          <a:xfrm>
            <a:off x="0" y="6597650"/>
            <a:ext cx="1979613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20557" name="Picture 29" descr="70777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6424613"/>
            <a:ext cx="4333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8" name="Rectangle 27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0559" name="Rectangle 28"/>
          <p:cNvSpPr>
            <a:spLocks noChangeArrowheads="1"/>
          </p:cNvSpPr>
          <p:nvPr/>
        </p:nvSpPr>
        <p:spPr bwMode="auto">
          <a:xfrm>
            <a:off x="0" y="6597650"/>
            <a:ext cx="1979613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20560" name="Picture 29" descr="70777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6424613"/>
            <a:ext cx="4333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1" name="Text Box 89"/>
          <p:cNvSpPr txBox="1">
            <a:spLocks noChangeArrowheads="1"/>
          </p:cNvSpPr>
          <p:nvPr/>
        </p:nvSpPr>
        <p:spPr bwMode="auto">
          <a:xfrm>
            <a:off x="8807450" y="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latin typeface="Times New Roman" pitchFamily="18" charset="0"/>
                <a:cs typeface="Times New Roman" pitchFamily="18" charset="0"/>
              </a:rPr>
              <a:t>17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2" name="Picture 29" descr="70777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6424613"/>
            <a:ext cx="4333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3" name="Picture 29" descr="70777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6424613"/>
            <a:ext cx="4333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0" y="0"/>
            <a:ext cx="126682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Заголовок 4"/>
          <p:cNvSpPr txBox="1">
            <a:spLocks/>
          </p:cNvSpPr>
          <p:nvPr/>
        </p:nvSpPr>
        <p:spPr bwMode="auto">
          <a:xfrm>
            <a:off x="3132138" y="333375"/>
            <a:ext cx="37449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 algn="ctr" eaLnBrk="0" hangingPunct="0"/>
            <a:r>
              <a:rPr lang="uk-UA" altLang="ru-RU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КУЛЬТУРА</a:t>
            </a:r>
          </a:p>
          <a:p>
            <a:pPr algn="ctr" eaLnBrk="0" hangingPunct="0"/>
            <a:r>
              <a:rPr lang="ru-RU" altLang="ru-RU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І квартал 2023 року</a:t>
            </a:r>
          </a:p>
        </p:txBody>
      </p:sp>
      <p:grpSp>
        <p:nvGrpSpPr>
          <p:cNvPr id="21509" name="Group 156"/>
          <p:cNvGrpSpPr>
            <a:grpSpLocks/>
          </p:cNvGrpSpPr>
          <p:nvPr/>
        </p:nvGrpSpPr>
        <p:grpSpPr bwMode="auto">
          <a:xfrm rot="4253991" flipH="1">
            <a:off x="49212" y="931863"/>
            <a:ext cx="1920875" cy="2019300"/>
            <a:chOff x="1944" y="1111"/>
            <a:chExt cx="204" cy="196"/>
          </a:xfrm>
        </p:grpSpPr>
        <p:pic>
          <p:nvPicPr>
            <p:cNvPr id="21589" name="Picture 157" descr="circuler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Oval 158"/>
            <p:cNvSpPr>
              <a:spLocks noChangeArrowheads="1"/>
            </p:cNvSpPr>
            <p:nvPr/>
          </p:nvSpPr>
          <p:spPr bwMode="gray">
            <a:xfrm rot="3456745" flipH="1">
              <a:off x="1957" y="1119"/>
              <a:ext cx="179" cy="186"/>
            </a:xfrm>
            <a:prstGeom prst="ellipse">
              <a:avLst/>
            </a:prstGeom>
            <a:gradFill rotWithShape="1">
              <a:gsLst>
                <a:gs pos="0">
                  <a:srgbClr val="91A82E">
                    <a:alpha val="80000"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91A82E">
                    <a:alpha val="8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5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593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21595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1601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1602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1603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1604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1596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1597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1598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1599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1600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1594" name="Arc 170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21510" name="Group 156"/>
          <p:cNvGrpSpPr>
            <a:grpSpLocks/>
          </p:cNvGrpSpPr>
          <p:nvPr/>
        </p:nvGrpSpPr>
        <p:grpSpPr bwMode="auto">
          <a:xfrm rot="4253991" flipH="1">
            <a:off x="3564731" y="1699420"/>
            <a:ext cx="1368425" cy="1370012"/>
            <a:chOff x="1944" y="1111"/>
            <a:chExt cx="204" cy="196"/>
          </a:xfrm>
        </p:grpSpPr>
        <p:pic>
          <p:nvPicPr>
            <p:cNvPr id="21573" name="Picture 157" descr="circuler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158"/>
            <p:cNvSpPr>
              <a:spLocks noChangeArrowheads="1"/>
            </p:cNvSpPr>
            <p:nvPr/>
          </p:nvSpPr>
          <p:spPr bwMode="gray">
            <a:xfrm rot="3456745" flipH="1">
              <a:off x="1957" y="1119"/>
              <a:ext cx="179" cy="186"/>
            </a:xfrm>
            <a:prstGeom prst="ellipse">
              <a:avLst/>
            </a:prstGeom>
            <a:gradFill rotWithShape="1">
              <a:gsLst>
                <a:gs pos="0">
                  <a:srgbClr val="91A82E">
                    <a:alpha val="80000"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91A82E">
                    <a:alpha val="8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5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577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21579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1585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1586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1587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1588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1580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1581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1582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1583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1584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1578" name="Arc 170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21511" name="AutoShape 173"/>
          <p:cNvSpPr>
            <a:spLocks/>
          </p:cNvSpPr>
          <p:nvPr/>
        </p:nvSpPr>
        <p:spPr bwMode="auto">
          <a:xfrm>
            <a:off x="5327650" y="1773238"/>
            <a:ext cx="3816350" cy="1008062"/>
          </a:xfrm>
          <a:prstGeom prst="accentCallout2">
            <a:avLst>
              <a:gd name="adj1" fmla="val 11338"/>
              <a:gd name="adj2" fmla="val -1995"/>
              <a:gd name="adj3" fmla="val 11338"/>
              <a:gd name="adj4" fmla="val -8736"/>
              <a:gd name="adj5" fmla="val 32597"/>
              <a:gd name="adj6" fmla="val -12977"/>
            </a:avLst>
          </a:prstGeom>
          <a:noFill/>
          <a:ln w="9525">
            <a:solidFill>
              <a:schemeClr val="tx1"/>
            </a:solidFill>
            <a:miter lim="800000"/>
            <a:headEnd type="oval" w="med" len="med"/>
            <a:tailEnd type="oval" w="med" len="med"/>
          </a:ln>
        </p:spPr>
        <p:txBody>
          <a:bodyPr anchor="ctr"/>
          <a:lstStyle/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Проведення культурно-мистецьких заходів, фестивалів, конкурсів, ярмарок, марафонів, державних свят</a:t>
            </a:r>
          </a:p>
        </p:txBody>
      </p:sp>
      <p:sp>
        <p:nvSpPr>
          <p:cNvPr id="21512" name="AutoShape 173"/>
          <p:cNvSpPr>
            <a:spLocks/>
          </p:cNvSpPr>
          <p:nvPr/>
        </p:nvSpPr>
        <p:spPr bwMode="auto">
          <a:xfrm>
            <a:off x="5408613" y="4292600"/>
            <a:ext cx="3600450" cy="1008063"/>
          </a:xfrm>
          <a:prstGeom prst="accentCallout2">
            <a:avLst>
              <a:gd name="adj1" fmla="val 11338"/>
              <a:gd name="adj2" fmla="val -2116"/>
              <a:gd name="adj3" fmla="val 11338"/>
              <a:gd name="adj4" fmla="val -6792"/>
              <a:gd name="adj5" fmla="val 37481"/>
              <a:gd name="adj6" fmla="val -7935"/>
            </a:avLst>
          </a:prstGeom>
          <a:noFill/>
          <a:ln w="9525">
            <a:solidFill>
              <a:schemeClr val="tx1"/>
            </a:solidFill>
            <a:miter lim="800000"/>
            <a:headEnd type="oval" w="med" len="med"/>
            <a:tailEnd type="oval" w="med" len="med"/>
          </a:ln>
        </p:spPr>
        <p:txBody>
          <a:bodyPr anchor="ctr"/>
          <a:lstStyle/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Утримання театру ім.Б.Є. Захави</a:t>
            </a:r>
          </a:p>
          <a:p>
            <a:endParaRPr lang="uk-UA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1513" name="Rectangle 85"/>
          <p:cNvSpPr>
            <a:spLocks noChangeArrowheads="1"/>
          </p:cNvSpPr>
          <p:nvPr/>
        </p:nvSpPr>
        <p:spPr bwMode="auto">
          <a:xfrm>
            <a:off x="468313" y="1484313"/>
            <a:ext cx="1096962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ВСЬОГО 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5984,6 </a:t>
            </a:r>
          </a:p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тис. грн</a:t>
            </a:r>
          </a:p>
        </p:txBody>
      </p:sp>
      <p:sp>
        <p:nvSpPr>
          <p:cNvPr id="21514" name="Rectangle 86"/>
          <p:cNvSpPr>
            <a:spLocks noChangeArrowheads="1"/>
          </p:cNvSpPr>
          <p:nvPr/>
        </p:nvSpPr>
        <p:spPr bwMode="auto">
          <a:xfrm>
            <a:off x="1331913" y="2636838"/>
            <a:ext cx="208915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«Соціальний захист </a:t>
            </a:r>
          </a:p>
          <a:p>
            <a:pPr algn="ctr"/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окремих категорій населення» </a:t>
            </a:r>
          </a:p>
          <a:p>
            <a:pPr algn="ctr"/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22710,4 </a:t>
            </a:r>
          </a:p>
          <a:p>
            <a:pPr algn="ctr"/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тис. грн</a:t>
            </a:r>
          </a:p>
        </p:txBody>
      </p:sp>
      <p:sp>
        <p:nvSpPr>
          <p:cNvPr id="21515" name="Rectangle 87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1516" name="Rectangle 88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21517" name="Picture 89" descr="70777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8" name="Group 156"/>
          <p:cNvGrpSpPr>
            <a:grpSpLocks/>
          </p:cNvGrpSpPr>
          <p:nvPr/>
        </p:nvGrpSpPr>
        <p:grpSpPr bwMode="auto">
          <a:xfrm rot="21426231" flipH="1">
            <a:off x="862013" y="2025650"/>
            <a:ext cx="2895600" cy="2965450"/>
            <a:chOff x="1944" y="1111"/>
            <a:chExt cx="204" cy="196"/>
          </a:xfrm>
        </p:grpSpPr>
        <p:pic>
          <p:nvPicPr>
            <p:cNvPr id="21557" name="Picture 157" descr="circuler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558" name="Oval 158"/>
            <p:cNvGrpSpPr>
              <a:grpSpLocks/>
            </p:cNvGrpSpPr>
            <p:nvPr/>
          </p:nvGrpSpPr>
          <p:grpSpPr bwMode="auto">
            <a:xfrm rot="2980106" flipH="1">
              <a:off x="1957" y="1118"/>
              <a:ext cx="180" cy="187"/>
              <a:chOff x="1054608" y="1987296"/>
              <a:chExt cx="2718816" cy="2657856"/>
            </a:xfrm>
          </p:grpSpPr>
          <p:pic>
            <p:nvPicPr>
              <p:cNvPr id="21571" name="Oval 158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gray">
              <a:xfrm>
                <a:off x="1054608" y="1987296"/>
                <a:ext cx="2718816" cy="2657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Text Box 73"/>
              <p:cNvSpPr txBox="1">
                <a:spLocks noChangeArrowheads="1"/>
              </p:cNvSpPr>
              <p:nvPr/>
            </p:nvSpPr>
            <p:spPr bwMode="auto">
              <a:xfrm rot="21123362">
                <a:off x="1424134" y="2701205"/>
                <a:ext cx="1895474" cy="1866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algn="ctr">
                  <a:defRPr/>
                </a:pPr>
                <a:endParaRPr lang="ru-RU" sz="5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1559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21561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1567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1568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1569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1570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1562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1563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1564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1565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1566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1560" name="Arc 170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21519" name="Group 156"/>
          <p:cNvGrpSpPr>
            <a:grpSpLocks/>
          </p:cNvGrpSpPr>
          <p:nvPr/>
        </p:nvGrpSpPr>
        <p:grpSpPr bwMode="auto">
          <a:xfrm rot="4253991" flipH="1">
            <a:off x="3708400" y="4221163"/>
            <a:ext cx="1368425" cy="1368425"/>
            <a:chOff x="1944" y="1111"/>
            <a:chExt cx="204" cy="196"/>
          </a:xfrm>
        </p:grpSpPr>
        <p:pic>
          <p:nvPicPr>
            <p:cNvPr id="21541" name="Picture 157" descr="circuler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 158"/>
            <p:cNvSpPr>
              <a:spLocks noChangeArrowheads="1"/>
            </p:cNvSpPr>
            <p:nvPr/>
          </p:nvSpPr>
          <p:spPr bwMode="gray">
            <a:xfrm rot="3456745" flipH="1">
              <a:off x="1957" y="1119"/>
              <a:ext cx="179" cy="186"/>
            </a:xfrm>
            <a:prstGeom prst="ellipse">
              <a:avLst/>
            </a:prstGeom>
            <a:gradFill rotWithShape="1">
              <a:gsLst>
                <a:gs pos="0">
                  <a:srgbClr val="91A82E">
                    <a:alpha val="80000"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91A82E">
                    <a:alpha val="8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5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545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21547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1553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1554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1555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1556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1548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1549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1550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1551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1552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1546" name="Arc 170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21520" name="Group 156"/>
          <p:cNvGrpSpPr>
            <a:grpSpLocks/>
          </p:cNvGrpSpPr>
          <p:nvPr/>
        </p:nvGrpSpPr>
        <p:grpSpPr bwMode="auto">
          <a:xfrm rot="4253991" flipH="1">
            <a:off x="3564731" y="1699420"/>
            <a:ext cx="1368425" cy="1370012"/>
            <a:chOff x="1944" y="1111"/>
            <a:chExt cx="204" cy="196"/>
          </a:xfrm>
        </p:grpSpPr>
        <p:pic>
          <p:nvPicPr>
            <p:cNvPr id="21525" name="Picture 157" descr="circuler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158"/>
            <p:cNvSpPr>
              <a:spLocks noChangeArrowheads="1"/>
            </p:cNvSpPr>
            <p:nvPr/>
          </p:nvSpPr>
          <p:spPr bwMode="gray">
            <a:xfrm rot="3456745" flipH="1">
              <a:off x="1957" y="1119"/>
              <a:ext cx="179" cy="186"/>
            </a:xfrm>
            <a:prstGeom prst="ellipse">
              <a:avLst/>
            </a:prstGeom>
            <a:gradFill rotWithShape="1">
              <a:gsLst>
                <a:gs pos="0">
                  <a:srgbClr val="91A82E">
                    <a:alpha val="80000"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91A82E">
                    <a:alpha val="8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5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529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21531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1537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1538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1539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1540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1532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1533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1534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1535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1536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1530" name="Arc 170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21521" name="Text Box 167"/>
          <p:cNvSpPr txBox="1">
            <a:spLocks noChangeArrowheads="1"/>
          </p:cNvSpPr>
          <p:nvPr/>
        </p:nvSpPr>
        <p:spPr bwMode="auto">
          <a:xfrm>
            <a:off x="8807450" y="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latin typeface="Times New Roman" pitchFamily="18" charset="0"/>
                <a:cs typeface="Times New Roman" pitchFamily="18" charset="0"/>
              </a:rPr>
              <a:t>18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72" name="Text Box 168"/>
          <p:cNvSpPr txBox="1">
            <a:spLocks noChangeArrowheads="1"/>
          </p:cNvSpPr>
          <p:nvPr/>
        </p:nvSpPr>
        <p:spPr bwMode="auto">
          <a:xfrm>
            <a:off x="1116013" y="2708275"/>
            <a:ext cx="23145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1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“Розвиток культури та</a:t>
            </a:r>
          </a:p>
          <a:p>
            <a:pPr algn="ctr">
              <a:defRPr/>
            </a:pPr>
            <a:r>
              <a:rPr lang="uk-UA" sz="1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збереження об</a:t>
            </a: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єктів </a:t>
            </a:r>
          </a:p>
          <a:p>
            <a:pPr algn="ctr">
              <a:defRPr/>
            </a:pPr>
            <a:r>
              <a:rPr lang="uk-UA" sz="1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культурної спадщини</a:t>
            </a:r>
          </a:p>
          <a:p>
            <a:pPr algn="ctr">
              <a:defRPr/>
            </a:pPr>
            <a:r>
              <a:rPr lang="uk-UA" sz="1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м. Павлоград”</a:t>
            </a:r>
          </a:p>
          <a:p>
            <a:pPr algn="ctr">
              <a:defRPr/>
            </a:pPr>
            <a:r>
              <a:rPr lang="uk-UA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1041,6</a:t>
            </a:r>
          </a:p>
          <a:p>
            <a:pPr algn="ctr">
              <a:defRPr/>
            </a:pPr>
            <a:r>
              <a:rPr lang="uk-UA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тис.грн</a:t>
            </a: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73" name="Text Box 169"/>
          <p:cNvSpPr txBox="1">
            <a:spLocks noChangeArrowheads="1"/>
          </p:cNvSpPr>
          <p:nvPr/>
        </p:nvSpPr>
        <p:spPr bwMode="auto">
          <a:xfrm>
            <a:off x="3779838" y="2060575"/>
            <a:ext cx="9159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1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40,5</a:t>
            </a:r>
          </a:p>
          <a:p>
            <a:pPr algn="ctr">
              <a:defRPr/>
            </a:pPr>
            <a:r>
              <a:rPr lang="uk-UA" sz="1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тис.грн</a:t>
            </a:r>
            <a:endParaRPr lang="ru-RU" sz="16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74" name="Text Box 170"/>
          <p:cNvSpPr txBox="1">
            <a:spLocks noChangeArrowheads="1"/>
          </p:cNvSpPr>
          <p:nvPr/>
        </p:nvSpPr>
        <p:spPr bwMode="auto">
          <a:xfrm>
            <a:off x="3995738" y="4581525"/>
            <a:ext cx="8651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1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3466,4 </a:t>
            </a:r>
          </a:p>
          <a:p>
            <a:pPr>
              <a:defRPr/>
            </a:pPr>
            <a:r>
              <a:rPr lang="uk-UA" sz="1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тис.грн</a:t>
            </a:r>
            <a:endParaRPr lang="ru-RU" sz="16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1669745763_1-pibig-info-p-goluboi-fon-dlya-prezentatsii-krasivo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7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13317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0" y="0"/>
            <a:ext cx="126682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3" descr="70777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1331913" y="188913"/>
            <a:ext cx="781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Заходи щодо забезпечення виконання планових надходжень</a:t>
            </a:r>
          </a:p>
          <a:p>
            <a:pPr algn="ctr">
              <a:defRPr/>
            </a:pPr>
            <a:r>
              <a:rPr lang="uk-UA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до бюджетів усіх рівнів за І квартал 2023 року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107950" y="981075"/>
            <a:ext cx="8888413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Протягом І кварталу 2023 року проведена робота щодо взяття на облік за неосновним місцем обліку структурних підрозділів в частині сплати ПДФО до бюджету ПМТГ за місцем розташування. </a:t>
            </a:r>
            <a:r>
              <a:rPr lang="uk-UA" sz="1500">
                <a:latin typeface="Times New Roman" pitchFamily="18" charset="0"/>
                <a:cs typeface="Times New Roman" pitchFamily="18" charset="0"/>
              </a:rPr>
              <a:t>За напрямком роботи, направленої на легалізацію трудових відносин з найманими працівниками, постійно проводиться аналітична та роз’яснювальна робота з платниками податків. В результаті вжитих заходів додатково оформлено 6 найманих працівників, додаткові надходження до бюджету Павлоградської міської територіальної громади податку на доходи фізичних осіб склали 12451,6 тис. грн.</a:t>
            </a:r>
          </a:p>
          <a:p>
            <a:pPr algn="just"/>
            <a:r>
              <a:rPr lang="uk-UA" sz="1500"/>
              <a:t> </a:t>
            </a:r>
            <a:r>
              <a:rPr lang="uk-UA" sz="1500">
                <a:latin typeface="Times New Roman" pitchFamily="18" charset="0"/>
                <a:cs typeface="Times New Roman" pitchFamily="18" charset="0"/>
                <a:sym typeface="Arial" charset="0"/>
              </a:rPr>
              <a:t>    </a:t>
            </a:r>
          </a:p>
          <a:p>
            <a:pPr algn="just"/>
            <a:r>
              <a:rPr lang="uk-UA" sz="1500">
                <a:latin typeface="Times New Roman" pitchFamily="18" charset="0"/>
                <a:cs typeface="Times New Roman" pitchFamily="18" charset="0"/>
                <a:sym typeface="Arial" charset="0"/>
              </a:rPr>
              <a:t>     Згідно рішення Павлоградської міської ради від  20.03.2018 року № 1107-35/VII «Про затвердження Порядку розміщення пересувних тимчасових споруд для провадження підприємницької діяльності в місті Павлоград під час проведення ярмарок, державних та місцевих святкових, урочистих масових заходів» та рішення виконавчого комітету Павлоградської міської ради від 11.12.2019 року № 1112 «Про визначення обсягів пайової участі власників тимчасових споруд торгівельного, побутового, соціально - культурного чи іншого призначення в утриманні об’єктів благоустрою" надходження пайової участі в утриманні об’єктів благоустрою за І квартал 2023 року склали 584,8 тис. грн.   </a:t>
            </a:r>
          </a:p>
          <a:p>
            <a:pPr algn="just"/>
            <a:endParaRPr lang="uk-UA" sz="1500"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algn="just"/>
            <a:r>
              <a:rPr lang="uk-UA" sz="1500">
                <a:latin typeface="Times New Roman" pitchFamily="18" charset="0"/>
                <a:cs typeface="Times New Roman" pitchFamily="18" charset="0"/>
              </a:rPr>
              <a:t>     До бюджету розвитку бюджету ПМТГ у І кварталі 2023 року надійшли кошти  від продажу двох об’єктів, що знаходились у комунальній власності, в сумі 5215,6 тис. грн.</a:t>
            </a:r>
            <a:endParaRPr lang="uk-UA" sz="150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algn="just"/>
            <a:r>
              <a:rPr lang="uk-UA" sz="1500">
                <a:latin typeface="Times New Roman" pitchFamily="18" charset="0"/>
                <a:cs typeface="Times New Roman" pitchFamily="18" charset="0"/>
                <a:sym typeface="Arial" charset="0"/>
              </a:rPr>
              <a:t>      </a:t>
            </a:r>
          </a:p>
          <a:p>
            <a:pPr algn="just"/>
            <a:r>
              <a:rPr lang="uk-UA" sz="1500">
                <a:latin typeface="Times New Roman" pitchFamily="18" charset="0"/>
                <a:cs typeface="Times New Roman" pitchFamily="18" charset="0"/>
                <a:sym typeface="Arial" charset="0"/>
              </a:rPr>
              <a:t>     Протягом І кварталу 2023 року мобілізовано коштів в рахунок погашення податкового боргу в сумі                   5395,6 тис. грн, в тому числі за рахунок упереджувально-профілактичних заходів та самостійної сплати  - 5360,3 тис. грн, стягнень коштів з рахунків інкасовими дорученнями – 30,2 тис. грн, сплати  рострочених за судовими рішеннями сум податкового боргу – 5,1 тис. грн.</a:t>
            </a:r>
          </a:p>
        </p:txBody>
      </p:sp>
      <p:sp>
        <p:nvSpPr>
          <p:cNvPr id="13321" name="TextBox 9"/>
          <p:cNvSpPr txBox="1">
            <a:spLocks noChangeArrowheads="1"/>
          </p:cNvSpPr>
          <p:nvPr/>
        </p:nvSpPr>
        <p:spPr bwMode="auto">
          <a:xfrm>
            <a:off x="9001125" y="285750"/>
            <a:ext cx="46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/>
          </a:p>
        </p:txBody>
      </p:sp>
      <p:sp>
        <p:nvSpPr>
          <p:cNvPr id="13322" name="Text Box 448"/>
          <p:cNvSpPr txBox="1">
            <a:spLocks noChangeArrowheads="1"/>
          </p:cNvSpPr>
          <p:nvPr/>
        </p:nvSpPr>
        <p:spPr bwMode="auto">
          <a:xfrm>
            <a:off x="8675688" y="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latin typeface="Times New Roman" pitchFamily="18" charset="0"/>
                <a:cs typeface="Times New Roman" pitchFamily="18" charset="0"/>
              </a:rPr>
              <a:t>1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1669745763_1-pibig-info-p-goluboi-fon-dlya-prezentatsii-krasivo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0" y="6453188"/>
            <a:ext cx="1835150" cy="71437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2555875" y="6453188"/>
            <a:ext cx="6588125" cy="71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10246" name="Google Shape;101;p25"/>
          <p:cNvPicPr preferRelativeResize="0">
            <a:picLocks noChangeAspect="1" noChangeArrowheads="1"/>
          </p:cNvPicPr>
          <p:nvPr/>
        </p:nvPicPr>
        <p:blipFill>
          <a:blip r:embed="rId4"/>
          <a:srcRect t="34584"/>
          <a:stretch>
            <a:fillRect/>
          </a:stretch>
        </p:blipFill>
        <p:spPr bwMode="auto">
          <a:xfrm>
            <a:off x="0" y="0"/>
            <a:ext cx="126682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" descr="70777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6165850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331913" y="115888"/>
            <a:ext cx="7343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Видатки загального фонду бюджету </a:t>
            </a:r>
          </a:p>
          <a:p>
            <a:pPr algn="ctr">
              <a:defRPr/>
            </a:pPr>
            <a:r>
              <a:rPr lang="uk-UA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 благоустрій міста за І квартал 2023 року</a:t>
            </a:r>
            <a:endParaRPr lang="ru-RU" sz="20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9" name="AutoShape 4"/>
          <p:cNvSpPr>
            <a:spLocks noChangeArrowheads="1"/>
          </p:cNvSpPr>
          <p:nvPr/>
        </p:nvSpPr>
        <p:spPr bwMode="auto">
          <a:xfrm>
            <a:off x="6084888" y="5516563"/>
            <a:ext cx="2951162" cy="863600"/>
          </a:xfrm>
          <a:prstGeom prst="foldedCorner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36576" tIns="22860" rIns="0" bIns="0"/>
          <a:lstStyle/>
          <a:p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Видатки ЖКГ всього:</a:t>
            </a:r>
          </a:p>
          <a:p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І квартал 2022 р  - 13657,2 тис.грн</a:t>
            </a:r>
          </a:p>
          <a:p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І квартал </a:t>
            </a:r>
            <a:r>
              <a:rPr lang="ru-RU" sz="14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2023 р  - 16600 тис. грн</a:t>
            </a:r>
          </a:p>
          <a:p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                               +2942,8 тис. грн</a:t>
            </a: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8807450" y="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latin typeface="Times New Roman" pitchFamily="18" charset="0"/>
                <a:cs typeface="Times New Roman" pitchFamily="18" charset="0"/>
              </a:rPr>
              <a:t>19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2" name="Object 13"/>
          <p:cNvGraphicFramePr>
            <a:graphicFrameLocks noChangeAspect="1"/>
          </p:cNvGraphicFramePr>
          <p:nvPr/>
        </p:nvGraphicFramePr>
        <p:xfrm>
          <a:off x="539750" y="1412875"/>
          <a:ext cx="7704138" cy="4246563"/>
        </p:xfrm>
        <a:graphic>
          <a:graphicData uri="http://schemas.openxmlformats.org/presentationml/2006/ole">
            <p:oleObj spid="_x0000_s10242" name="Диаграмма" r:id="rId6" imgW="5852160" imgH="4061448" progId="MSGraph.Chart.8">
              <p:embed followColorScheme="full"/>
            </p:oleObj>
          </a:graphicData>
        </a:graphic>
      </p:graphicFrame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7864475" y="1050925"/>
            <a:ext cx="825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тис. грн</a:t>
            </a:r>
            <a:endParaRPr lang="ru-RU" sz="14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AutoShape 16"/>
          <p:cNvSpPr>
            <a:spLocks noChangeArrowheads="1"/>
          </p:cNvSpPr>
          <p:nvPr/>
        </p:nvSpPr>
        <p:spPr bwMode="auto">
          <a:xfrm>
            <a:off x="611188" y="4437063"/>
            <a:ext cx="7991475" cy="1439862"/>
          </a:xfrm>
          <a:prstGeom prst="downArrowCallout">
            <a:avLst>
              <a:gd name="adj1" fmla="val 86541"/>
              <a:gd name="adj2" fmla="val 137649"/>
              <a:gd name="adj3" fmla="val 18282"/>
              <a:gd name="adj4" fmla="val 81718"/>
            </a:avLst>
          </a:prstGeom>
          <a:gradFill rotWithShape="1">
            <a:gsLst>
              <a:gs pos="0">
                <a:srgbClr val="6699FF"/>
              </a:gs>
              <a:gs pos="100000">
                <a:srgbClr val="FFFF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746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zh-CN" altLang="en-US">
              <a:ea typeface="宋体" pitchFamily="2" charset="-122"/>
            </a:endParaRPr>
          </a:p>
        </p:txBody>
      </p:sp>
      <p:sp>
        <p:nvSpPr>
          <p:cNvPr id="22532" name="Text Box 14"/>
          <p:cNvSpPr txBox="1">
            <a:spLocks noChangeArrowheads="1"/>
          </p:cNvSpPr>
          <p:nvPr/>
        </p:nvSpPr>
        <p:spPr bwMode="gray">
          <a:xfrm>
            <a:off x="1403350" y="4581525"/>
            <a:ext cx="6840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altLang="zh-CN" sz="2000">
                <a:latin typeface="Times New Roman" pitchFamily="18" charset="0"/>
                <a:cs typeface="Times New Roman" pitchFamily="18" charset="0"/>
              </a:rPr>
              <a:t>надання адресної матеріальної допомоги та будматеріалів особам, які постраждали від ракетного обстрілу </a:t>
            </a:r>
            <a:endParaRPr lang="uk-UA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0" y="0"/>
            <a:ext cx="82708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003" name="Заголовок 4"/>
          <p:cNvSpPr txBox="1">
            <a:spLocks/>
          </p:cNvSpPr>
          <p:nvPr/>
        </p:nvSpPr>
        <p:spPr bwMode="auto">
          <a:xfrm>
            <a:off x="827088" y="260350"/>
            <a:ext cx="8243887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 algn="ctr" eaLnBrk="0" hangingPunct="0">
              <a:defRPr/>
            </a:pPr>
            <a:r>
              <a:rPr lang="uk-UA" altLang="zh-CN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Виконання завдань по підвищенню ефективності функціонування системи територіальної оборони міста Павлоград, інших військових формувань ЗСУ</a:t>
            </a:r>
          </a:p>
          <a:p>
            <a:pPr algn="ctr" eaLnBrk="0" hangingPunct="0">
              <a:defRPr/>
            </a:pPr>
            <a:r>
              <a:rPr lang="uk-UA" altLang="zh-CN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За І квартал 2023 року</a:t>
            </a:r>
            <a:endParaRPr lang="ru-RU" altLang="ru-RU"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2535" name="AutoShape 6"/>
          <p:cNvSpPr>
            <a:spLocks noChangeArrowheads="1"/>
          </p:cNvSpPr>
          <p:nvPr/>
        </p:nvSpPr>
        <p:spPr bwMode="auto">
          <a:xfrm>
            <a:off x="0" y="1268413"/>
            <a:ext cx="9144000" cy="936625"/>
          </a:xfrm>
          <a:prstGeom prst="downArrowCallout">
            <a:avLst>
              <a:gd name="adj1" fmla="val 152226"/>
              <a:gd name="adj2" fmla="val 242124"/>
              <a:gd name="adj3" fmla="val 18282"/>
              <a:gd name="adj4" fmla="val 81718"/>
            </a:avLst>
          </a:prstGeom>
          <a:gradFill rotWithShape="1">
            <a:gsLst>
              <a:gs pos="0">
                <a:srgbClr val="FFCC00"/>
              </a:gs>
              <a:gs pos="100000">
                <a:srgbClr val="FFFF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746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2536" name="Text Box 69"/>
          <p:cNvSpPr txBox="1">
            <a:spLocks noChangeArrowheads="1"/>
          </p:cNvSpPr>
          <p:nvPr/>
        </p:nvSpPr>
        <p:spPr bwMode="auto">
          <a:xfrm>
            <a:off x="4427538" y="69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/>
          </a:p>
        </p:txBody>
      </p:sp>
      <p:sp>
        <p:nvSpPr>
          <p:cNvPr id="22537" name="Text Box 70"/>
          <p:cNvSpPr txBox="1">
            <a:spLocks noChangeArrowheads="1"/>
          </p:cNvSpPr>
          <p:nvPr/>
        </p:nvSpPr>
        <p:spPr bwMode="auto">
          <a:xfrm>
            <a:off x="0" y="141287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ВСЬОГО – 3464,3 тис. грн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8" name="Rectangle 27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2539" name="Rectangle 28"/>
          <p:cNvSpPr>
            <a:spLocks noChangeArrowheads="1"/>
          </p:cNvSpPr>
          <p:nvPr/>
        </p:nvSpPr>
        <p:spPr bwMode="auto">
          <a:xfrm>
            <a:off x="0" y="6597650"/>
            <a:ext cx="1979613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22540" name="Picture 29" descr="70777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6424613"/>
            <a:ext cx="4333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Text Box 57"/>
          <p:cNvSpPr txBox="1">
            <a:spLocks noChangeArrowheads="1"/>
          </p:cNvSpPr>
          <p:nvPr/>
        </p:nvSpPr>
        <p:spPr bwMode="auto">
          <a:xfrm>
            <a:off x="8807450" y="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latin typeface="Times New Roman" pitchFamily="18" charset="0"/>
                <a:cs typeface="Times New Roman" pitchFamily="18" charset="0"/>
              </a:rPr>
              <a:t>20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4"/>
          <p:cNvSpPr txBox="1">
            <a:spLocks/>
          </p:cNvSpPr>
          <p:nvPr/>
        </p:nvSpPr>
        <p:spPr bwMode="auto">
          <a:xfrm>
            <a:off x="611188" y="2349500"/>
            <a:ext cx="8243887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 algn="ctr" eaLnBrk="0" hangingPunct="0">
              <a:defRPr/>
            </a:pPr>
            <a:r>
              <a:rPr lang="ru-RU" altLang="zh-CN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Подолання наслідків збройної агресії Російської Федерації на території міста Павлоград </a:t>
            </a:r>
            <a:endParaRPr lang="ru-RU" altLang="ru-RU" sz="20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2543" name="AutoShape 6"/>
          <p:cNvSpPr>
            <a:spLocks noChangeArrowheads="1"/>
          </p:cNvSpPr>
          <p:nvPr/>
        </p:nvSpPr>
        <p:spPr bwMode="auto">
          <a:xfrm>
            <a:off x="0" y="3284538"/>
            <a:ext cx="9144000" cy="1152525"/>
          </a:xfrm>
          <a:prstGeom prst="downArrowCallout">
            <a:avLst>
              <a:gd name="adj1" fmla="val 1396"/>
              <a:gd name="adj2" fmla="val 33058"/>
              <a:gd name="adj3" fmla="val 18282"/>
              <a:gd name="adj4" fmla="val 81718"/>
            </a:avLst>
          </a:prstGeom>
          <a:gradFill rotWithShape="1">
            <a:gsLst>
              <a:gs pos="0">
                <a:srgbClr val="FFCC00"/>
              </a:gs>
              <a:gs pos="100000">
                <a:srgbClr val="FFFF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746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2544" name="Text Box 70"/>
          <p:cNvSpPr txBox="1">
            <a:spLocks noChangeArrowheads="1"/>
          </p:cNvSpPr>
          <p:nvPr/>
        </p:nvSpPr>
        <p:spPr bwMode="auto">
          <a:xfrm>
            <a:off x="0" y="3429000"/>
            <a:ext cx="9144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ВСЬОГО – 9920,9 тис. грн, </a:t>
            </a:r>
          </a:p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у т.ч. за рахунок дотації з обласного бюджету – 4585 тис.грн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1669745763_1-pibig-info-p-goluboi-fon-dlya-prezentatsii-krasivo-1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5" name="Group 156"/>
          <p:cNvGrpSpPr>
            <a:grpSpLocks/>
          </p:cNvGrpSpPr>
          <p:nvPr/>
        </p:nvGrpSpPr>
        <p:grpSpPr bwMode="auto">
          <a:xfrm rot="4253991" flipH="1">
            <a:off x="2772569" y="1699419"/>
            <a:ext cx="287337" cy="288925"/>
            <a:chOff x="1944" y="1111"/>
            <a:chExt cx="204" cy="196"/>
          </a:xfrm>
        </p:grpSpPr>
        <p:pic>
          <p:nvPicPr>
            <p:cNvPr id="23740" name="Picture 157" descr="circuler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 158"/>
            <p:cNvSpPr>
              <a:spLocks noChangeArrowheads="1"/>
            </p:cNvSpPr>
            <p:nvPr/>
          </p:nvSpPr>
          <p:spPr bwMode="gray">
            <a:xfrm rot="3456745" flipH="1">
              <a:off x="1957" y="1119"/>
              <a:ext cx="179" cy="186"/>
            </a:xfrm>
            <a:prstGeom prst="ellipse">
              <a:avLst/>
            </a:prstGeom>
            <a:gradFill rotWithShape="1">
              <a:gsLst>
                <a:gs pos="0">
                  <a:srgbClr val="91A82E">
                    <a:alpha val="80000"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91A82E">
                    <a:alpha val="8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5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3744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23746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3752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753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754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755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3747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3748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749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750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751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3745" name="Arc 170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23556" name="Group 156"/>
          <p:cNvGrpSpPr>
            <a:grpSpLocks/>
          </p:cNvGrpSpPr>
          <p:nvPr/>
        </p:nvGrpSpPr>
        <p:grpSpPr bwMode="auto">
          <a:xfrm rot="4253991" flipH="1">
            <a:off x="2772569" y="2420144"/>
            <a:ext cx="287337" cy="288925"/>
            <a:chOff x="1944" y="1111"/>
            <a:chExt cx="204" cy="196"/>
          </a:xfrm>
        </p:grpSpPr>
        <p:pic>
          <p:nvPicPr>
            <p:cNvPr id="23724" name="Picture 157" descr="circuler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158"/>
            <p:cNvSpPr>
              <a:spLocks noChangeArrowheads="1"/>
            </p:cNvSpPr>
            <p:nvPr/>
          </p:nvSpPr>
          <p:spPr bwMode="gray">
            <a:xfrm rot="3456745" flipH="1">
              <a:off x="1957" y="1119"/>
              <a:ext cx="179" cy="186"/>
            </a:xfrm>
            <a:prstGeom prst="ellipse">
              <a:avLst/>
            </a:prstGeom>
            <a:gradFill rotWithShape="1">
              <a:gsLst>
                <a:gs pos="0">
                  <a:srgbClr val="91A82E">
                    <a:alpha val="80000"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91A82E">
                    <a:alpha val="8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5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3728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23730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3736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737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738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739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3731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3732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733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734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735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3729" name="Arc 170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23557" name="AutoShape 173"/>
          <p:cNvSpPr>
            <a:spLocks/>
          </p:cNvSpPr>
          <p:nvPr/>
        </p:nvSpPr>
        <p:spPr bwMode="auto">
          <a:xfrm>
            <a:off x="3203575" y="1773238"/>
            <a:ext cx="6021388" cy="215900"/>
          </a:xfrm>
          <a:prstGeom prst="accentCallout2">
            <a:avLst>
              <a:gd name="adj1" fmla="val 52940"/>
              <a:gd name="adj2" fmla="val -1264"/>
              <a:gd name="adj3" fmla="val 52940"/>
              <a:gd name="adj4" fmla="val -1662"/>
              <a:gd name="adj5" fmla="val 51472"/>
              <a:gd name="adj6" fmla="val -1926"/>
            </a:avLst>
          </a:prstGeom>
          <a:noFill/>
          <a:ln w="9525">
            <a:solidFill>
              <a:schemeClr val="tx1"/>
            </a:solidFill>
            <a:miter lim="800000"/>
            <a:headEnd type="oval" w="med" len="med"/>
            <a:tailEnd type="oval" w="med" len="med"/>
          </a:ln>
        </p:spPr>
        <p:txBody>
          <a:bodyPr anchor="ctr"/>
          <a:lstStyle/>
          <a:p>
            <a:r>
              <a:rPr lang="uk-UA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КП “Павлоградводоканал ….…………………………………1050 тис. грн</a:t>
            </a:r>
            <a:endParaRPr 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grpSp>
        <p:nvGrpSpPr>
          <p:cNvPr id="23558" name="Group 156"/>
          <p:cNvGrpSpPr>
            <a:grpSpLocks/>
          </p:cNvGrpSpPr>
          <p:nvPr/>
        </p:nvGrpSpPr>
        <p:grpSpPr bwMode="auto">
          <a:xfrm rot="2980106" flipH="1">
            <a:off x="223838" y="3671888"/>
            <a:ext cx="2549525" cy="2638425"/>
            <a:chOff x="1944" y="1111"/>
            <a:chExt cx="204" cy="196"/>
          </a:xfrm>
        </p:grpSpPr>
        <p:pic>
          <p:nvPicPr>
            <p:cNvPr id="23708" name="Picture 157" descr="circuler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Oval 158"/>
            <p:cNvSpPr>
              <a:spLocks noChangeArrowheads="1"/>
            </p:cNvSpPr>
            <p:nvPr/>
          </p:nvSpPr>
          <p:spPr bwMode="gray">
            <a:xfrm rot="3456745" flipH="1">
              <a:off x="1957" y="1119"/>
              <a:ext cx="179" cy="186"/>
            </a:xfrm>
            <a:prstGeom prst="ellipse">
              <a:avLst/>
            </a:prstGeom>
            <a:gradFill rotWithShape="1">
              <a:gsLst>
                <a:gs pos="0">
                  <a:srgbClr val="91A82E">
                    <a:alpha val="80000"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91A82E">
                    <a:alpha val="8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5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3712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23714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3720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721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722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723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3715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3716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717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718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719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3713" name="Arc 170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23559" name="Text Box 122"/>
          <p:cNvSpPr txBox="1">
            <a:spLocks noChangeArrowheads="1"/>
          </p:cNvSpPr>
          <p:nvPr/>
        </p:nvSpPr>
        <p:spPr bwMode="auto">
          <a:xfrm>
            <a:off x="2843213" y="16287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/>
          </a:p>
        </p:txBody>
      </p:sp>
      <p:sp>
        <p:nvSpPr>
          <p:cNvPr id="23560" name="AutoShape 173"/>
          <p:cNvSpPr>
            <a:spLocks/>
          </p:cNvSpPr>
          <p:nvPr/>
        </p:nvSpPr>
        <p:spPr bwMode="auto">
          <a:xfrm>
            <a:off x="3203575" y="2420938"/>
            <a:ext cx="5940425" cy="144462"/>
          </a:xfrm>
          <a:prstGeom prst="accentCallout2">
            <a:avLst>
              <a:gd name="adj1" fmla="val 79120"/>
              <a:gd name="adj2" fmla="val -1282"/>
              <a:gd name="adj3" fmla="val 79120"/>
              <a:gd name="adj4" fmla="val -2380"/>
              <a:gd name="adj5" fmla="val 83519"/>
              <a:gd name="adj6" fmla="val -3074"/>
            </a:avLst>
          </a:prstGeom>
          <a:noFill/>
          <a:ln w="9525">
            <a:solidFill>
              <a:schemeClr val="tx1"/>
            </a:solidFill>
            <a:miter lim="800000"/>
            <a:headEnd type="oval" w="med" len="med"/>
            <a:tailEnd type="oval" w="med" len="med"/>
          </a:ln>
        </p:spPr>
        <p:txBody>
          <a:bodyPr anchor="ctr"/>
          <a:lstStyle/>
          <a:p>
            <a:r>
              <a:rPr lang="uk-UA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КП  “Павлограджитлосервіс”………………………………..  360    тис. грн</a:t>
            </a:r>
            <a:endParaRPr 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4434" name="Text Box 162"/>
          <p:cNvSpPr txBox="1">
            <a:spLocks noChangeArrowheads="1"/>
          </p:cNvSpPr>
          <p:nvPr/>
        </p:nvSpPr>
        <p:spPr bwMode="auto">
          <a:xfrm>
            <a:off x="539750" y="4221163"/>
            <a:ext cx="1944688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Капітальні видатки установ та підприємств</a:t>
            </a:r>
          </a:p>
          <a:p>
            <a:pPr algn="ctr">
              <a:defRPr/>
            </a:pPr>
            <a:endParaRPr lang="uk-UA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3116,5 тис.грн</a:t>
            </a:r>
            <a:endParaRPr lang="ru-RU" sz="20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562" name="Group 156"/>
          <p:cNvGrpSpPr>
            <a:grpSpLocks/>
          </p:cNvGrpSpPr>
          <p:nvPr/>
        </p:nvGrpSpPr>
        <p:grpSpPr bwMode="auto">
          <a:xfrm rot="4253991" flipH="1">
            <a:off x="2844007" y="3860006"/>
            <a:ext cx="287338" cy="288925"/>
            <a:chOff x="1944" y="1111"/>
            <a:chExt cx="204" cy="196"/>
          </a:xfrm>
        </p:grpSpPr>
        <p:pic>
          <p:nvPicPr>
            <p:cNvPr id="23692" name="Picture 157" descr="circuler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158"/>
            <p:cNvSpPr>
              <a:spLocks noChangeArrowheads="1"/>
            </p:cNvSpPr>
            <p:nvPr/>
          </p:nvSpPr>
          <p:spPr bwMode="gray">
            <a:xfrm rot="3456745" flipH="1">
              <a:off x="1957" y="1119"/>
              <a:ext cx="179" cy="186"/>
            </a:xfrm>
            <a:prstGeom prst="ellipse">
              <a:avLst/>
            </a:prstGeom>
            <a:gradFill rotWithShape="1">
              <a:gsLst>
                <a:gs pos="0">
                  <a:srgbClr val="91A82E">
                    <a:alpha val="80000"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91A82E">
                    <a:alpha val="8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5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3696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23698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3704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705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706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707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3699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3700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701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702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703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3697" name="Arc 170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23563" name="AutoShape 173"/>
          <p:cNvSpPr>
            <a:spLocks/>
          </p:cNvSpPr>
          <p:nvPr/>
        </p:nvSpPr>
        <p:spPr bwMode="auto">
          <a:xfrm>
            <a:off x="3348038" y="3860800"/>
            <a:ext cx="5932487" cy="100013"/>
          </a:xfrm>
          <a:prstGeom prst="accentCallout2">
            <a:avLst>
              <a:gd name="adj1" fmla="val 114287"/>
              <a:gd name="adj2" fmla="val -1282"/>
              <a:gd name="adj3" fmla="val 114287"/>
              <a:gd name="adj4" fmla="val -1282"/>
              <a:gd name="adj5" fmla="val 109523"/>
              <a:gd name="adj6" fmla="val -3079"/>
            </a:avLst>
          </a:prstGeom>
          <a:noFill/>
          <a:ln w="9525">
            <a:solidFill>
              <a:schemeClr val="tx1"/>
            </a:solidFill>
            <a:miter lim="800000"/>
            <a:headEnd type="oval" w="med" len="med"/>
            <a:tailEnd type="oval" w="med" len="med"/>
          </a:ln>
        </p:spPr>
        <p:txBody>
          <a:bodyPr anchor="ctr"/>
          <a:lstStyle/>
          <a:p>
            <a:r>
              <a:rPr lang="uk-UA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Державне управління…………………………………………86,5   тис.грн</a:t>
            </a:r>
            <a:endParaRPr 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grpSp>
        <p:nvGrpSpPr>
          <p:cNvPr id="23564" name="Group 156"/>
          <p:cNvGrpSpPr>
            <a:grpSpLocks/>
          </p:cNvGrpSpPr>
          <p:nvPr/>
        </p:nvGrpSpPr>
        <p:grpSpPr bwMode="auto">
          <a:xfrm rot="4253991" flipH="1">
            <a:off x="2844007" y="4652169"/>
            <a:ext cx="287337" cy="288925"/>
            <a:chOff x="1944" y="1111"/>
            <a:chExt cx="204" cy="196"/>
          </a:xfrm>
        </p:grpSpPr>
        <p:pic>
          <p:nvPicPr>
            <p:cNvPr id="23676" name="Picture 157" descr="circuler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158"/>
            <p:cNvSpPr>
              <a:spLocks noChangeArrowheads="1"/>
            </p:cNvSpPr>
            <p:nvPr/>
          </p:nvSpPr>
          <p:spPr bwMode="gray">
            <a:xfrm rot="3456745" flipH="1">
              <a:off x="1957" y="1119"/>
              <a:ext cx="179" cy="186"/>
            </a:xfrm>
            <a:prstGeom prst="ellipse">
              <a:avLst/>
            </a:prstGeom>
            <a:gradFill rotWithShape="1">
              <a:gsLst>
                <a:gs pos="0">
                  <a:srgbClr val="91A82E">
                    <a:alpha val="80000"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91A82E">
                    <a:alpha val="8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5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3680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23682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3688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689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690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691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3683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3684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685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686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687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3681" name="Arc 170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23565" name="AutoShape 173"/>
          <p:cNvSpPr>
            <a:spLocks/>
          </p:cNvSpPr>
          <p:nvPr/>
        </p:nvSpPr>
        <p:spPr bwMode="auto">
          <a:xfrm>
            <a:off x="3348038" y="4652963"/>
            <a:ext cx="5940425" cy="215900"/>
          </a:xfrm>
          <a:prstGeom prst="accentCallout2">
            <a:avLst>
              <a:gd name="adj1" fmla="val 52940"/>
              <a:gd name="adj2" fmla="val -1282"/>
              <a:gd name="adj3" fmla="val 52940"/>
              <a:gd name="adj4" fmla="val -2431"/>
              <a:gd name="adj5" fmla="val 61764"/>
              <a:gd name="adj6" fmla="val -3208"/>
            </a:avLst>
          </a:prstGeom>
          <a:noFill/>
          <a:ln w="9525">
            <a:solidFill>
              <a:schemeClr val="tx1"/>
            </a:solidFill>
            <a:miter lim="800000"/>
            <a:headEnd type="oval" w="med" len="med"/>
            <a:tailEnd type="oval" w="med" len="med"/>
          </a:ln>
        </p:spPr>
        <p:txBody>
          <a:bodyPr anchor="ctr"/>
          <a:lstStyle/>
          <a:p>
            <a:r>
              <a:rPr lang="uk-UA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Шефська допомога </a:t>
            </a:r>
          </a:p>
          <a:p>
            <a:r>
              <a:rPr lang="uk-UA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військовим формуванням </a:t>
            </a:r>
          </a:p>
          <a:p>
            <a:r>
              <a:rPr lang="uk-UA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збройних сил України………………………………………2788  тис.грн</a:t>
            </a:r>
            <a:endParaRPr lang="ru-RU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grpSp>
        <p:nvGrpSpPr>
          <p:cNvPr id="23566" name="Group 156"/>
          <p:cNvGrpSpPr>
            <a:grpSpLocks/>
          </p:cNvGrpSpPr>
          <p:nvPr/>
        </p:nvGrpSpPr>
        <p:grpSpPr bwMode="auto">
          <a:xfrm rot="4253991" flipH="1">
            <a:off x="2844007" y="5588794"/>
            <a:ext cx="287337" cy="288925"/>
            <a:chOff x="1944" y="1111"/>
            <a:chExt cx="204" cy="196"/>
          </a:xfrm>
        </p:grpSpPr>
        <p:pic>
          <p:nvPicPr>
            <p:cNvPr id="23660" name="Picture 157" descr="circuler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Oval 158"/>
            <p:cNvSpPr>
              <a:spLocks noChangeArrowheads="1"/>
            </p:cNvSpPr>
            <p:nvPr/>
          </p:nvSpPr>
          <p:spPr bwMode="gray">
            <a:xfrm rot="3456745" flipH="1">
              <a:off x="1957" y="1119"/>
              <a:ext cx="179" cy="186"/>
            </a:xfrm>
            <a:prstGeom prst="ellipse">
              <a:avLst/>
            </a:prstGeom>
            <a:gradFill rotWithShape="1">
              <a:gsLst>
                <a:gs pos="0">
                  <a:srgbClr val="91A82E">
                    <a:alpha val="80000"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91A82E">
                    <a:alpha val="8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5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3664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23666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3672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673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674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675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3667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3668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669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670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671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3665" name="Arc 170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23567" name="AutoShape 173"/>
          <p:cNvSpPr>
            <a:spLocks/>
          </p:cNvSpPr>
          <p:nvPr/>
        </p:nvSpPr>
        <p:spPr bwMode="auto">
          <a:xfrm>
            <a:off x="3348038" y="5661025"/>
            <a:ext cx="5945187" cy="254000"/>
          </a:xfrm>
          <a:prstGeom prst="accentCallout2">
            <a:avLst>
              <a:gd name="adj1" fmla="val 45000"/>
              <a:gd name="adj2" fmla="val -1282"/>
              <a:gd name="adj3" fmla="val 45000"/>
              <a:gd name="adj4" fmla="val -2509"/>
              <a:gd name="adj5" fmla="val 48125"/>
              <a:gd name="adj6" fmla="val -3417"/>
            </a:avLst>
          </a:prstGeom>
          <a:noFill/>
          <a:ln w="9525">
            <a:solidFill>
              <a:schemeClr val="tx1"/>
            </a:solidFill>
            <a:miter lim="800000"/>
            <a:headEnd type="oval" w="med" len="med"/>
            <a:tailEnd type="oval" w="med" len="med"/>
          </a:ln>
        </p:spPr>
        <p:txBody>
          <a:bodyPr anchor="ctr"/>
          <a:lstStyle/>
          <a:p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Житлово – комунальне господарство………………………..242,2 тис.грн</a:t>
            </a:r>
          </a:p>
        </p:txBody>
      </p:sp>
      <p:pic>
        <p:nvPicPr>
          <p:cNvPr id="23568" name="Google Shape;101;p25"/>
          <p:cNvPicPr preferRelativeResize="0">
            <a:picLocks noChangeAspect="1" noChangeArrowheads="1"/>
          </p:cNvPicPr>
          <p:nvPr/>
        </p:nvPicPr>
        <p:blipFill>
          <a:blip r:embed="rId5"/>
          <a:srcRect t="34584"/>
          <a:stretch>
            <a:fillRect/>
          </a:stretch>
        </p:blipFill>
        <p:spPr bwMode="auto">
          <a:xfrm>
            <a:off x="0" y="0"/>
            <a:ext cx="104298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69" name="Group 156"/>
          <p:cNvGrpSpPr>
            <a:grpSpLocks/>
          </p:cNvGrpSpPr>
          <p:nvPr/>
        </p:nvGrpSpPr>
        <p:grpSpPr bwMode="auto">
          <a:xfrm rot="4253991" flipH="1">
            <a:off x="100806" y="988219"/>
            <a:ext cx="2663825" cy="2649538"/>
            <a:chOff x="1944" y="1111"/>
            <a:chExt cx="204" cy="196"/>
          </a:xfrm>
        </p:grpSpPr>
        <p:pic>
          <p:nvPicPr>
            <p:cNvPr id="23644" name="Picture 157" descr="circuler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Oval 158"/>
            <p:cNvSpPr>
              <a:spLocks noChangeArrowheads="1"/>
            </p:cNvSpPr>
            <p:nvPr/>
          </p:nvSpPr>
          <p:spPr bwMode="gray">
            <a:xfrm rot="3456745" flipH="1">
              <a:off x="1957" y="1119"/>
              <a:ext cx="179" cy="186"/>
            </a:xfrm>
            <a:prstGeom prst="ellipse">
              <a:avLst/>
            </a:prstGeom>
            <a:gradFill rotWithShape="1">
              <a:gsLst>
                <a:gs pos="0">
                  <a:srgbClr val="91A82E">
                    <a:alpha val="80000"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91A82E">
                    <a:alpha val="8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5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3648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23650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3656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657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658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659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3651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3652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653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654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655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3649" name="Arc 170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23570" name="Text Box 389"/>
          <p:cNvSpPr txBox="1">
            <a:spLocks noChangeArrowheads="1"/>
          </p:cNvSpPr>
          <p:nvPr/>
        </p:nvSpPr>
        <p:spPr bwMode="auto">
          <a:xfrm>
            <a:off x="468313" y="1412875"/>
            <a:ext cx="1944687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Фінансова підтримка комунальних підприємств </a:t>
            </a:r>
          </a:p>
          <a:p>
            <a:pPr algn="ctr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м. Павлограда на поповнення статутних фондів</a:t>
            </a:r>
          </a:p>
          <a:p>
            <a:pPr algn="ctr"/>
            <a:endParaRPr lang="ru-RU" sz="1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algn="ctr"/>
            <a:r>
              <a:rPr lang="uk-UA" sz="17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1410 тис. грн</a:t>
            </a:r>
            <a:endParaRPr lang="ru-RU" sz="17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76807" name="Заголовок 5"/>
          <p:cNvSpPr txBox="1">
            <a:spLocks/>
          </p:cNvSpPr>
          <p:nvPr/>
        </p:nvSpPr>
        <p:spPr bwMode="auto">
          <a:xfrm>
            <a:off x="1403350" y="101600"/>
            <a:ext cx="7161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 anchor="ctr">
            <a:spAutoFit/>
          </a:bodyPr>
          <a:lstStyle/>
          <a:p>
            <a:pPr algn="ctr" eaLnBrk="0" hangingPunct="0">
              <a:defRPr/>
            </a:pPr>
            <a:r>
              <a:rPr lang="ru-RU" altLang="ru-RU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Витрати</a:t>
            </a:r>
            <a:r>
              <a:rPr lang="ru-RU" alt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бюджету </a:t>
            </a:r>
            <a:r>
              <a:rPr lang="ru-RU" altLang="ru-RU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розвитку</a:t>
            </a:r>
            <a:r>
              <a:rPr lang="ru-RU" alt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за І квартал 2023 </a:t>
            </a:r>
            <a:r>
              <a:rPr lang="ru-RU" altLang="ru-RU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рік</a:t>
            </a:r>
            <a:endParaRPr lang="ru-RU" alt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grpSp>
        <p:nvGrpSpPr>
          <p:cNvPr id="23572" name="Group 156"/>
          <p:cNvGrpSpPr>
            <a:grpSpLocks/>
          </p:cNvGrpSpPr>
          <p:nvPr/>
        </p:nvGrpSpPr>
        <p:grpSpPr bwMode="auto">
          <a:xfrm rot="4253991" flipH="1">
            <a:off x="2844007" y="3860006"/>
            <a:ext cx="287338" cy="288925"/>
            <a:chOff x="1944" y="1111"/>
            <a:chExt cx="204" cy="196"/>
          </a:xfrm>
        </p:grpSpPr>
        <p:pic>
          <p:nvPicPr>
            <p:cNvPr id="23628" name="Picture 157" descr="circuler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Oval 158"/>
            <p:cNvSpPr>
              <a:spLocks noChangeArrowheads="1"/>
            </p:cNvSpPr>
            <p:nvPr/>
          </p:nvSpPr>
          <p:spPr bwMode="gray">
            <a:xfrm rot="3456745" flipH="1">
              <a:off x="1957" y="1119"/>
              <a:ext cx="179" cy="186"/>
            </a:xfrm>
            <a:prstGeom prst="ellipse">
              <a:avLst/>
            </a:prstGeom>
            <a:gradFill rotWithShape="1">
              <a:gsLst>
                <a:gs pos="0">
                  <a:srgbClr val="91A82E">
                    <a:alpha val="80000"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91A82E">
                    <a:alpha val="8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5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3632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23634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3640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641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642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643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3635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3636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637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638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639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3633" name="Arc 170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23573" name="Group 156"/>
          <p:cNvGrpSpPr>
            <a:grpSpLocks/>
          </p:cNvGrpSpPr>
          <p:nvPr/>
        </p:nvGrpSpPr>
        <p:grpSpPr bwMode="auto">
          <a:xfrm rot="4253991" flipH="1">
            <a:off x="2844007" y="4652169"/>
            <a:ext cx="287337" cy="288925"/>
            <a:chOff x="1944" y="1111"/>
            <a:chExt cx="204" cy="196"/>
          </a:xfrm>
        </p:grpSpPr>
        <p:pic>
          <p:nvPicPr>
            <p:cNvPr id="23612" name="Picture 157" descr="circuler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Oval 158"/>
            <p:cNvSpPr>
              <a:spLocks noChangeArrowheads="1"/>
            </p:cNvSpPr>
            <p:nvPr/>
          </p:nvSpPr>
          <p:spPr bwMode="gray">
            <a:xfrm rot="3456745" flipH="1">
              <a:off x="1957" y="1119"/>
              <a:ext cx="179" cy="186"/>
            </a:xfrm>
            <a:prstGeom prst="ellipse">
              <a:avLst/>
            </a:prstGeom>
            <a:gradFill rotWithShape="1">
              <a:gsLst>
                <a:gs pos="0">
                  <a:srgbClr val="91A82E">
                    <a:alpha val="80000"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91A82E">
                    <a:alpha val="8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5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3616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23618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3624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625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626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627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3619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3620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621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622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623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3617" name="Arc 170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23574" name="Group 156"/>
          <p:cNvGrpSpPr>
            <a:grpSpLocks/>
          </p:cNvGrpSpPr>
          <p:nvPr/>
        </p:nvGrpSpPr>
        <p:grpSpPr bwMode="auto">
          <a:xfrm rot="4253991" flipH="1">
            <a:off x="2844007" y="3860006"/>
            <a:ext cx="287338" cy="288925"/>
            <a:chOff x="1944" y="1111"/>
            <a:chExt cx="204" cy="196"/>
          </a:xfrm>
        </p:grpSpPr>
        <p:pic>
          <p:nvPicPr>
            <p:cNvPr id="23596" name="Picture 157" descr="circuler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Oval 158"/>
            <p:cNvSpPr>
              <a:spLocks noChangeArrowheads="1"/>
            </p:cNvSpPr>
            <p:nvPr/>
          </p:nvSpPr>
          <p:spPr bwMode="gray">
            <a:xfrm rot="3456745" flipH="1">
              <a:off x="1957" y="1119"/>
              <a:ext cx="179" cy="186"/>
            </a:xfrm>
            <a:prstGeom prst="ellipse">
              <a:avLst/>
            </a:prstGeom>
            <a:gradFill rotWithShape="1">
              <a:gsLst>
                <a:gs pos="0">
                  <a:srgbClr val="91A82E">
                    <a:alpha val="80000"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91A82E">
                    <a:alpha val="8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5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3600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23602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3608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609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610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611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3603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3604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605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606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607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3601" name="Arc 170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23575" name="Group 156"/>
          <p:cNvGrpSpPr>
            <a:grpSpLocks/>
          </p:cNvGrpSpPr>
          <p:nvPr/>
        </p:nvGrpSpPr>
        <p:grpSpPr bwMode="auto">
          <a:xfrm rot="4253991" flipH="1">
            <a:off x="2844007" y="4652169"/>
            <a:ext cx="287337" cy="288925"/>
            <a:chOff x="1944" y="1111"/>
            <a:chExt cx="204" cy="196"/>
          </a:xfrm>
        </p:grpSpPr>
        <p:pic>
          <p:nvPicPr>
            <p:cNvPr id="23580" name="Picture 157" descr="circuler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158"/>
            <p:cNvSpPr>
              <a:spLocks noChangeArrowheads="1"/>
            </p:cNvSpPr>
            <p:nvPr/>
          </p:nvSpPr>
          <p:spPr bwMode="gray">
            <a:xfrm rot="3456745" flipH="1">
              <a:off x="1957" y="1119"/>
              <a:ext cx="179" cy="186"/>
            </a:xfrm>
            <a:prstGeom prst="ellipse">
              <a:avLst/>
            </a:prstGeom>
            <a:gradFill rotWithShape="1">
              <a:gsLst>
                <a:gs pos="0">
                  <a:srgbClr val="91A82E">
                    <a:alpha val="80000"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91A82E">
                    <a:alpha val="8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5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3584" name="Group 15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23586" name="Group 1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3592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593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594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595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3587" name="Group 1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3588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589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590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  <p:sp>
              <p:nvSpPr>
                <p:cNvPr id="23591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3585" name="Arc 170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23576" name="Rectangle 27"/>
          <p:cNvSpPr>
            <a:spLocks noChangeArrowheads="1"/>
          </p:cNvSpPr>
          <p:nvPr/>
        </p:nvSpPr>
        <p:spPr bwMode="auto">
          <a:xfrm>
            <a:off x="2555875" y="6669088"/>
            <a:ext cx="6588125" cy="698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3577" name="Rectangle 28"/>
          <p:cNvSpPr>
            <a:spLocks noChangeArrowheads="1"/>
          </p:cNvSpPr>
          <p:nvPr/>
        </p:nvSpPr>
        <p:spPr bwMode="auto">
          <a:xfrm>
            <a:off x="0" y="6669088"/>
            <a:ext cx="1979613" cy="69850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23578" name="Picture 29" descr="70777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6570663"/>
            <a:ext cx="2873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9" name="Text Box 507"/>
          <p:cNvSpPr txBox="1">
            <a:spLocks noChangeArrowheads="1"/>
          </p:cNvSpPr>
          <p:nvPr/>
        </p:nvSpPr>
        <p:spPr bwMode="auto">
          <a:xfrm>
            <a:off x="8807450" y="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latin typeface="Times New Roman" pitchFamily="18" charset="0"/>
                <a:cs typeface="Times New Roman" pitchFamily="18" charset="0"/>
              </a:rPr>
              <a:t>21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669745763_1-pibig-info-p-goluboi-fon-dlya-prezentatsii-krasivo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6524625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555875" y="6524625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24581" name="Google Shape;101;p25"/>
          <p:cNvPicPr preferRelativeResize="0">
            <a:picLocks noChangeAspect="1" noChangeArrowheads="1"/>
          </p:cNvPicPr>
          <p:nvPr/>
        </p:nvPicPr>
        <p:blipFill>
          <a:blip r:embed="rId3"/>
          <a:srcRect t="34584"/>
          <a:stretch>
            <a:fillRect/>
          </a:stretch>
        </p:blipFill>
        <p:spPr bwMode="auto">
          <a:xfrm>
            <a:off x="0" y="0"/>
            <a:ext cx="1116013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70777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1187450" y="0"/>
            <a:ext cx="7812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Результати споживання енергоносіїв за І квартал 2023 рік в порівнянні з аналогічним періодом минулого року</a:t>
            </a:r>
          </a:p>
        </p:txBody>
      </p:sp>
      <p:graphicFrame>
        <p:nvGraphicFramePr>
          <p:cNvPr id="44040" name="Group 8"/>
          <p:cNvGraphicFramePr>
            <a:graphicFrameLocks noGrp="1"/>
          </p:cNvGraphicFramePr>
          <p:nvPr>
            <p:ph/>
          </p:nvPr>
        </p:nvGraphicFramePr>
        <p:xfrm>
          <a:off x="323850" y="765175"/>
          <a:ext cx="8496300" cy="4364038"/>
        </p:xfrm>
        <a:graphic>
          <a:graphicData uri="http://schemas.openxmlformats.org/drawingml/2006/table">
            <a:tbl>
              <a:tblPr/>
              <a:tblGrid>
                <a:gridCol w="1281113"/>
                <a:gridCol w="457200"/>
                <a:gridCol w="390525"/>
                <a:gridCol w="568325"/>
                <a:gridCol w="484187"/>
                <a:gridCol w="449263"/>
                <a:gridCol w="430212"/>
                <a:gridCol w="560388"/>
                <a:gridCol w="390525"/>
                <a:gridCol w="522296"/>
                <a:gridCol w="368291"/>
                <a:gridCol w="501650"/>
                <a:gridCol w="506413"/>
                <a:gridCol w="527050"/>
                <a:gridCol w="338137"/>
                <a:gridCol w="365125"/>
                <a:gridCol w="355600"/>
              </a:tblGrid>
              <a:tr h="288925"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галузі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Теплопостачання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Водопостачання та водовідведення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Електрична енергія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Природний газ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зменшення, збільшення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споживання ( +; -)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зменшення, збільшення споживання ( +; -)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зменшення, збільшення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споживання ( +; -)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зменшення, збільшення споживання ( +; -)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9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натуральних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одиницях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(тис.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ГКал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грошових одиницях </a:t>
                      </a:r>
                      <a:b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(тис. грн)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натуральних одиницях</a:t>
                      </a:r>
                      <a:b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(тис. куб. м)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грошових одиницях </a:t>
                      </a:r>
                      <a:b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(тис. грн)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натуральних одиницях                                                   (тис. кВт⋅год)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грошових одиницях</a:t>
                      </a:r>
                      <a:b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(тис. грн)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натуральних одиницях </a:t>
                      </a:r>
                      <a:b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(тис. куб. м)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грошових одиницях </a:t>
                      </a:r>
                      <a:b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(тис. грн)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"-"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"+"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"-"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"+"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"-"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"+"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"-"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"+"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"-"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"+"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"-"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"+"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"-"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"+"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"-"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"+"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Апарат управління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-0,07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-228,8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-0,07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-11,3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-68,0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Освіта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-3953,7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-1293,2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-315,3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-1958,0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Охорона здоров'я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-2058,8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3,1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-18,9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-109,2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Соціальний захист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-0,03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-117,7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-0,02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26,8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0,006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-0,03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-34,5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-199,1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-0,7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-12,1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Фізкультура і спорт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0,12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409,6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-17,6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-28,4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-161,9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 по місту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-6358,9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-363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-408,4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-2496,2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26,8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-0,7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-12,1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 useBgFill="1">
        <p:nvSpPr>
          <p:cNvPr id="24767" name="Скругленный прямоугольник 8"/>
          <p:cNvSpPr>
            <a:spLocks noChangeArrowheads="1"/>
          </p:cNvSpPr>
          <p:nvPr/>
        </p:nvSpPr>
        <p:spPr bwMode="auto">
          <a:xfrm>
            <a:off x="342900" y="5346700"/>
            <a:ext cx="8593138" cy="823913"/>
          </a:xfrm>
          <a:prstGeom prst="roundRect">
            <a:avLst>
              <a:gd name="adj" fmla="val 16667"/>
            </a:avLst>
          </a:prstGeom>
          <a:ln w="25400" algn="ctr">
            <a:solidFill>
              <a:srgbClr val="BC7D2C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Обсяг споживання  енергоносіїв бюджетними  установами міста за І квартал 2023 року  в порівнянні з  аналогічним періодом  2022 року зменшився на суму 8 607,2 тис. грн, що пов'язано із запровадженням воєнного стану в Україні у зв’язку з військовою агресією Російської Федерації</a:t>
            </a:r>
          </a:p>
        </p:txBody>
      </p:sp>
      <p:sp>
        <p:nvSpPr>
          <p:cNvPr id="24768" name="Rectangle 192"/>
          <p:cNvSpPr>
            <a:spLocks noChangeArrowheads="1"/>
          </p:cNvSpPr>
          <p:nvPr/>
        </p:nvSpPr>
        <p:spPr bwMode="auto">
          <a:xfrm>
            <a:off x="0" y="6524625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24769" name="Picture 193" descr="70777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770" name="Rectangle 194"/>
          <p:cNvSpPr>
            <a:spLocks noChangeArrowheads="1"/>
          </p:cNvSpPr>
          <p:nvPr/>
        </p:nvSpPr>
        <p:spPr bwMode="auto">
          <a:xfrm>
            <a:off x="2555875" y="6524625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4771" name="Rectangle 195"/>
          <p:cNvSpPr>
            <a:spLocks noChangeArrowheads="1"/>
          </p:cNvSpPr>
          <p:nvPr/>
        </p:nvSpPr>
        <p:spPr bwMode="auto">
          <a:xfrm>
            <a:off x="0" y="6524625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24772" name="Picture 196" descr="70777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773" name="Text Box 197"/>
          <p:cNvSpPr txBox="1">
            <a:spLocks noChangeArrowheads="1"/>
          </p:cNvSpPr>
          <p:nvPr/>
        </p:nvSpPr>
        <p:spPr bwMode="auto">
          <a:xfrm>
            <a:off x="8807450" y="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latin typeface="Times New Roman" pitchFamily="18" charset="0"/>
                <a:cs typeface="Times New Roman" pitchFamily="18" charset="0"/>
              </a:rPr>
              <a:t>22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1653287621_19-celes-club-p-ukrainskii-fon-dlya-prezentatsii-krasivie-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2555875" y="6524625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0" y="6524625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25605" name="Picture 7" descr="70777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3416" name="Text Box 8"/>
          <p:cNvSpPr txBox="1">
            <a:spLocks noChangeArrowheads="1"/>
          </p:cNvSpPr>
          <p:nvPr/>
        </p:nvSpPr>
        <p:spPr bwMode="auto">
          <a:xfrm>
            <a:off x="1331913" y="2636838"/>
            <a:ext cx="6746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5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54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331913" y="5567363"/>
            <a:ext cx="708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 нашу спільну віру в перемогу над російським агресором!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1669745763_1-pibig-info-p-goluboi-fon-dlya-prezentatsii-krasivo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1030" name="Google Shape;101;p25"/>
          <p:cNvPicPr preferRelativeResize="0">
            <a:picLocks noChangeAspect="1" noChangeArrowheads="1"/>
          </p:cNvPicPr>
          <p:nvPr/>
        </p:nvPicPr>
        <p:blipFill>
          <a:blip r:embed="rId4"/>
          <a:srcRect t="34584"/>
          <a:stretch>
            <a:fillRect/>
          </a:stretch>
        </p:blipFill>
        <p:spPr bwMode="auto">
          <a:xfrm>
            <a:off x="0" y="0"/>
            <a:ext cx="126682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6" descr="70777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0" name="Заголовок 5"/>
          <p:cNvSpPr txBox="1">
            <a:spLocks/>
          </p:cNvSpPr>
          <p:nvPr/>
        </p:nvSpPr>
        <p:spPr bwMode="auto">
          <a:xfrm>
            <a:off x="1258888" y="236538"/>
            <a:ext cx="7616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buClr>
                <a:srgbClr val="000000"/>
              </a:buClr>
              <a:buFont typeface="Arial" charset="0"/>
              <a:buNone/>
              <a:defRPr/>
            </a:pPr>
            <a:r>
              <a:rPr lang="uk-UA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Виконання дохідної частини бюджету  </a:t>
            </a:r>
            <a:r>
              <a:rPr lang="uk-UA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Павлоградської</a:t>
            </a:r>
            <a:r>
              <a:rPr lang="uk-UA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міської територіальної громади за І квартал 2022 - 2023 років </a:t>
            </a:r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7885113" y="1052513"/>
            <a:ext cx="1027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1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uk-UA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грн</a:t>
            </a:r>
            <a:endParaRPr lang="ru-RU" sz="1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Диаграмма 9"/>
          <p:cNvGraphicFramePr>
            <a:graphicFrameLocks/>
          </p:cNvGraphicFramePr>
          <p:nvPr/>
        </p:nvGraphicFramePr>
        <p:xfrm>
          <a:off x="-80963" y="735013"/>
          <a:ext cx="9224963" cy="6122987"/>
        </p:xfrm>
        <a:graphic>
          <a:graphicData uri="http://schemas.openxmlformats.org/presentationml/2006/ole">
            <p:oleObj spid="_x0000_s1026" name="Диаграмма" r:id="rId6" imgW="9250648" imgH="6134184" progId="Excel.Chart.8">
              <p:embed/>
            </p:oleObj>
          </a:graphicData>
        </a:graphic>
      </p:graphicFrame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5929313" y="1500188"/>
            <a:ext cx="3063875" cy="13954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45720" tIns="32004" rIns="45720" bIns="0"/>
          <a:lstStyle/>
          <a:p>
            <a:pPr algn="ctr"/>
            <a:r>
              <a:rPr 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Всього доходів:</a:t>
            </a:r>
          </a:p>
          <a:p>
            <a:pPr algn="ctr"/>
            <a:r>
              <a:rPr 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 квартал 2022 року– 239,5</a:t>
            </a:r>
          </a:p>
          <a:p>
            <a:pPr algn="ctr"/>
            <a:r>
              <a:rPr 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 квартал 2023 року– 305,7</a:t>
            </a:r>
          </a:p>
          <a:p>
            <a:pPr algn="ctr"/>
            <a:r>
              <a:rPr 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збільшення доходів:</a:t>
            </a:r>
          </a:p>
          <a:p>
            <a:pPr algn="ctr"/>
            <a:r>
              <a:rPr 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+66,2 млн грн або 27,6%</a:t>
            </a:r>
          </a:p>
        </p:txBody>
      </p:sp>
      <p:sp>
        <p:nvSpPr>
          <p:cNvPr id="1035" name="AutoShape 9"/>
          <p:cNvSpPr>
            <a:spLocks noChangeArrowheads="1"/>
          </p:cNvSpPr>
          <p:nvPr/>
        </p:nvSpPr>
        <p:spPr bwMode="auto">
          <a:xfrm rot="-161948">
            <a:off x="2566988" y="1157288"/>
            <a:ext cx="1411287" cy="504825"/>
          </a:xfrm>
          <a:prstGeom prst="curvedDownArrow">
            <a:avLst>
              <a:gd name="adj1" fmla="val 76284"/>
              <a:gd name="adj2" fmla="val 152619"/>
              <a:gd name="adj3" fmla="val 3410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uk-UA" sz="1100"/>
          </a:p>
        </p:txBody>
      </p:sp>
      <p:sp>
        <p:nvSpPr>
          <p:cNvPr id="1036" name="Text Box 448"/>
          <p:cNvSpPr txBox="1">
            <a:spLocks noChangeArrowheads="1"/>
          </p:cNvSpPr>
          <p:nvPr/>
        </p:nvSpPr>
        <p:spPr bwMode="auto">
          <a:xfrm>
            <a:off x="8675688" y="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latin typeface="Times New Roman" pitchFamily="18" charset="0"/>
                <a:cs typeface="Times New Roman" pitchFamily="18" charset="0"/>
              </a:rPr>
              <a:t>2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1669745763_1-pibig-info-p-goluboi-fon-dlya-prezentatsii-krasivo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2054" name="Google Shape;101;p25"/>
          <p:cNvPicPr preferRelativeResize="0">
            <a:picLocks noChangeAspect="1" noChangeArrowheads="1"/>
          </p:cNvPicPr>
          <p:nvPr/>
        </p:nvPicPr>
        <p:blipFill>
          <a:blip r:embed="rId4"/>
          <a:srcRect t="34584"/>
          <a:stretch>
            <a:fillRect/>
          </a:stretch>
        </p:blipFill>
        <p:spPr bwMode="auto">
          <a:xfrm>
            <a:off x="0" y="0"/>
            <a:ext cx="126682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6" descr="70777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9" name="Rectangle 9"/>
          <p:cNvSpPr>
            <a:spLocks noChangeArrowheads="1"/>
          </p:cNvSpPr>
          <p:nvPr/>
        </p:nvSpPr>
        <p:spPr bwMode="auto">
          <a:xfrm>
            <a:off x="1538288" y="134938"/>
            <a:ext cx="7235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Структура  </a:t>
            </a:r>
            <a:r>
              <a:rPr lang="ru-RU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доходів</a:t>
            </a: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загального</a:t>
            </a: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фонду бюджету </a:t>
            </a:r>
            <a:r>
              <a:rPr lang="ru-RU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Павлоградської</a:t>
            </a: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міської</a:t>
            </a: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територіальної</a:t>
            </a: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громади</a:t>
            </a: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за І квартал 2023 року</a:t>
            </a:r>
          </a:p>
        </p:txBody>
      </p:sp>
      <p:graphicFrame>
        <p:nvGraphicFramePr>
          <p:cNvPr id="2050" name="Object 11"/>
          <p:cNvGraphicFramePr>
            <a:graphicFrameLocks noChangeAspect="1"/>
          </p:cNvGraphicFramePr>
          <p:nvPr/>
        </p:nvGraphicFramePr>
        <p:xfrm>
          <a:off x="971550" y="1196975"/>
          <a:ext cx="7772400" cy="4879975"/>
        </p:xfrm>
        <a:graphic>
          <a:graphicData uri="http://schemas.openxmlformats.org/presentationml/2006/ole">
            <p:oleObj spid="_x0000_s2050" name="Диаграмма" r:id="rId6" imgW="6949548" imgH="4823496" progId="Excel.Chart.8">
              <p:embed/>
            </p:oleObj>
          </a:graphicData>
        </a:graphic>
      </p:graphicFrame>
      <p:sp>
        <p:nvSpPr>
          <p:cNvPr id="2057" name="Text Box 448"/>
          <p:cNvSpPr txBox="1">
            <a:spLocks noChangeArrowheads="1"/>
          </p:cNvSpPr>
          <p:nvPr/>
        </p:nvSpPr>
        <p:spPr bwMode="auto">
          <a:xfrm>
            <a:off x="8675688" y="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latin typeface="Times New Roman" pitchFamily="18" charset="0"/>
                <a:cs typeface="Times New Roman" pitchFamily="18" charset="0"/>
              </a:rPr>
              <a:t>3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1669745763_1-pibig-info-p-goluboi-fon-dlya-prezentatsii-krasivo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3078" name="Google Shape;101;p25"/>
          <p:cNvPicPr preferRelativeResize="0">
            <a:picLocks noChangeAspect="1" noChangeArrowheads="1"/>
          </p:cNvPicPr>
          <p:nvPr/>
        </p:nvPicPr>
        <p:blipFill>
          <a:blip r:embed="rId4"/>
          <a:srcRect t="34584"/>
          <a:stretch>
            <a:fillRect/>
          </a:stretch>
        </p:blipFill>
        <p:spPr bwMode="auto">
          <a:xfrm>
            <a:off x="0" y="0"/>
            <a:ext cx="126682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6" descr="70777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5"/>
          <p:cNvSpPr txBox="1">
            <a:spLocks/>
          </p:cNvSpPr>
          <p:nvPr/>
        </p:nvSpPr>
        <p:spPr bwMode="auto">
          <a:xfrm>
            <a:off x="1331913" y="115888"/>
            <a:ext cx="7431087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2075" tIns="46037" rIns="92075" bIns="46037" anchor="ctr"/>
          <a:lstStyle/>
          <a:p>
            <a:pPr algn="ctr" eaLnBrk="0" hangingPunct="0">
              <a:defRPr/>
            </a:pPr>
            <a:r>
              <a:rPr lang="uk-UA" alt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Виконання планових показників власних доходів загального фонду бюджету </a:t>
            </a:r>
            <a:r>
              <a:rPr lang="uk-UA" altLang="ru-RU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Павлоградської</a:t>
            </a:r>
            <a:r>
              <a:rPr lang="uk-UA" alt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міської територіальної громади                                    за І квартал 2023 року</a:t>
            </a:r>
          </a:p>
        </p:txBody>
      </p:sp>
      <p:graphicFrame>
        <p:nvGraphicFramePr>
          <p:cNvPr id="3074" name="Object 20"/>
          <p:cNvGraphicFramePr>
            <a:graphicFrameLocks noChangeAspect="1"/>
          </p:cNvGraphicFramePr>
          <p:nvPr/>
        </p:nvGraphicFramePr>
        <p:xfrm>
          <a:off x="142875" y="836613"/>
          <a:ext cx="9001125" cy="6175375"/>
        </p:xfrm>
        <a:graphic>
          <a:graphicData uri="http://schemas.openxmlformats.org/presentationml/2006/ole">
            <p:oleObj spid="_x0000_s3074" name="Диаграмма" r:id="rId6" imgW="7078996" imgH="5006448" progId="Excel.Chart.8">
              <p:embed/>
            </p:oleObj>
          </a:graphicData>
        </a:graphic>
      </p:graphicFrame>
      <p:sp>
        <p:nvSpPr>
          <p:cNvPr id="3081" name="Text Box 448"/>
          <p:cNvSpPr txBox="1">
            <a:spLocks noChangeArrowheads="1"/>
          </p:cNvSpPr>
          <p:nvPr/>
        </p:nvSpPr>
        <p:spPr bwMode="auto">
          <a:xfrm>
            <a:off x="8675688" y="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latin typeface="Times New Roman" pitchFamily="18" charset="0"/>
                <a:cs typeface="Times New Roman" pitchFamily="18" charset="0"/>
              </a:rPr>
              <a:t>4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8172450" y="908050"/>
            <a:ext cx="835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400" b="1">
                <a:latin typeface="Times New Roman" pitchFamily="18" charset="0"/>
                <a:cs typeface="Times New Roman" pitchFamily="18" charset="0"/>
              </a:rPr>
              <a:t>млн грн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1669745763_1-pibig-info-p-goluboi-fon-dlya-prezentatsii-krasivo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4102" name="Google Shape;101;p25"/>
          <p:cNvPicPr preferRelativeResize="0">
            <a:picLocks noChangeAspect="1" noChangeArrowheads="1"/>
          </p:cNvPicPr>
          <p:nvPr/>
        </p:nvPicPr>
        <p:blipFill>
          <a:blip r:embed="rId4"/>
          <a:srcRect t="34584"/>
          <a:stretch>
            <a:fillRect/>
          </a:stretch>
        </p:blipFill>
        <p:spPr bwMode="auto">
          <a:xfrm>
            <a:off x="0" y="0"/>
            <a:ext cx="126682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6" descr="70777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628173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Заголовок 5"/>
          <p:cNvSpPr txBox="1">
            <a:spLocks/>
          </p:cNvSpPr>
          <p:nvPr/>
        </p:nvSpPr>
        <p:spPr bwMode="auto">
          <a:xfrm>
            <a:off x="1258888" y="115888"/>
            <a:ext cx="7777162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 algn="ctr" eaLnBrk="0" hangingPunct="0">
              <a:defRPr/>
            </a:pPr>
            <a:r>
              <a:rPr lang="ru-RU" altLang="ru-RU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Структура власних доходів загального фонду бюджету Павлоградської міської територіальної громади за І квартал 2023 року</a:t>
            </a:r>
          </a:p>
        </p:txBody>
      </p:sp>
      <p:graphicFrame>
        <p:nvGraphicFramePr>
          <p:cNvPr id="4098" name="Object 13"/>
          <p:cNvGraphicFramePr>
            <a:graphicFrameLocks noChangeAspect="1"/>
          </p:cNvGraphicFramePr>
          <p:nvPr/>
        </p:nvGraphicFramePr>
        <p:xfrm>
          <a:off x="0" y="333375"/>
          <a:ext cx="8497888" cy="7450138"/>
        </p:xfrm>
        <a:graphic>
          <a:graphicData uri="http://schemas.openxmlformats.org/presentationml/2006/ole">
            <p:oleObj spid="_x0000_s4098" name="Диаграмма" r:id="rId6" imgW="7078996" imgH="6210216" progId="Excel.Chart.8">
              <p:embed/>
            </p:oleObj>
          </a:graphicData>
        </a:graphic>
      </p:graphicFrame>
      <p:sp>
        <p:nvSpPr>
          <p:cNvPr id="4105" name="Text Box 448"/>
          <p:cNvSpPr txBox="1">
            <a:spLocks noChangeArrowheads="1"/>
          </p:cNvSpPr>
          <p:nvPr/>
        </p:nvSpPr>
        <p:spPr bwMode="auto">
          <a:xfrm>
            <a:off x="8675688" y="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latin typeface="Times New Roman" pitchFamily="18" charset="0"/>
                <a:cs typeface="Times New Roman" pitchFamily="18" charset="0"/>
              </a:rPr>
              <a:t>5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669745763_1-pibig-info-p-goluboi-fon-dlya-prezentatsii-krasivo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6597650"/>
            <a:ext cx="1835150" cy="71438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555875" y="6597650"/>
            <a:ext cx="6588125" cy="71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14341" name="Picture 6" descr="70777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6497638"/>
            <a:ext cx="360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 txBox="1">
            <a:spLocks/>
          </p:cNvSpPr>
          <p:nvPr/>
        </p:nvSpPr>
        <p:spPr bwMode="auto">
          <a:xfrm>
            <a:off x="900113" y="0"/>
            <a:ext cx="82438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2075" tIns="46037" rIns="92075" bIns="46037" anchor="ctr"/>
          <a:lstStyle/>
          <a:p>
            <a:pPr algn="ctr" eaLnBrk="0" hangingPunct="0">
              <a:defRPr/>
            </a:pPr>
            <a:r>
              <a:rPr lang="uk-UA" altLang="ru-RU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Підприємства, які збільшили (зменшили) </a:t>
            </a:r>
            <a:r>
              <a:rPr lang="uk-UA" altLang="ru-RU" sz="1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перахування</a:t>
            </a:r>
            <a:r>
              <a:rPr lang="uk-UA" altLang="ru-RU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податку на доходи фізичних осіб                                                  в  бюджет </a:t>
            </a:r>
            <a:r>
              <a:rPr lang="uk-UA" altLang="ru-RU" sz="1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Павлоградської</a:t>
            </a:r>
            <a:r>
              <a:rPr lang="uk-UA" altLang="ru-RU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міської територіальної громади за І квартал 2023 року                                                                    в порівнянні з І кварталом 2022 року</a:t>
            </a:r>
          </a:p>
        </p:txBody>
      </p:sp>
      <p:pic>
        <p:nvPicPr>
          <p:cNvPr id="14343" name="Google Shape;101;p25"/>
          <p:cNvPicPr preferRelativeResize="0">
            <a:picLocks noChangeAspect="1" noChangeArrowheads="1"/>
          </p:cNvPicPr>
          <p:nvPr/>
        </p:nvPicPr>
        <p:blipFill>
          <a:blip r:embed="rId4"/>
          <a:srcRect t="34584"/>
          <a:stretch>
            <a:fillRect/>
          </a:stretch>
        </p:blipFill>
        <p:spPr bwMode="auto">
          <a:xfrm>
            <a:off x="0" y="0"/>
            <a:ext cx="9001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448"/>
          <p:cNvSpPr txBox="1">
            <a:spLocks noChangeArrowheads="1"/>
          </p:cNvSpPr>
          <p:nvPr/>
        </p:nvSpPr>
        <p:spPr bwMode="auto">
          <a:xfrm>
            <a:off x="8883650" y="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latin typeface="Times New Roman" pitchFamily="18" charset="0"/>
                <a:cs typeface="Times New Roman" pitchFamily="18" charset="0"/>
              </a:rPr>
              <a:t>6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116013" y="692150"/>
          <a:ext cx="7776863" cy="5612125"/>
        </p:xfrm>
        <a:graphic>
          <a:graphicData uri="http://schemas.openxmlformats.org/drawingml/2006/table">
            <a:tbl>
              <a:tblPr/>
              <a:tblGrid>
                <a:gridCol w="5840212"/>
                <a:gridCol w="978412"/>
                <a:gridCol w="958239"/>
              </a:tblGrid>
              <a:tr h="182789"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>
                        <a:latin typeface="Times New Roman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тис. грн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latin typeface="Times New Roman"/>
                        </a:rPr>
                        <a:t>Назва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підприємства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, установи</a:t>
                      </a:r>
                    </a:p>
                  </a:txBody>
                  <a:tcPr marL="4383" marR="4383" marT="4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latin typeface="Times New Roman"/>
                        </a:rPr>
                        <a:t>Збільшення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надходжень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4383" marR="4383" marT="4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Зменшення надходжень</a:t>
                      </a:r>
                    </a:p>
                  </a:txBody>
                  <a:tcPr marL="4383" marR="4383" marT="43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5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ДП "НВО "Павлоградський хімічний завод"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9028,8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5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ПрАТ "ДТЕК Павлоградвугілля" (зі структурними підрозділами)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2552,7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29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КНП "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Павлоградська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міська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лікарня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  № 1 "ПМР"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863,7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59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latin typeface="Times New Roman"/>
                        </a:rPr>
                        <a:t>Павлоградський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машинобудівний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 завод ДП "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Виробниче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об'єднання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південний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машинобудівний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 завод 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імені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 О.М. Макарова"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776,8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10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КП"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Павлоградтеплоенерго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573,6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7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ТОВ "Трипільський пакувальний комбінат"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545,7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752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Державний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пожежно-рятувальний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загін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Головного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управління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Державної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служби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України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з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надзвичайних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ситуацій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у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Дніпропетровській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області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497,8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45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КНП ХОР "Обдасна психіатрична лікарня № 2"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409,1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7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ТОВ "Павлоградський експериментальний ремонтно - механічний завод"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338,8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10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КНП "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Павлоградська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лікарня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інтенсивного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лікування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 "ПМР"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317,8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Відділ освіти ПМР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-1634,5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3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ДП  "Придніпровська залізниця" АТ "Укрзалізниця" (зі структурними підрозділами)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-749,8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17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ТОВ "ДТЕК Сервіс"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-622,3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ТОВ "АРТ - пром"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-414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ТОВ трубний завод "Славсант"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-205,3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10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ТОВ "</a:t>
                      </a:r>
                      <a:r>
                        <a:rPr lang="ru-RU" sz="1200" b="1" i="0" u="none" strike="noStrike" dirty="0" err="1">
                          <a:latin typeface="Times New Roman"/>
                        </a:rPr>
                        <a:t>Юнілайф.ПВ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"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-198,9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10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ТОВ "104.ЮА"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-150,7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Головне управління  ДПС у Дніпропетровській області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-134,3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5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ТОВ "Рік Енерджі"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-128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1669745763_1-pibig-info-p-goluboi-fon-dlya-prezentatsii-krasivo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0" y="6453188"/>
            <a:ext cx="1835150" cy="71437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555875" y="6453188"/>
            <a:ext cx="6588125" cy="71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5126" name="Google Shape;101;p25"/>
          <p:cNvPicPr preferRelativeResize="0">
            <a:picLocks noChangeAspect="1" noChangeArrowheads="1"/>
          </p:cNvPicPr>
          <p:nvPr/>
        </p:nvPicPr>
        <p:blipFill>
          <a:blip r:embed="rId4"/>
          <a:srcRect t="34584"/>
          <a:stretch>
            <a:fillRect/>
          </a:stretch>
        </p:blipFill>
        <p:spPr bwMode="auto">
          <a:xfrm>
            <a:off x="0" y="0"/>
            <a:ext cx="126682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6" descr="70777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6165850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5"/>
          <p:cNvSpPr txBox="1">
            <a:spLocks/>
          </p:cNvSpPr>
          <p:nvPr/>
        </p:nvSpPr>
        <p:spPr bwMode="auto">
          <a:xfrm>
            <a:off x="1116013" y="115888"/>
            <a:ext cx="802798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2075" tIns="46037" rIns="92075" bIns="46037" anchor="ctr"/>
          <a:lstStyle/>
          <a:p>
            <a:pPr algn="ctr" eaLnBrk="0" hangingPunct="0">
              <a:defRPr/>
            </a:pPr>
            <a:r>
              <a:rPr lang="uk-UA" alt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Структура місцевих податків загального фонду бюджету </a:t>
            </a:r>
            <a:r>
              <a:rPr lang="uk-UA" altLang="ru-RU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Павлоградської</a:t>
            </a:r>
            <a:r>
              <a:rPr lang="uk-UA" alt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міської територіальної громади за І квартал 2023 року</a:t>
            </a:r>
          </a:p>
          <a:p>
            <a:pPr algn="ctr" eaLnBrk="0" hangingPunct="0">
              <a:defRPr/>
            </a:pPr>
            <a:endParaRPr lang="ru-RU" altLang="ru-RU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graphicFrame>
        <p:nvGraphicFramePr>
          <p:cNvPr id="5122" name="Object 13"/>
          <p:cNvGraphicFramePr>
            <a:graphicFrameLocks noChangeAspect="1"/>
          </p:cNvGraphicFramePr>
          <p:nvPr/>
        </p:nvGraphicFramePr>
        <p:xfrm>
          <a:off x="133350" y="852488"/>
          <a:ext cx="8342313" cy="5918200"/>
        </p:xfrm>
        <a:graphic>
          <a:graphicData uri="http://schemas.openxmlformats.org/presentationml/2006/ole">
            <p:oleObj spid="_x0000_s5122" name="Диаграмма" r:id="rId6" imgW="8359210" imgH="5928336" progId="Excel.Chart.8">
              <p:embed/>
            </p:oleObj>
          </a:graphicData>
        </a:graphic>
      </p:graphicFrame>
      <p:sp>
        <p:nvSpPr>
          <p:cNvPr id="5129" name="Text Box 448"/>
          <p:cNvSpPr txBox="1">
            <a:spLocks noChangeArrowheads="1"/>
          </p:cNvSpPr>
          <p:nvPr/>
        </p:nvSpPr>
        <p:spPr bwMode="auto">
          <a:xfrm>
            <a:off x="8883650" y="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latin typeface="Times New Roman" pitchFamily="18" charset="0"/>
                <a:cs typeface="Times New Roman" pitchFamily="18" charset="0"/>
              </a:rPr>
              <a:t>7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1669745763_1-pibig-info-p-goluboi-fon-dlya-prezentatsii-krasivo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0" y="6453188"/>
            <a:ext cx="1835150" cy="71437"/>
          </a:xfrm>
          <a:prstGeom prst="rect">
            <a:avLst/>
          </a:prstGeom>
          <a:solidFill>
            <a:srgbClr val="3366FF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2555875" y="6453188"/>
            <a:ext cx="6588125" cy="71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pic>
        <p:nvPicPr>
          <p:cNvPr id="6150" name="Google Shape;101;p25"/>
          <p:cNvPicPr preferRelativeResize="0">
            <a:picLocks noChangeAspect="1" noChangeArrowheads="1"/>
          </p:cNvPicPr>
          <p:nvPr/>
        </p:nvPicPr>
        <p:blipFill>
          <a:blip r:embed="rId4"/>
          <a:srcRect t="34584"/>
          <a:stretch>
            <a:fillRect/>
          </a:stretch>
        </p:blipFill>
        <p:spPr bwMode="auto">
          <a:xfrm>
            <a:off x="0" y="0"/>
            <a:ext cx="11874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 descr="70777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6165850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1187450" y="0"/>
            <a:ext cx="77057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2075" tIns="46037" rIns="92075" bIns="46037" anchor="ctr"/>
          <a:lstStyle/>
          <a:p>
            <a:pPr algn="ctr" eaLnBrk="0" hangingPunct="0">
              <a:defRPr/>
            </a:pPr>
            <a:r>
              <a:rPr lang="uk-UA" alt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Структура доходів спеціального фонду бюджету </a:t>
            </a:r>
            <a:br>
              <a:rPr lang="uk-UA" alt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uk-UA" altLang="ru-RU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Павлоградської</a:t>
            </a:r>
            <a:r>
              <a:rPr lang="uk-UA" alt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міської територіальної громади за І квартал 2023 року</a:t>
            </a:r>
          </a:p>
        </p:txBody>
      </p:sp>
      <p:graphicFrame>
        <p:nvGraphicFramePr>
          <p:cNvPr id="6146" name="Object 13"/>
          <p:cNvGraphicFramePr>
            <a:graphicFrameLocks noChangeAspect="1"/>
          </p:cNvGraphicFramePr>
          <p:nvPr/>
        </p:nvGraphicFramePr>
        <p:xfrm>
          <a:off x="395288" y="1125538"/>
          <a:ext cx="7924800" cy="5218112"/>
        </p:xfrm>
        <a:graphic>
          <a:graphicData uri="http://schemas.openxmlformats.org/presentationml/2006/ole">
            <p:oleObj spid="_x0000_s6146" name="Диаграмма" r:id="rId6" imgW="7078996" imgH="5867424" progId="Excel.Chart.8">
              <p:embed/>
            </p:oleObj>
          </a:graphicData>
        </a:graphic>
      </p:graphicFrame>
      <p:sp>
        <p:nvSpPr>
          <p:cNvPr id="6153" name="Text Box 448"/>
          <p:cNvSpPr txBox="1">
            <a:spLocks noChangeArrowheads="1"/>
          </p:cNvSpPr>
          <p:nvPr/>
        </p:nvSpPr>
        <p:spPr bwMode="auto">
          <a:xfrm>
            <a:off x="8675688" y="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latin typeface="Times New Roman" pitchFamily="18" charset="0"/>
                <a:cs typeface="Times New Roman" pitchFamily="18" charset="0"/>
              </a:rPr>
              <a:t>8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FFFF00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Другая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FFFF00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Модуль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2792</TotalTime>
  <Words>1981</Words>
  <Application>Microsoft Office PowerPoint</Application>
  <PresentationFormat>Экран (4:3)</PresentationFormat>
  <Paragraphs>445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Times New Roman</vt:lpstr>
      <vt:lpstr>宋体</vt:lpstr>
      <vt:lpstr>Оформление по умолчанию</vt:lpstr>
      <vt:lpstr>Диаграмма Microsoft Office Excel</vt:lpstr>
      <vt:lpstr>Диаграмма Microsoft Graph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570</cp:revision>
  <dcterms:created xsi:type="dcterms:W3CDTF">2023-01-05T09:20:01Z</dcterms:created>
  <dcterms:modified xsi:type="dcterms:W3CDTF">2023-04-28T10:58:13Z</dcterms:modified>
</cp:coreProperties>
</file>