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colors8.xml" ContentType="application/vnd.ms-office.chartcolor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42" r:id="rId5"/>
    <p:sldId id="275" r:id="rId6"/>
    <p:sldId id="276" r:id="rId7"/>
    <p:sldId id="390" r:id="rId8"/>
    <p:sldId id="351" r:id="rId9"/>
    <p:sldId id="344" r:id="rId10"/>
    <p:sldId id="352" r:id="rId11"/>
    <p:sldId id="384" r:id="rId12"/>
    <p:sldId id="345" r:id="rId13"/>
    <p:sldId id="359" r:id="rId14"/>
    <p:sldId id="354" r:id="rId15"/>
    <p:sldId id="375" r:id="rId16"/>
    <p:sldId id="376" r:id="rId17"/>
    <p:sldId id="378" r:id="rId18"/>
    <p:sldId id="361" r:id="rId19"/>
    <p:sldId id="379" r:id="rId20"/>
    <p:sldId id="380" r:id="rId21"/>
    <p:sldId id="386" r:id="rId22"/>
    <p:sldId id="364" r:id="rId23"/>
    <p:sldId id="343" r:id="rId24"/>
  </p:sldIdLst>
  <p:sldSz cx="12192000" cy="6858000"/>
  <p:notesSz cx="6735763" cy="98663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585A"/>
    <a:srgbClr val="EE5859"/>
    <a:srgbClr val="D2CBB8"/>
    <a:srgbClr val="3159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2A388-7CF2-4E88-AEBA-8107223B9EBB}" v="39" dt="2024-02-15T14:50:33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90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na GALOPOULOS" userId="S::levena.galopoulos@impact-initiatives.org::9cfacba9-ea9e-4710-891b-0eff7e284645" providerId="AD" clId="Web-{6D4D666B-B1E9-AECE-AF16-C6BC84A5C86D}"/>
    <pc:docChg chg="modSld">
      <pc:chgData name="Levena GALOPOULOS" userId="S::levena.galopoulos@impact-initiatives.org::9cfacba9-ea9e-4710-891b-0eff7e284645" providerId="AD" clId="Web-{6D4D666B-B1E9-AECE-AF16-C6BC84A5C86D}" dt="2024-01-29T13:04:36.616" v="1"/>
      <pc:docMkLst>
        <pc:docMk/>
      </pc:docMkLst>
      <pc:sldChg chg="delSp modSp">
        <pc:chgData name="Levena GALOPOULOS" userId="S::levena.galopoulos@impact-initiatives.org::9cfacba9-ea9e-4710-891b-0eff7e284645" providerId="AD" clId="Web-{6D4D666B-B1E9-AECE-AF16-C6BC84A5C86D}" dt="2024-01-29T13:04:36.616" v="1"/>
        <pc:sldMkLst>
          <pc:docMk/>
          <pc:sldMk cId="3556367067" sldId="384"/>
        </pc:sldMkLst>
        <pc:picChg chg="del mod">
          <ac:chgData name="Levena GALOPOULOS" userId="S::levena.galopoulos@impact-initiatives.org::9cfacba9-ea9e-4710-891b-0eff7e284645" providerId="AD" clId="Web-{6D4D666B-B1E9-AECE-AF16-C6BC84A5C86D}" dt="2024-01-29T13:04:36.616" v="1"/>
          <ac:picMkLst>
            <pc:docMk/>
            <pc:sldMk cId="3556367067" sldId="384"/>
            <ac:picMk id="9" creationId="{FFF0F850-9235-3E7F-5FD8-9F1924F67558}"/>
          </ac:picMkLst>
        </pc:picChg>
      </pc:sldChg>
    </pc:docChg>
  </pc:docChgLst>
  <pc:docChgLst>
    <pc:chgData name="Levena GALOPOULOS" userId="9cfacba9-ea9e-4710-891b-0eff7e284645" providerId="ADAL" clId="{B8113C2A-0CE5-42B7-BF4C-24214F85E3F5}"/>
    <pc:docChg chg="custSel modSld">
      <pc:chgData name="Levena GALOPOULOS" userId="9cfacba9-ea9e-4710-891b-0eff7e284645" providerId="ADAL" clId="{B8113C2A-0CE5-42B7-BF4C-24214F85E3F5}" dt="2024-01-29T13:08:27.748" v="54" actId="1076"/>
      <pc:docMkLst>
        <pc:docMk/>
      </pc:docMkLst>
      <pc:sldChg chg="addSp delSp modSp mod">
        <pc:chgData name="Levena GALOPOULOS" userId="9cfacba9-ea9e-4710-891b-0eff7e284645" providerId="ADAL" clId="{B8113C2A-0CE5-42B7-BF4C-24214F85E3F5}" dt="2024-01-29T13:08:27.748" v="54" actId="1076"/>
        <pc:sldMkLst>
          <pc:docMk/>
          <pc:sldMk cId="2774768632" sldId="354"/>
        </pc:sldMkLst>
        <pc:spChg chg="mod">
          <ac:chgData name="Levena GALOPOULOS" userId="9cfacba9-ea9e-4710-891b-0eff7e284645" providerId="ADAL" clId="{B8113C2A-0CE5-42B7-BF4C-24214F85E3F5}" dt="2024-01-29T13:08:18.443" v="52" actId="1076"/>
          <ac:spMkLst>
            <pc:docMk/>
            <pc:sldMk cId="2774768632" sldId="354"/>
            <ac:spMk id="13" creationId="{F917E979-F8B2-6244-1AAF-CE303D74EEB2}"/>
          </ac:spMkLst>
        </pc:spChg>
        <pc:spChg chg="mod">
          <ac:chgData name="Levena GALOPOULOS" userId="9cfacba9-ea9e-4710-891b-0eff7e284645" providerId="ADAL" clId="{B8113C2A-0CE5-42B7-BF4C-24214F85E3F5}" dt="2024-01-29T13:08:15.268" v="51" actId="1076"/>
          <ac:spMkLst>
            <pc:docMk/>
            <pc:sldMk cId="2774768632" sldId="354"/>
            <ac:spMk id="14" creationId="{1C0D47E4-09AD-BCC4-B606-2DA255EB75AE}"/>
          </ac:spMkLst>
        </pc:spChg>
        <pc:graphicFrameChg chg="add mod">
          <ac:chgData name="Levena GALOPOULOS" userId="9cfacba9-ea9e-4710-891b-0eff7e284645" providerId="ADAL" clId="{B8113C2A-0CE5-42B7-BF4C-24214F85E3F5}" dt="2024-01-29T09:51:52.716" v="3"/>
          <ac:graphicFrameMkLst>
            <pc:docMk/>
            <pc:sldMk cId="2774768632" sldId="354"/>
            <ac:graphicFrameMk id="2" creationId="{5E4784E8-2ED9-81A1-23A6-6C65BA32724E}"/>
          </ac:graphicFrameMkLst>
        </pc:graphicFrameChg>
        <pc:graphicFrameChg chg="del">
          <ac:chgData name="Levena GALOPOULOS" userId="9cfacba9-ea9e-4710-891b-0eff7e284645" providerId="ADAL" clId="{B8113C2A-0CE5-42B7-BF4C-24214F85E3F5}" dt="2024-01-29T09:51:47.352" v="0" actId="478"/>
          <ac:graphicFrameMkLst>
            <pc:docMk/>
            <pc:sldMk cId="2774768632" sldId="354"/>
            <ac:graphicFrameMk id="3" creationId="{5E4784E8-2ED9-81A1-23A6-6C65BA32724E}"/>
          </ac:graphicFrameMkLst>
        </pc:graphicFrameChg>
        <pc:graphicFrameChg chg="add del mod">
          <ac:chgData name="Levena GALOPOULOS" userId="9cfacba9-ea9e-4710-891b-0eff7e284645" providerId="ADAL" clId="{B8113C2A-0CE5-42B7-BF4C-24214F85E3F5}" dt="2024-01-29T13:06:56.425" v="40" actId="478"/>
          <ac:graphicFrameMkLst>
            <pc:docMk/>
            <pc:sldMk cId="2774768632" sldId="354"/>
            <ac:graphicFrameMk id="5" creationId="{5E4784E8-2ED9-81A1-23A6-6C65BA32724E}"/>
          </ac:graphicFrameMkLst>
        </pc:graphicFrameChg>
        <pc:graphicFrameChg chg="add mod">
          <ac:chgData name="Levena GALOPOULOS" userId="9cfacba9-ea9e-4710-891b-0eff7e284645" providerId="ADAL" clId="{B8113C2A-0CE5-42B7-BF4C-24214F85E3F5}" dt="2024-01-29T09:53:39.197" v="14"/>
          <ac:graphicFrameMkLst>
            <pc:docMk/>
            <pc:sldMk cId="2774768632" sldId="354"/>
            <ac:graphicFrameMk id="6" creationId="{7B08C459-7789-0F8D-29A2-754B1D361731}"/>
          </ac:graphicFrameMkLst>
        </pc:graphicFrameChg>
        <pc:graphicFrameChg chg="del">
          <ac:chgData name="Levena GALOPOULOS" userId="9cfacba9-ea9e-4710-891b-0eff7e284645" providerId="ADAL" clId="{B8113C2A-0CE5-42B7-BF4C-24214F85E3F5}" dt="2024-01-29T09:53:32.357" v="12" actId="478"/>
          <ac:graphicFrameMkLst>
            <pc:docMk/>
            <pc:sldMk cId="2774768632" sldId="354"/>
            <ac:graphicFrameMk id="8" creationId="{7B08C459-7789-0F8D-29A2-754B1D361731}"/>
          </ac:graphicFrameMkLst>
        </pc:graphicFrameChg>
        <pc:graphicFrameChg chg="add del mod">
          <ac:chgData name="Levena GALOPOULOS" userId="9cfacba9-ea9e-4710-891b-0eff7e284645" providerId="ADAL" clId="{B8113C2A-0CE5-42B7-BF4C-24214F85E3F5}" dt="2024-01-29T13:07:57.259" v="46" actId="478"/>
          <ac:graphicFrameMkLst>
            <pc:docMk/>
            <pc:sldMk cId="2774768632" sldId="354"/>
            <ac:graphicFrameMk id="9" creationId="{7B08C459-7789-0F8D-29A2-754B1D361731}"/>
          </ac:graphicFrameMkLst>
        </pc:graphicFrameChg>
        <pc:picChg chg="mod">
          <ac:chgData name="Levena GALOPOULOS" userId="9cfacba9-ea9e-4710-891b-0eff7e284645" providerId="ADAL" clId="{B8113C2A-0CE5-42B7-BF4C-24214F85E3F5}" dt="2024-01-29T13:08:27.748" v="54" actId="1076"/>
          <ac:picMkLst>
            <pc:docMk/>
            <pc:sldMk cId="2774768632" sldId="354"/>
            <ac:picMk id="12" creationId="{496FFCF9-2FEF-1A4E-47DC-6430079C06C7}"/>
          </ac:picMkLst>
        </pc:picChg>
        <pc:picChg chg="add mod">
          <ac:chgData name="Levena GALOPOULOS" userId="9cfacba9-ea9e-4710-891b-0eff7e284645" providerId="ADAL" clId="{B8113C2A-0CE5-42B7-BF4C-24214F85E3F5}" dt="2024-01-29T13:07:19.070" v="45" actId="1076"/>
          <ac:picMkLst>
            <pc:docMk/>
            <pc:sldMk cId="2774768632" sldId="354"/>
            <ac:picMk id="2049" creationId="{1F8F42BB-4159-A799-F31E-FC419D08E76D}"/>
          </ac:picMkLst>
        </pc:picChg>
        <pc:picChg chg="add mod">
          <ac:chgData name="Levena GALOPOULOS" userId="9cfacba9-ea9e-4710-891b-0eff7e284645" providerId="ADAL" clId="{B8113C2A-0CE5-42B7-BF4C-24214F85E3F5}" dt="2024-01-29T13:08:23.123" v="53" actId="1076"/>
          <ac:picMkLst>
            <pc:docMk/>
            <pc:sldMk cId="2774768632" sldId="354"/>
            <ac:picMk id="2050" creationId="{680C81C8-CCD1-F5BD-6ACC-7F765553794F}"/>
          </ac:picMkLst>
        </pc:picChg>
      </pc:sldChg>
      <pc:sldChg chg="addSp delSp modSp mod">
        <pc:chgData name="Levena GALOPOULOS" userId="9cfacba9-ea9e-4710-891b-0eff7e284645" providerId="ADAL" clId="{B8113C2A-0CE5-42B7-BF4C-24214F85E3F5}" dt="2024-01-29T09:59:23.107" v="27" actId="14100"/>
        <pc:sldMkLst>
          <pc:docMk/>
          <pc:sldMk cId="866063943" sldId="364"/>
        </pc:sldMkLst>
        <pc:graphicFrameChg chg="add mod">
          <ac:chgData name="Levena GALOPOULOS" userId="9cfacba9-ea9e-4710-891b-0eff7e284645" providerId="ADAL" clId="{B8113C2A-0CE5-42B7-BF4C-24214F85E3F5}" dt="2024-01-29T09:59:13.595" v="20"/>
          <ac:graphicFrameMkLst>
            <pc:docMk/>
            <pc:sldMk cId="866063943" sldId="364"/>
            <ac:graphicFrameMk id="2" creationId="{F7C3F7B0-F767-2703-ECCB-9F70B4A08AF4}"/>
          </ac:graphicFrameMkLst>
        </pc:graphicFrameChg>
        <pc:graphicFrameChg chg="add mod">
          <ac:chgData name="Levena GALOPOULOS" userId="9cfacba9-ea9e-4710-891b-0eff7e284645" providerId="ADAL" clId="{B8113C2A-0CE5-42B7-BF4C-24214F85E3F5}" dt="2024-01-29T09:59:23.107" v="27" actId="14100"/>
          <ac:graphicFrameMkLst>
            <pc:docMk/>
            <pc:sldMk cId="866063943" sldId="364"/>
            <ac:graphicFrameMk id="3" creationId="{F7C3F7B0-F767-2703-ECCB-9F70B4A08AF4}"/>
          </ac:graphicFrameMkLst>
        </pc:graphicFrameChg>
        <pc:graphicFrameChg chg="del">
          <ac:chgData name="Levena GALOPOULOS" userId="9cfacba9-ea9e-4710-891b-0eff7e284645" providerId="ADAL" clId="{B8113C2A-0CE5-42B7-BF4C-24214F85E3F5}" dt="2024-01-29T09:59:10.785" v="18" actId="478"/>
          <ac:graphicFrameMkLst>
            <pc:docMk/>
            <pc:sldMk cId="866063943" sldId="364"/>
            <ac:graphicFrameMk id="9" creationId="{F7C3F7B0-F767-2703-ECCB-9F70B4A08AF4}"/>
          </ac:graphicFrameMkLst>
        </pc:graphicFrameChg>
      </pc:sldChg>
      <pc:sldChg chg="addSp delSp modSp">
        <pc:chgData name="Levena GALOPOULOS" userId="9cfacba9-ea9e-4710-891b-0eff7e284645" providerId="ADAL" clId="{B8113C2A-0CE5-42B7-BF4C-24214F85E3F5}" dt="2024-01-29T13:05:34.782" v="38" actId="1076"/>
        <pc:sldMkLst>
          <pc:docMk/>
          <pc:sldMk cId="3556367067" sldId="384"/>
        </pc:sldMkLst>
        <pc:picChg chg="add del mod">
          <ac:chgData name="Levena GALOPOULOS" userId="9cfacba9-ea9e-4710-891b-0eff7e284645" providerId="ADAL" clId="{B8113C2A-0CE5-42B7-BF4C-24214F85E3F5}" dt="2024-01-29T13:05:15.551" v="34" actId="478"/>
          <ac:picMkLst>
            <pc:docMk/>
            <pc:sldMk cId="3556367067" sldId="384"/>
            <ac:picMk id="1025" creationId="{9AAC94A1-DAC5-AEA5-1DFC-9EB6CB46D915}"/>
          </ac:picMkLst>
        </pc:picChg>
        <pc:picChg chg="add mod">
          <ac:chgData name="Levena GALOPOULOS" userId="9cfacba9-ea9e-4710-891b-0eff7e284645" providerId="ADAL" clId="{B8113C2A-0CE5-42B7-BF4C-24214F85E3F5}" dt="2024-01-29T13:05:34.782" v="38" actId="1076"/>
          <ac:picMkLst>
            <pc:docMk/>
            <pc:sldMk cId="3556367067" sldId="384"/>
            <ac:picMk id="1026" creationId="{3A5B4CBE-CA67-AA79-DD2D-3214905A30A9}"/>
          </ac:picMkLst>
        </pc:picChg>
      </pc:sldChg>
    </pc:docChg>
  </pc:docChgLst>
  <pc:docChgLst>
    <pc:chgData name="Levena GALOPOULOS" userId="S::levena.galopoulos@impact-initiatives.org::9cfacba9-ea9e-4710-891b-0eff7e284645" providerId="AD" clId="Web-{9C798DF9-E7A2-A326-9EAD-5AE0C2BA8B53}"/>
    <pc:docChg chg="modSld">
      <pc:chgData name="Levena GALOPOULOS" userId="S::levena.galopoulos@impact-initiatives.org::9cfacba9-ea9e-4710-891b-0eff7e284645" providerId="AD" clId="Web-{9C798DF9-E7A2-A326-9EAD-5AE0C2BA8B53}" dt="2024-01-29T09:48:28.926" v="14" actId="1076"/>
      <pc:docMkLst>
        <pc:docMk/>
      </pc:docMkLst>
      <pc:sldChg chg="modSp">
        <pc:chgData name="Levena GALOPOULOS" userId="S::levena.galopoulos@impact-initiatives.org::9cfacba9-ea9e-4710-891b-0eff7e284645" providerId="AD" clId="Web-{9C798DF9-E7A2-A326-9EAD-5AE0C2BA8B53}" dt="2024-01-29T09:48:28.926" v="14" actId="1076"/>
        <pc:sldMkLst>
          <pc:docMk/>
          <pc:sldMk cId="2774768632" sldId="354"/>
        </pc:sldMkLst>
        <pc:graphicFrameChg chg="mod">
          <ac:chgData name="Levena GALOPOULOS" userId="S::levena.galopoulos@impact-initiatives.org::9cfacba9-ea9e-4710-891b-0eff7e284645" providerId="AD" clId="Web-{9C798DF9-E7A2-A326-9EAD-5AE0C2BA8B53}" dt="2024-01-29T09:48:28.926" v="14" actId="1076"/>
          <ac:graphicFrameMkLst>
            <pc:docMk/>
            <pc:sldMk cId="2774768632" sldId="354"/>
            <ac:graphicFrameMk id="3" creationId="{5E4784E8-2ED9-81A1-23A6-6C65BA32724E}"/>
          </ac:graphicFrameMkLst>
        </pc:graphicFrameChg>
      </pc:sldChg>
      <pc:sldChg chg="modSp">
        <pc:chgData name="Levena GALOPOULOS" userId="S::levena.galopoulos@impact-initiatives.org::9cfacba9-ea9e-4710-891b-0eff7e284645" providerId="AD" clId="Web-{9C798DF9-E7A2-A326-9EAD-5AE0C2BA8B53}" dt="2024-01-29T08:46:22.409" v="0" actId="1076"/>
        <pc:sldMkLst>
          <pc:docMk/>
          <pc:sldMk cId="3811027756" sldId="380"/>
        </pc:sldMkLst>
        <pc:spChg chg="mod">
          <ac:chgData name="Levena GALOPOULOS" userId="S::levena.galopoulos@impact-initiatives.org::9cfacba9-ea9e-4710-891b-0eff7e284645" providerId="AD" clId="Web-{9C798DF9-E7A2-A326-9EAD-5AE0C2BA8B53}" dt="2024-01-29T08:46:22.409" v="0" actId="1076"/>
          <ac:spMkLst>
            <pc:docMk/>
            <pc:sldMk cId="3811027756" sldId="380"/>
            <ac:spMk id="2" creationId="{F225C35F-DD1B-4E10-ED2F-B69E7830D740}"/>
          </ac:spMkLst>
        </pc:spChg>
      </pc:sldChg>
      <pc:sldChg chg="addSp delSp modSp">
        <pc:chgData name="Levena GALOPOULOS" userId="S::levena.galopoulos@impact-initiatives.org::9cfacba9-ea9e-4710-891b-0eff7e284645" providerId="AD" clId="Web-{9C798DF9-E7A2-A326-9EAD-5AE0C2BA8B53}" dt="2024-01-29T09:47:40.269" v="13" actId="1076"/>
        <pc:sldMkLst>
          <pc:docMk/>
          <pc:sldMk cId="3556367067" sldId="384"/>
        </pc:sldMkLst>
        <pc:picChg chg="del">
          <ac:chgData name="Levena GALOPOULOS" userId="S::levena.galopoulos@impact-initiatives.org::9cfacba9-ea9e-4710-891b-0eff7e284645" providerId="AD" clId="Web-{9C798DF9-E7A2-A326-9EAD-5AE0C2BA8B53}" dt="2024-01-29T09:46:38.675" v="1"/>
          <ac:picMkLst>
            <pc:docMk/>
            <pc:sldMk cId="3556367067" sldId="384"/>
            <ac:picMk id="3" creationId="{F9EFE160-A652-C647-8476-5C1FFB11D3C4}"/>
          </ac:picMkLst>
        </pc:picChg>
        <pc:picChg chg="add del mod">
          <ac:chgData name="Levena GALOPOULOS" userId="S::levena.galopoulos@impact-initiatives.org::9cfacba9-ea9e-4710-891b-0eff7e284645" providerId="AD" clId="Web-{9C798DF9-E7A2-A326-9EAD-5AE0C2BA8B53}" dt="2024-01-29T09:46:48.050" v="6"/>
          <ac:picMkLst>
            <pc:docMk/>
            <pc:sldMk cId="3556367067" sldId="384"/>
            <ac:picMk id="6" creationId="{DFEDC80F-4F76-E42E-9AED-2A22E60CAA03}"/>
          </ac:picMkLst>
        </pc:picChg>
        <pc:picChg chg="add del mod">
          <ac:chgData name="Levena GALOPOULOS" userId="S::levena.galopoulos@impact-initiatives.org::9cfacba9-ea9e-4710-891b-0eff7e284645" providerId="AD" clId="Web-{9C798DF9-E7A2-A326-9EAD-5AE0C2BA8B53}" dt="2024-01-29T09:47:06.159" v="9"/>
          <ac:picMkLst>
            <pc:docMk/>
            <pc:sldMk cId="3556367067" sldId="384"/>
            <ac:picMk id="8" creationId="{CDAAF451-1FEB-85C8-ABBD-5D67F9A258EB}"/>
          </ac:picMkLst>
        </pc:picChg>
        <pc:picChg chg="add mod">
          <ac:chgData name="Levena GALOPOULOS" userId="S::levena.galopoulos@impact-initiatives.org::9cfacba9-ea9e-4710-891b-0eff7e284645" providerId="AD" clId="Web-{9C798DF9-E7A2-A326-9EAD-5AE0C2BA8B53}" dt="2024-01-29T09:47:40.269" v="13" actId="1076"/>
          <ac:picMkLst>
            <pc:docMk/>
            <pc:sldMk cId="3556367067" sldId="384"/>
            <ac:picMk id="9" creationId="{FFF0F850-9235-3E7F-5FD8-9F1924F67558}"/>
          </ac:picMkLst>
        </pc:picChg>
      </pc:sldChg>
    </pc:docChg>
  </pc:docChgLst>
  <pc:docChgLst>
    <pc:chgData name="Levena GALOPOULOS" userId="S::levena.galopoulos@impact-initiatives.org::9cfacba9-ea9e-4710-891b-0eff7e284645" providerId="AD" clId="Web-{4C0261D9-418A-132E-8952-2F9F72C19D9F}"/>
    <pc:docChg chg="modSld">
      <pc:chgData name="Levena GALOPOULOS" userId="S::levena.galopoulos@impact-initiatives.org::9cfacba9-ea9e-4710-891b-0eff7e284645" providerId="AD" clId="Web-{4C0261D9-418A-132E-8952-2F9F72C19D9F}" dt="2024-01-29T14:29:45.174" v="0" actId="1076"/>
      <pc:docMkLst>
        <pc:docMk/>
      </pc:docMkLst>
      <pc:sldChg chg="modSp">
        <pc:chgData name="Levena GALOPOULOS" userId="S::levena.galopoulos@impact-initiatives.org::9cfacba9-ea9e-4710-891b-0eff7e284645" providerId="AD" clId="Web-{4C0261D9-418A-132E-8952-2F9F72C19D9F}" dt="2024-01-29T14:29:45.174" v="0" actId="1076"/>
        <pc:sldMkLst>
          <pc:docMk/>
          <pc:sldMk cId="866063943" sldId="364"/>
        </pc:sldMkLst>
        <pc:spChg chg="mod">
          <ac:chgData name="Levena GALOPOULOS" userId="S::levena.galopoulos@impact-initiatives.org::9cfacba9-ea9e-4710-891b-0eff7e284645" providerId="AD" clId="Web-{4C0261D9-418A-132E-8952-2F9F72C19D9F}" dt="2024-01-29T14:29:45.174" v="0" actId="1076"/>
          <ac:spMkLst>
            <pc:docMk/>
            <pc:sldMk cId="866063943" sldId="364"/>
            <ac:spMk id="5" creationId="{0BAA0600-8BDE-8C02-CD2C-A2BB2C3B4D2F}"/>
          </ac:spMkLst>
        </pc:spChg>
      </pc:sldChg>
    </pc:docChg>
  </pc:docChgLst>
  <pc:docChgLst>
    <pc:chgData name="Taisiia FRANK" userId="c9f70388-4bff-4207-a9ba-67c244f1788b" providerId="ADAL" clId="{C162A388-7CF2-4E88-AEBA-8107223B9EBB}"/>
    <pc:docChg chg="undo redo custSel modSld">
      <pc:chgData name="Taisiia FRANK" userId="c9f70388-4bff-4207-a9ba-67c244f1788b" providerId="ADAL" clId="{C162A388-7CF2-4E88-AEBA-8107223B9EBB}" dt="2024-02-15T14:52:14.530" v="1119" actId="207"/>
      <pc:docMkLst>
        <pc:docMk/>
      </pc:docMkLst>
      <pc:sldChg chg="modSp mod">
        <pc:chgData name="Taisiia FRANK" userId="c9f70388-4bff-4207-a9ba-67c244f1788b" providerId="ADAL" clId="{C162A388-7CF2-4E88-AEBA-8107223B9EBB}" dt="2024-02-15T12:55:59.757" v="201" actId="27636"/>
        <pc:sldMkLst>
          <pc:docMk/>
          <pc:sldMk cId="4067001742" sldId="276"/>
        </pc:sldMkLst>
        <pc:spChg chg="mod">
          <ac:chgData name="Taisiia FRANK" userId="c9f70388-4bff-4207-a9ba-67c244f1788b" providerId="ADAL" clId="{C162A388-7CF2-4E88-AEBA-8107223B9EBB}" dt="2024-02-15T12:55:59.757" v="201" actId="27636"/>
          <ac:spMkLst>
            <pc:docMk/>
            <pc:sldMk cId="4067001742" sldId="276"/>
            <ac:spMk id="7" creationId="{6E9BA4AF-2A05-4611-0E70-7FBB339EBC14}"/>
          </ac:spMkLst>
        </pc:spChg>
      </pc:sldChg>
      <pc:sldChg chg="modSp mod">
        <pc:chgData name="Taisiia FRANK" userId="c9f70388-4bff-4207-a9ba-67c244f1788b" providerId="ADAL" clId="{C162A388-7CF2-4E88-AEBA-8107223B9EBB}" dt="2024-02-15T12:58:44.731" v="257" actId="20577"/>
        <pc:sldMkLst>
          <pc:docMk/>
          <pc:sldMk cId="4223095305" sldId="342"/>
        </pc:sldMkLst>
        <pc:spChg chg="mod">
          <ac:chgData name="Taisiia FRANK" userId="c9f70388-4bff-4207-a9ba-67c244f1788b" providerId="ADAL" clId="{C162A388-7CF2-4E88-AEBA-8107223B9EBB}" dt="2024-02-15T12:58:33.343" v="248" actId="20577"/>
          <ac:spMkLst>
            <pc:docMk/>
            <pc:sldMk cId="4223095305" sldId="342"/>
            <ac:spMk id="4" creationId="{4DC4C861-8917-5886-23A2-DD30C93D8845}"/>
          </ac:spMkLst>
        </pc:spChg>
        <pc:spChg chg="mod">
          <ac:chgData name="Taisiia FRANK" userId="c9f70388-4bff-4207-a9ba-67c244f1788b" providerId="ADAL" clId="{C162A388-7CF2-4E88-AEBA-8107223B9EBB}" dt="2024-02-15T12:58:44.731" v="257" actId="20577"/>
          <ac:spMkLst>
            <pc:docMk/>
            <pc:sldMk cId="4223095305" sldId="342"/>
            <ac:spMk id="5" creationId="{C61A9134-149B-7276-EFDE-AB55A4A7EF45}"/>
          </ac:spMkLst>
        </pc:spChg>
      </pc:sldChg>
      <pc:sldChg chg="modSp mod">
        <pc:chgData name="Taisiia FRANK" userId="c9f70388-4bff-4207-a9ba-67c244f1788b" providerId="ADAL" clId="{C162A388-7CF2-4E88-AEBA-8107223B9EBB}" dt="2024-02-15T14:50:34.387" v="1117" actId="20577"/>
        <pc:sldMkLst>
          <pc:docMk/>
          <pc:sldMk cId="1018170086" sldId="343"/>
        </pc:sldMkLst>
        <pc:spChg chg="mod">
          <ac:chgData name="Taisiia FRANK" userId="c9f70388-4bff-4207-a9ba-67c244f1788b" providerId="ADAL" clId="{C162A388-7CF2-4E88-AEBA-8107223B9EBB}" dt="2024-02-15T14:50:34.387" v="1117" actId="20577"/>
          <ac:spMkLst>
            <pc:docMk/>
            <pc:sldMk cId="1018170086" sldId="343"/>
            <ac:spMk id="9" creationId="{0D5D26CE-08B7-BA2D-BEF5-B46455B736B9}"/>
          </ac:spMkLst>
        </pc:spChg>
      </pc:sldChg>
      <pc:sldChg chg="modSp mod">
        <pc:chgData name="Taisiia FRANK" userId="c9f70388-4bff-4207-a9ba-67c244f1788b" providerId="ADAL" clId="{C162A388-7CF2-4E88-AEBA-8107223B9EBB}" dt="2024-02-15T13:05:23.243" v="962" actId="20577"/>
        <pc:sldMkLst>
          <pc:docMk/>
          <pc:sldMk cId="2215513154" sldId="344"/>
        </pc:sldMkLst>
        <pc:spChg chg="mod">
          <ac:chgData name="Taisiia FRANK" userId="c9f70388-4bff-4207-a9ba-67c244f1788b" providerId="ADAL" clId="{C162A388-7CF2-4E88-AEBA-8107223B9EBB}" dt="2024-02-15T13:05:23.243" v="962" actId="20577"/>
          <ac:spMkLst>
            <pc:docMk/>
            <pc:sldMk cId="2215513154" sldId="344"/>
            <ac:spMk id="3" creationId="{1E96C631-D124-6FDA-3423-7C4C33D84666}"/>
          </ac:spMkLst>
        </pc:spChg>
      </pc:sldChg>
      <pc:sldChg chg="addSp delSp modSp mod">
        <pc:chgData name="Taisiia FRANK" userId="c9f70388-4bff-4207-a9ba-67c244f1788b" providerId="ADAL" clId="{C162A388-7CF2-4E88-AEBA-8107223B9EBB}" dt="2024-01-29T11:35:03.590" v="156" actId="1076"/>
        <pc:sldMkLst>
          <pc:docMk/>
          <pc:sldMk cId="1689162863" sldId="361"/>
        </pc:sldMkLst>
        <pc:spChg chg="mod">
          <ac:chgData name="Taisiia FRANK" userId="c9f70388-4bff-4207-a9ba-67c244f1788b" providerId="ADAL" clId="{C162A388-7CF2-4E88-AEBA-8107223B9EBB}" dt="2024-01-29T11:33:54.852" v="132" actId="1076"/>
          <ac:spMkLst>
            <pc:docMk/>
            <pc:sldMk cId="1689162863" sldId="361"/>
            <ac:spMk id="4" creationId="{CCC46A59-61D3-8636-EEFC-6DE72D56B052}"/>
          </ac:spMkLst>
        </pc:spChg>
        <pc:graphicFrameChg chg="del">
          <ac:chgData name="Taisiia FRANK" userId="c9f70388-4bff-4207-a9ba-67c244f1788b" providerId="ADAL" clId="{C162A388-7CF2-4E88-AEBA-8107223B9EBB}" dt="2024-01-29T11:32:00.429" v="106" actId="21"/>
          <ac:graphicFrameMkLst>
            <pc:docMk/>
            <pc:sldMk cId="1689162863" sldId="361"/>
            <ac:graphicFrameMk id="3" creationId="{9360352E-FD27-574B-92AF-5B08778AEAE9}"/>
          </ac:graphicFrameMkLst>
        </pc:graphicFrameChg>
        <pc:graphicFrameChg chg="add del mod">
          <ac:chgData name="Taisiia FRANK" userId="c9f70388-4bff-4207-a9ba-67c244f1788b" providerId="ADAL" clId="{C162A388-7CF2-4E88-AEBA-8107223B9EBB}" dt="2024-01-29T11:33:22.136" v="121" actId="21"/>
          <ac:graphicFrameMkLst>
            <pc:docMk/>
            <pc:sldMk cId="1689162863" sldId="361"/>
            <ac:graphicFrameMk id="6" creationId="{F24F37C6-8602-7A80-0853-3CB2BEAF58F2}"/>
          </ac:graphicFrameMkLst>
        </pc:graphicFrameChg>
        <pc:graphicFrameChg chg="add mod">
          <ac:chgData name="Taisiia FRANK" userId="c9f70388-4bff-4207-a9ba-67c244f1788b" providerId="ADAL" clId="{C162A388-7CF2-4E88-AEBA-8107223B9EBB}" dt="2024-01-29T11:35:03.590" v="156" actId="1076"/>
          <ac:graphicFrameMkLst>
            <pc:docMk/>
            <pc:sldMk cId="1689162863" sldId="361"/>
            <ac:graphicFrameMk id="7" creationId="{F24F37C6-8602-7A80-0853-3CB2BEAF58F2}"/>
          </ac:graphicFrameMkLst>
        </pc:graphicFrameChg>
      </pc:sldChg>
      <pc:sldChg chg="addSp delSp modSp mod">
        <pc:chgData name="Taisiia FRANK" userId="c9f70388-4bff-4207-a9ba-67c244f1788b" providerId="ADAL" clId="{C162A388-7CF2-4E88-AEBA-8107223B9EBB}" dt="2024-02-15T14:47:03.790" v="970" actId="20577"/>
        <pc:sldMkLst>
          <pc:docMk/>
          <pc:sldMk cId="3475716591" sldId="375"/>
        </pc:sldMkLst>
        <pc:spChg chg="mod">
          <ac:chgData name="Taisiia FRANK" userId="c9f70388-4bff-4207-a9ba-67c244f1788b" providerId="ADAL" clId="{C162A388-7CF2-4E88-AEBA-8107223B9EBB}" dt="2024-01-29T10:02:34.449" v="18" actId="14100"/>
          <ac:spMkLst>
            <pc:docMk/>
            <pc:sldMk cId="3475716591" sldId="375"/>
            <ac:spMk id="4" creationId="{929F3330-E1FD-67B7-E3F1-39FA83ABE174}"/>
          </ac:spMkLst>
        </pc:spChg>
        <pc:spChg chg="mod">
          <ac:chgData name="Taisiia FRANK" userId="c9f70388-4bff-4207-a9ba-67c244f1788b" providerId="ADAL" clId="{C162A388-7CF2-4E88-AEBA-8107223B9EBB}" dt="2024-01-29T11:08:46.189" v="104" actId="20577"/>
          <ac:spMkLst>
            <pc:docMk/>
            <pc:sldMk cId="3475716591" sldId="375"/>
            <ac:spMk id="5" creationId="{AFAD6334-784A-A078-0A10-64933A3E3D62}"/>
          </ac:spMkLst>
        </pc:spChg>
        <pc:spChg chg="mod">
          <ac:chgData name="Taisiia FRANK" userId="c9f70388-4bff-4207-a9ba-67c244f1788b" providerId="ADAL" clId="{C162A388-7CF2-4E88-AEBA-8107223B9EBB}" dt="2024-02-15T14:47:03.790" v="970" actId="20577"/>
          <ac:spMkLst>
            <pc:docMk/>
            <pc:sldMk cId="3475716591" sldId="375"/>
            <ac:spMk id="6" creationId="{40A328FA-2A20-F95A-F2A1-D16194D284C4}"/>
          </ac:spMkLst>
        </pc:spChg>
        <pc:spChg chg="mod">
          <ac:chgData name="Taisiia FRANK" userId="c9f70388-4bff-4207-a9ba-67c244f1788b" providerId="ADAL" clId="{C162A388-7CF2-4E88-AEBA-8107223B9EBB}" dt="2024-01-29T10:02:23.758" v="15" actId="14100"/>
          <ac:spMkLst>
            <pc:docMk/>
            <pc:sldMk cId="3475716591" sldId="375"/>
            <ac:spMk id="7" creationId="{929F3330-E1FD-67B7-E3F1-39FA83ABE174}"/>
          </ac:spMkLst>
        </pc:spChg>
        <pc:graphicFrameChg chg="del">
          <ac:chgData name="Taisiia FRANK" userId="c9f70388-4bff-4207-a9ba-67c244f1788b" providerId="ADAL" clId="{C162A388-7CF2-4E88-AEBA-8107223B9EBB}" dt="2024-01-29T10:01:33.160" v="3" actId="478"/>
          <ac:graphicFrameMkLst>
            <pc:docMk/>
            <pc:sldMk cId="3475716591" sldId="375"/>
            <ac:graphicFrameMk id="3" creationId="{DA4D7D52-05C9-7C34-FCF5-68C47843B5FE}"/>
          </ac:graphicFrameMkLst>
        </pc:graphicFrameChg>
        <pc:graphicFrameChg chg="add del mod">
          <ac:chgData name="Taisiia FRANK" userId="c9f70388-4bff-4207-a9ba-67c244f1788b" providerId="ADAL" clId="{C162A388-7CF2-4E88-AEBA-8107223B9EBB}" dt="2024-01-29T10:01:52.346" v="7" actId="21"/>
          <ac:graphicFrameMkLst>
            <pc:docMk/>
            <pc:sldMk cId="3475716591" sldId="375"/>
            <ac:graphicFrameMk id="8" creationId="{2CD85AAD-622C-19E5-4A39-1E1FF611E02B}"/>
          </ac:graphicFrameMkLst>
        </pc:graphicFrameChg>
        <pc:graphicFrameChg chg="add mod">
          <ac:chgData name="Taisiia FRANK" userId="c9f70388-4bff-4207-a9ba-67c244f1788b" providerId="ADAL" clId="{C162A388-7CF2-4E88-AEBA-8107223B9EBB}" dt="2024-01-29T10:15:24.046" v="34" actId="1076"/>
          <ac:graphicFrameMkLst>
            <pc:docMk/>
            <pc:sldMk cId="3475716591" sldId="375"/>
            <ac:graphicFrameMk id="9" creationId="{2CD85AAD-622C-19E5-4A39-1E1FF611E02B}"/>
          </ac:graphicFrameMkLst>
        </pc:graphicFrameChg>
      </pc:sldChg>
      <pc:sldChg chg="addSp delSp modSp mod">
        <pc:chgData name="Taisiia FRANK" userId="c9f70388-4bff-4207-a9ba-67c244f1788b" providerId="ADAL" clId="{C162A388-7CF2-4E88-AEBA-8107223B9EBB}" dt="2024-01-29T10:18:35.750" v="50" actId="14100"/>
        <pc:sldMkLst>
          <pc:docMk/>
          <pc:sldMk cId="223278478" sldId="376"/>
        </pc:sldMkLst>
        <pc:spChg chg="del">
          <ac:chgData name="Taisiia FRANK" userId="c9f70388-4bff-4207-a9ba-67c244f1788b" providerId="ADAL" clId="{C162A388-7CF2-4E88-AEBA-8107223B9EBB}" dt="2024-01-29T10:14:31.442" v="24" actId="478"/>
          <ac:spMkLst>
            <pc:docMk/>
            <pc:sldMk cId="223278478" sldId="376"/>
            <ac:spMk id="4" creationId="{80D52657-9627-27D7-C466-A9490125D45F}"/>
          </ac:spMkLst>
        </pc:spChg>
        <pc:spChg chg="add mod">
          <ac:chgData name="Taisiia FRANK" userId="c9f70388-4bff-4207-a9ba-67c244f1788b" providerId="ADAL" clId="{C162A388-7CF2-4E88-AEBA-8107223B9EBB}" dt="2024-01-29T10:17:48.874" v="45" actId="14100"/>
          <ac:spMkLst>
            <pc:docMk/>
            <pc:sldMk cId="223278478" sldId="376"/>
            <ac:spMk id="9" creationId="{418AF398-FD6B-408B-237F-26A254FD6D13}"/>
          </ac:spMkLst>
        </pc:spChg>
        <pc:spChg chg="del">
          <ac:chgData name="Taisiia FRANK" userId="c9f70388-4bff-4207-a9ba-67c244f1788b" providerId="ADAL" clId="{C162A388-7CF2-4E88-AEBA-8107223B9EBB}" dt="2024-01-29T10:14:33.093" v="25" actId="478"/>
          <ac:spMkLst>
            <pc:docMk/>
            <pc:sldMk cId="223278478" sldId="376"/>
            <ac:spMk id="10" creationId="{80D52657-9627-27D7-C466-A9490125D45F}"/>
          </ac:spMkLst>
        </pc:spChg>
        <pc:spChg chg="add mod">
          <ac:chgData name="Taisiia FRANK" userId="c9f70388-4bff-4207-a9ba-67c244f1788b" providerId="ADAL" clId="{C162A388-7CF2-4E88-AEBA-8107223B9EBB}" dt="2024-01-29T10:18:35.750" v="50" actId="14100"/>
          <ac:spMkLst>
            <pc:docMk/>
            <pc:sldMk cId="223278478" sldId="376"/>
            <ac:spMk id="11" creationId="{418AF398-FD6B-408B-237F-26A254FD6D13}"/>
          </ac:spMkLst>
        </pc:spChg>
        <pc:graphicFrameChg chg="del">
          <ac:chgData name="Taisiia FRANK" userId="c9f70388-4bff-4207-a9ba-67c244f1788b" providerId="ADAL" clId="{C162A388-7CF2-4E88-AEBA-8107223B9EBB}" dt="2024-01-29T10:14:21.838" v="23" actId="21"/>
          <ac:graphicFrameMkLst>
            <pc:docMk/>
            <pc:sldMk cId="223278478" sldId="376"/>
            <ac:graphicFrameMk id="3" creationId="{9FDD8571-E3AA-4C18-0B5B-A3EA0EA1B3B9}"/>
          </ac:graphicFrameMkLst>
        </pc:graphicFrameChg>
        <pc:graphicFrameChg chg="add mod">
          <ac:chgData name="Taisiia FRANK" userId="c9f70388-4bff-4207-a9ba-67c244f1788b" providerId="ADAL" clId="{C162A388-7CF2-4E88-AEBA-8107223B9EBB}" dt="2024-01-29T10:14:52.862" v="32" actId="14100"/>
          <ac:graphicFrameMkLst>
            <pc:docMk/>
            <pc:sldMk cId="223278478" sldId="376"/>
            <ac:graphicFrameMk id="6" creationId="{7C6048A0-4BDA-0006-81DE-F7D7C72D48FA}"/>
          </ac:graphicFrameMkLst>
        </pc:graphicFrameChg>
      </pc:sldChg>
      <pc:sldChg chg="addSp delSp modSp mod">
        <pc:chgData name="Taisiia FRANK" userId="c9f70388-4bff-4207-a9ba-67c244f1788b" providerId="ADAL" clId="{C162A388-7CF2-4E88-AEBA-8107223B9EBB}" dt="2024-01-29T11:07:54.444" v="93" actId="14100"/>
        <pc:sldMkLst>
          <pc:docMk/>
          <pc:sldMk cId="236688364" sldId="378"/>
        </pc:sldMkLst>
        <pc:picChg chg="del">
          <ac:chgData name="Taisiia FRANK" userId="c9f70388-4bff-4207-a9ba-67c244f1788b" providerId="ADAL" clId="{C162A388-7CF2-4E88-AEBA-8107223B9EBB}" dt="2024-01-29T10:53:49.087" v="51" actId="478"/>
          <ac:picMkLst>
            <pc:docMk/>
            <pc:sldMk cId="236688364" sldId="378"/>
            <ac:picMk id="7" creationId="{031059AF-BFC2-52F3-D8C9-DAB94BD2919C}"/>
          </ac:picMkLst>
        </pc:picChg>
        <pc:picChg chg="add del mod">
          <ac:chgData name="Taisiia FRANK" userId="c9f70388-4bff-4207-a9ba-67c244f1788b" providerId="ADAL" clId="{C162A388-7CF2-4E88-AEBA-8107223B9EBB}" dt="2024-01-29T10:54:21.610" v="59" actId="21"/>
          <ac:picMkLst>
            <pc:docMk/>
            <pc:sldMk cId="236688364" sldId="378"/>
            <ac:picMk id="8" creationId="{088FD283-A2E8-3D6E-7773-FBBCB0C3A036}"/>
          </ac:picMkLst>
        </pc:picChg>
        <pc:picChg chg="add del mod modCrop">
          <ac:chgData name="Taisiia FRANK" userId="c9f70388-4bff-4207-a9ba-67c244f1788b" providerId="ADAL" clId="{C162A388-7CF2-4E88-AEBA-8107223B9EBB}" dt="2024-01-29T10:58:38.982" v="78" actId="21"/>
          <ac:picMkLst>
            <pc:docMk/>
            <pc:sldMk cId="236688364" sldId="378"/>
            <ac:picMk id="13" creationId="{088FD283-A2E8-3D6E-7773-FBBCB0C3A036}"/>
          </ac:picMkLst>
        </pc:picChg>
        <pc:picChg chg="add mod modCrop">
          <ac:chgData name="Taisiia FRANK" userId="c9f70388-4bff-4207-a9ba-67c244f1788b" providerId="ADAL" clId="{C162A388-7CF2-4E88-AEBA-8107223B9EBB}" dt="2024-01-29T11:07:54.444" v="93" actId="14100"/>
          <ac:picMkLst>
            <pc:docMk/>
            <pc:sldMk cId="236688364" sldId="378"/>
            <ac:picMk id="15" creationId="{09D91289-2487-498B-FA9B-F4B730CCDCDE}"/>
          </ac:picMkLst>
        </pc:picChg>
      </pc:sldChg>
      <pc:sldChg chg="addSp delSp modSp mod">
        <pc:chgData name="Taisiia FRANK" userId="c9f70388-4bff-4207-a9ba-67c244f1788b" providerId="ADAL" clId="{C162A388-7CF2-4E88-AEBA-8107223B9EBB}" dt="2024-01-29T11:40:09.879" v="167" actId="14100"/>
        <pc:sldMkLst>
          <pc:docMk/>
          <pc:sldMk cId="2861055330" sldId="379"/>
        </pc:sldMkLst>
        <pc:spChg chg="mod">
          <ac:chgData name="Taisiia FRANK" userId="c9f70388-4bff-4207-a9ba-67c244f1788b" providerId="ADAL" clId="{C162A388-7CF2-4E88-AEBA-8107223B9EBB}" dt="2024-01-29T11:34:51.920" v="153" actId="1076"/>
          <ac:spMkLst>
            <pc:docMk/>
            <pc:sldMk cId="2861055330" sldId="379"/>
            <ac:spMk id="8" creationId="{C7E2D7D7-B53B-9977-451A-644E78E4A663}"/>
          </ac:spMkLst>
        </pc:spChg>
        <pc:spChg chg="mod">
          <ac:chgData name="Taisiia FRANK" userId="c9f70388-4bff-4207-a9ba-67c244f1788b" providerId="ADAL" clId="{C162A388-7CF2-4E88-AEBA-8107223B9EBB}" dt="2024-01-29T11:35:14.950" v="157" actId="1076"/>
          <ac:spMkLst>
            <pc:docMk/>
            <pc:sldMk cId="2861055330" sldId="379"/>
            <ac:spMk id="10" creationId="{E605BCE6-27DA-55E0-508D-DD05CFA69B48}"/>
          </ac:spMkLst>
        </pc:spChg>
        <pc:spChg chg="mod">
          <ac:chgData name="Taisiia FRANK" userId="c9f70388-4bff-4207-a9ba-67c244f1788b" providerId="ADAL" clId="{C162A388-7CF2-4E88-AEBA-8107223B9EBB}" dt="2024-01-29T11:35:20.854" v="158" actId="1076"/>
          <ac:spMkLst>
            <pc:docMk/>
            <pc:sldMk cId="2861055330" sldId="379"/>
            <ac:spMk id="13" creationId="{0021940B-666A-FB48-EEA4-D25306752962}"/>
          </ac:spMkLst>
        </pc:spChg>
        <pc:graphicFrameChg chg="del">
          <ac:chgData name="Taisiia FRANK" userId="c9f70388-4bff-4207-a9ba-67c244f1788b" providerId="ADAL" clId="{C162A388-7CF2-4E88-AEBA-8107223B9EBB}" dt="2024-01-29T11:39:55.331" v="159" actId="478"/>
          <ac:graphicFrameMkLst>
            <pc:docMk/>
            <pc:sldMk cId="2861055330" sldId="379"/>
            <ac:graphicFrameMk id="3" creationId="{C17D744E-D818-24F7-62F6-9CDFFAD637A4}"/>
          </ac:graphicFrameMkLst>
        </pc:graphicFrameChg>
        <pc:graphicFrameChg chg="add mod">
          <ac:chgData name="Taisiia FRANK" userId="c9f70388-4bff-4207-a9ba-67c244f1788b" providerId="ADAL" clId="{C162A388-7CF2-4E88-AEBA-8107223B9EBB}" dt="2024-01-29T11:40:09.879" v="167" actId="14100"/>
          <ac:graphicFrameMkLst>
            <pc:docMk/>
            <pc:sldMk cId="2861055330" sldId="379"/>
            <ac:graphicFrameMk id="4" creationId="{F2EE93AE-1A80-F34D-074C-9ACD4F461D6A}"/>
          </ac:graphicFrameMkLst>
        </pc:graphicFrameChg>
        <pc:picChg chg="mod">
          <ac:chgData name="Taisiia FRANK" userId="c9f70388-4bff-4207-a9ba-67c244f1788b" providerId="ADAL" clId="{C162A388-7CF2-4E88-AEBA-8107223B9EBB}" dt="2024-01-29T11:34:51.442" v="152" actId="1076"/>
          <ac:picMkLst>
            <pc:docMk/>
            <pc:sldMk cId="2861055330" sldId="379"/>
            <ac:picMk id="7" creationId="{36F07A8B-F94F-DE0F-7B8C-F3C143E35A13}"/>
          </ac:picMkLst>
        </pc:picChg>
        <pc:picChg chg="mod">
          <ac:chgData name="Taisiia FRANK" userId="c9f70388-4bff-4207-a9ba-67c244f1788b" providerId="ADAL" clId="{C162A388-7CF2-4E88-AEBA-8107223B9EBB}" dt="2024-01-29T11:34:49.649" v="148" actId="14100"/>
          <ac:picMkLst>
            <pc:docMk/>
            <pc:sldMk cId="2861055330" sldId="379"/>
            <ac:picMk id="9" creationId="{ED2D846D-18E1-466D-484F-E4BEFC25A721}"/>
          </ac:picMkLst>
        </pc:picChg>
      </pc:sldChg>
      <pc:sldChg chg="addSp delSp modSp mod">
        <pc:chgData name="Taisiia FRANK" userId="c9f70388-4bff-4207-a9ba-67c244f1788b" providerId="ADAL" clId="{C162A388-7CF2-4E88-AEBA-8107223B9EBB}" dt="2024-02-15T14:47:52.362" v="971" actId="1076"/>
        <pc:sldMkLst>
          <pc:docMk/>
          <pc:sldMk cId="3811027756" sldId="380"/>
        </pc:sldMkLst>
        <pc:spChg chg="del mod">
          <ac:chgData name="Taisiia FRANK" userId="c9f70388-4bff-4207-a9ba-67c244f1788b" providerId="ADAL" clId="{C162A388-7CF2-4E88-AEBA-8107223B9EBB}" dt="2024-01-29T11:43:12.105" v="176" actId="478"/>
          <ac:spMkLst>
            <pc:docMk/>
            <pc:sldMk cId="3811027756" sldId="380"/>
            <ac:spMk id="6" creationId="{C5F78282-9D0A-D6E7-494A-2299DA4D322D}"/>
          </ac:spMkLst>
        </pc:spChg>
        <pc:graphicFrameChg chg="del">
          <ac:chgData name="Taisiia FRANK" userId="c9f70388-4bff-4207-a9ba-67c244f1788b" providerId="ADAL" clId="{C162A388-7CF2-4E88-AEBA-8107223B9EBB}" dt="2024-01-29T11:42:42.662" v="168" actId="21"/>
          <ac:graphicFrameMkLst>
            <pc:docMk/>
            <pc:sldMk cId="3811027756" sldId="380"/>
            <ac:graphicFrameMk id="3" creationId="{47476ADE-8FA2-C6F5-0C5C-FC7F14A3A5A0}"/>
          </ac:graphicFrameMkLst>
        </pc:graphicFrameChg>
        <pc:graphicFrameChg chg="del">
          <ac:chgData name="Taisiia FRANK" userId="c9f70388-4bff-4207-a9ba-67c244f1788b" providerId="ADAL" clId="{C162A388-7CF2-4E88-AEBA-8107223B9EBB}" dt="2024-01-29T11:43:09.992" v="175" actId="478"/>
          <ac:graphicFrameMkLst>
            <pc:docMk/>
            <pc:sldMk cId="3811027756" sldId="380"/>
            <ac:graphicFrameMk id="4" creationId="{0B0CEBBC-BF6D-6734-F10B-6DAD8346A82A}"/>
          </ac:graphicFrameMkLst>
        </pc:graphicFrameChg>
        <pc:graphicFrameChg chg="add del mod">
          <ac:chgData name="Taisiia FRANK" userId="c9f70388-4bff-4207-a9ba-67c244f1788b" providerId="ADAL" clId="{C162A388-7CF2-4E88-AEBA-8107223B9EBB}" dt="2024-01-29T11:47:05.274" v="188" actId="21"/>
          <ac:graphicFrameMkLst>
            <pc:docMk/>
            <pc:sldMk cId="3811027756" sldId="380"/>
            <ac:graphicFrameMk id="7" creationId="{D7C09ABC-E087-2B34-45FA-291ADC2FB5FD}"/>
          </ac:graphicFrameMkLst>
        </pc:graphicFrameChg>
        <pc:graphicFrameChg chg="add mod">
          <ac:chgData name="Taisiia FRANK" userId="c9f70388-4bff-4207-a9ba-67c244f1788b" providerId="ADAL" clId="{C162A388-7CF2-4E88-AEBA-8107223B9EBB}" dt="2024-02-15T14:47:52.362" v="971" actId="1076"/>
          <ac:graphicFrameMkLst>
            <pc:docMk/>
            <pc:sldMk cId="3811027756" sldId="380"/>
            <ac:graphicFrameMk id="8" creationId="{F211210C-35A8-D2FA-49DE-90DE517DC477}"/>
          </ac:graphicFrameMkLst>
        </pc:graphicFrameChg>
        <pc:graphicFrameChg chg="add mod">
          <ac:chgData name="Taisiia FRANK" userId="c9f70388-4bff-4207-a9ba-67c244f1788b" providerId="ADAL" clId="{C162A388-7CF2-4E88-AEBA-8107223B9EBB}" dt="2024-01-29T11:47:23.604" v="195" actId="14100"/>
          <ac:graphicFrameMkLst>
            <pc:docMk/>
            <pc:sldMk cId="3811027756" sldId="380"/>
            <ac:graphicFrameMk id="9" creationId="{D7C09ABC-E087-2B34-45FA-291ADC2FB5FD}"/>
          </ac:graphicFrameMkLst>
        </pc:graphicFrameChg>
      </pc:sldChg>
      <pc:sldChg chg="addSp delSp modSp mod">
        <pc:chgData name="Taisiia FRANK" userId="c9f70388-4bff-4207-a9ba-67c244f1788b" providerId="ADAL" clId="{C162A388-7CF2-4E88-AEBA-8107223B9EBB}" dt="2024-02-15T14:46:34.107" v="967" actId="20577"/>
        <pc:sldMkLst>
          <pc:docMk/>
          <pc:sldMk cId="3556367067" sldId="384"/>
        </pc:sldMkLst>
        <pc:graphicFrameChg chg="add mod">
          <ac:chgData name="Taisiia FRANK" userId="c9f70388-4bff-4207-a9ba-67c244f1788b" providerId="ADAL" clId="{C162A388-7CF2-4E88-AEBA-8107223B9EBB}" dt="2024-02-15T14:46:34.107" v="967" actId="20577"/>
          <ac:graphicFrameMkLst>
            <pc:docMk/>
            <pc:sldMk cId="3556367067" sldId="384"/>
            <ac:graphicFrameMk id="6" creationId="{88D534F9-CF45-FA69-9ABC-204388C4FC55}"/>
          </ac:graphicFrameMkLst>
        </pc:graphicFrameChg>
        <pc:picChg chg="add del mod">
          <ac:chgData name="Taisiia FRANK" userId="c9f70388-4bff-4207-a9ba-67c244f1788b" providerId="ADAL" clId="{C162A388-7CF2-4E88-AEBA-8107223B9EBB}" dt="2024-02-15T12:56:04.051" v="203" actId="21"/>
          <ac:picMkLst>
            <pc:docMk/>
            <pc:sldMk cId="3556367067" sldId="384"/>
            <ac:picMk id="3" creationId="{3A5B4CBE-CA67-AA79-DD2D-3214905A30A9}"/>
          </ac:picMkLst>
        </pc:picChg>
        <pc:picChg chg="del">
          <ac:chgData name="Taisiia FRANK" userId="c9f70388-4bff-4207-a9ba-67c244f1788b" providerId="ADAL" clId="{C162A388-7CF2-4E88-AEBA-8107223B9EBB}" dt="2024-02-15T12:55:59.663" v="200" actId="21"/>
          <ac:picMkLst>
            <pc:docMk/>
            <pc:sldMk cId="3556367067" sldId="384"/>
            <ac:picMk id="1026" creationId="{3A5B4CBE-CA67-AA79-DD2D-3214905A30A9}"/>
          </ac:picMkLst>
        </pc:picChg>
      </pc:sldChg>
      <pc:sldChg chg="modSp mod">
        <pc:chgData name="Taisiia FRANK" userId="c9f70388-4bff-4207-a9ba-67c244f1788b" providerId="ADAL" clId="{C162A388-7CF2-4E88-AEBA-8107223B9EBB}" dt="2024-02-15T14:49:08.104" v="1052" actId="113"/>
        <pc:sldMkLst>
          <pc:docMk/>
          <pc:sldMk cId="2439421163" sldId="386"/>
        </pc:sldMkLst>
        <pc:spChg chg="mod">
          <ac:chgData name="Taisiia FRANK" userId="c9f70388-4bff-4207-a9ba-67c244f1788b" providerId="ADAL" clId="{C162A388-7CF2-4E88-AEBA-8107223B9EBB}" dt="2024-02-15T14:48:37.321" v="1035" actId="1076"/>
          <ac:spMkLst>
            <pc:docMk/>
            <pc:sldMk cId="2439421163" sldId="386"/>
            <ac:spMk id="5" creationId="{E718DE6E-8675-5E6B-1CBB-74EEB29F1EB5}"/>
          </ac:spMkLst>
        </pc:spChg>
        <pc:spChg chg="mod">
          <ac:chgData name="Taisiia FRANK" userId="c9f70388-4bff-4207-a9ba-67c244f1788b" providerId="ADAL" clId="{C162A388-7CF2-4E88-AEBA-8107223B9EBB}" dt="2024-02-15T14:48:15.921" v="1017" actId="20577"/>
          <ac:spMkLst>
            <pc:docMk/>
            <pc:sldMk cId="2439421163" sldId="386"/>
            <ac:spMk id="6" creationId="{C6E620F6-170F-EB04-3A55-E757F37C9A91}"/>
          </ac:spMkLst>
        </pc:spChg>
        <pc:spChg chg="mod">
          <ac:chgData name="Taisiia FRANK" userId="c9f70388-4bff-4207-a9ba-67c244f1788b" providerId="ADAL" clId="{C162A388-7CF2-4E88-AEBA-8107223B9EBB}" dt="2024-02-15T14:49:08.104" v="1052" actId="113"/>
          <ac:spMkLst>
            <pc:docMk/>
            <pc:sldMk cId="2439421163" sldId="386"/>
            <ac:spMk id="11" creationId="{C46B72EB-D204-77ED-1D5F-953D69C20C89}"/>
          </ac:spMkLst>
        </pc:spChg>
      </pc:sldChg>
      <pc:sldChg chg="modSp mod">
        <pc:chgData name="Taisiia FRANK" userId="c9f70388-4bff-4207-a9ba-67c244f1788b" providerId="ADAL" clId="{C162A388-7CF2-4E88-AEBA-8107223B9EBB}" dt="2024-02-15T14:52:14.530" v="1119" actId="207"/>
        <pc:sldMkLst>
          <pc:docMk/>
          <pc:sldMk cId="2376301153" sldId="390"/>
        </pc:sldMkLst>
        <pc:spChg chg="mod">
          <ac:chgData name="Taisiia FRANK" userId="c9f70388-4bff-4207-a9ba-67c244f1788b" providerId="ADAL" clId="{C162A388-7CF2-4E88-AEBA-8107223B9EBB}" dt="2024-02-15T13:01:53.302" v="647" actId="1076"/>
          <ac:spMkLst>
            <pc:docMk/>
            <pc:sldMk cId="2376301153" sldId="390"/>
            <ac:spMk id="2" creationId="{720B4083-15B7-7094-EA6B-CCE1EECAF768}"/>
          </ac:spMkLst>
        </pc:spChg>
        <pc:spChg chg="mod">
          <ac:chgData name="Taisiia FRANK" userId="c9f70388-4bff-4207-a9ba-67c244f1788b" providerId="ADAL" clId="{C162A388-7CF2-4E88-AEBA-8107223B9EBB}" dt="2024-02-15T13:04:40.958" v="912" actId="1076"/>
          <ac:spMkLst>
            <pc:docMk/>
            <pc:sldMk cId="2376301153" sldId="390"/>
            <ac:spMk id="3" creationId="{DDD33E30-ACFA-4ADC-308E-457A57D96EF3}"/>
          </ac:spMkLst>
        </pc:spChg>
        <pc:spChg chg="mod">
          <ac:chgData name="Taisiia FRANK" userId="c9f70388-4bff-4207-a9ba-67c244f1788b" providerId="ADAL" clId="{C162A388-7CF2-4E88-AEBA-8107223B9EBB}" dt="2024-02-15T14:52:14.530" v="1119" actId="207"/>
          <ac:spMkLst>
            <pc:docMk/>
            <pc:sldMk cId="2376301153" sldId="390"/>
            <ac:spMk id="5" creationId="{8AECACAE-D16A-A2B6-C065-AA7AE7C3D16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reach\Desktop\Outputs_R1\Pavlohrad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reach\Desktop\Outputs_R1\Pavlohrad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reach\Desktop\Outputs_R1\Pavlohrad%20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reach\Desktop\Outputs_R1\Pavlohrad%20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reach\Desktop\Outputs_R1\Pavlohrad%20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reach\Desktop\Outputs_R1\Pavlohrad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Область постійного</a:t>
            </a:r>
            <a:r>
              <a:rPr lang="uk-UA" baseline="0"/>
              <a:t> проживання</a:t>
            </a:r>
            <a:r>
              <a:rPr lang="uk-UA"/>
              <a:t> ВПО</a:t>
            </a:r>
            <a:endParaRPr lang="en-GB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Sheet3!$C$4:$C$8</c:f>
              <c:strCache>
                <c:ptCount val="5"/>
                <c:pt idx="0">
                  <c:v>Донецька</c:v>
                </c:pt>
                <c:pt idx="1">
                  <c:v>Луганська</c:v>
                </c:pt>
                <c:pt idx="2">
                  <c:v>Харківська</c:v>
                </c:pt>
                <c:pt idx="3">
                  <c:v>Запорізька</c:v>
                </c:pt>
                <c:pt idx="4">
                  <c:v>Херсонська</c:v>
                </c:pt>
              </c:strCache>
            </c:strRef>
          </c:cat>
          <c:val>
            <c:numRef>
              <c:f>Sheet3!$D$4:$D$8</c:f>
              <c:numCache>
                <c:formatCode>0%</c:formatCode>
                <c:ptCount val="5"/>
                <c:pt idx="0">
                  <c:v>0.49000000000000005</c:v>
                </c:pt>
                <c:pt idx="1">
                  <c:v>0.36000000000000004</c:v>
                </c:pt>
                <c:pt idx="2">
                  <c:v>7.0000000000000021E-2</c:v>
                </c:pt>
                <c:pt idx="3">
                  <c:v>0.05</c:v>
                </c:pt>
                <c:pt idx="4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B7-4B36-9665-186F8C377154}"/>
            </c:ext>
          </c:extLst>
        </c:ser>
        <c:dLbls>
          <c:showVal val="1"/>
        </c:dLbls>
        <c:gapWidth val="182"/>
        <c:axId val="52572160"/>
        <c:axId val="52573696"/>
      </c:barChart>
      <c:catAx>
        <c:axId val="5257216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2573696"/>
        <c:crosses val="autoZero"/>
        <c:auto val="1"/>
        <c:lblAlgn val="ctr"/>
        <c:lblOffset val="100"/>
      </c:catAx>
      <c:valAx>
        <c:axId val="52573696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5257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'Employment status'!$C$90</c:f>
              <c:strCache>
                <c:ptCount val="1"/>
                <c:pt idx="0">
                  <c:v>Непереміщені особи до лютого 2022 р.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5.4525627044711041E-3"/>
                  <c:y val="1.0192790147822839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B1-4209-A593-4B3A35DDF271}"/>
                </c:ext>
              </c:extLst>
            </c:dLbl>
            <c:dLbl>
              <c:idx val="1"/>
              <c:layout>
                <c:manualLayout>
                  <c:x val="-3.6350418029807352E-3"/>
                  <c:y val="-1.0192790147822839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1-4209-A593-4B3A35DDF271}"/>
                </c:ext>
              </c:extLst>
            </c:dLbl>
            <c:dLbl>
              <c:idx val="3"/>
              <c:layout>
                <c:manualLayout>
                  <c:x val="-3.6350418029808015E-3"/>
                  <c:y val="-1.0192790147822839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B1-4209-A593-4B3A35DDF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status'!$D$89:$N$89</c:f>
              <c:strCache>
                <c:ptCount val="11"/>
                <c:pt idx="0">
                  <c:v>Хатня робота/ доглядає інших осіб (неоплачувано)</c:v>
                </c:pt>
                <c:pt idx="1">
                  <c:v>Неофіційно працевлаштований</c:v>
                </c:pt>
                <c:pt idx="2">
                  <c:v>Офіційно працевлаштований (постійна робота)</c:v>
                </c:pt>
                <c:pt idx="3">
                  <c:v>На пенсії та не працює</c:v>
                </c:pt>
                <c:pt idx="4">
                  <c:v>Безробітний</c:v>
                </c:pt>
                <c:pt idx="6">
                  <c:v>Хатня робота/ доглядає інших осіб (неоплачувано)</c:v>
                </c:pt>
                <c:pt idx="7">
                  <c:v>Неофіційно працевлаштований</c:v>
                </c:pt>
                <c:pt idx="8">
                  <c:v>Офіційно працевлаштований (постійна робота)</c:v>
                </c:pt>
                <c:pt idx="9">
                  <c:v>На пенсії та не працює</c:v>
                </c:pt>
                <c:pt idx="10">
                  <c:v>Безробітний</c:v>
                </c:pt>
              </c:strCache>
            </c:strRef>
          </c:cat>
          <c:val>
            <c:numRef>
              <c:f>'Employment status'!$D$90:$N$90</c:f>
              <c:numCache>
                <c:formatCode>0%</c:formatCode>
                <c:ptCount val="11"/>
                <c:pt idx="0">
                  <c:v>8.0000000000000016E-2</c:v>
                </c:pt>
                <c:pt idx="1">
                  <c:v>6.7000000000000004E-2</c:v>
                </c:pt>
                <c:pt idx="2">
                  <c:v>0.6180000000000001</c:v>
                </c:pt>
                <c:pt idx="3">
                  <c:v>0.11</c:v>
                </c:pt>
                <c:pt idx="4">
                  <c:v>7.000000000000001E-3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B1-4209-A593-4B3A35DDF271}"/>
            </c:ext>
          </c:extLst>
        </c:ser>
        <c:ser>
          <c:idx val="1"/>
          <c:order val="1"/>
          <c:tx>
            <c:strRef>
              <c:f>'Employment status'!$C$91</c:f>
              <c:strCache>
                <c:ptCount val="1"/>
                <c:pt idx="0">
                  <c:v>Наразі непереміщені особи</c:v>
                </c:pt>
              </c:strCache>
            </c:strRef>
          </c:tx>
          <c:spPr>
            <a:solidFill>
              <a:srgbClr val="58585A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1.8175209014903676E-3"/>
                  <c:y val="-2.77988397158301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B1-4209-A593-4B3A35DDF271}"/>
                </c:ext>
              </c:extLst>
            </c:dLbl>
            <c:dLbl>
              <c:idx val="2"/>
              <c:layout>
                <c:manualLayout>
                  <c:x val="-1.8175209014903676E-3"/>
                  <c:y val="-8.33965191474905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B1-4209-A593-4B3A35DDF271}"/>
                </c:ext>
              </c:extLst>
            </c:dLbl>
            <c:dLbl>
              <c:idx val="3"/>
              <c:layout>
                <c:manualLayout>
                  <c:x val="-3.6350418029807352E-3"/>
                  <c:y val="-2.77988397158301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B1-4209-A593-4B3A35DDF271}"/>
                </c:ext>
              </c:extLst>
            </c:dLbl>
            <c:dLbl>
              <c:idx val="4"/>
              <c:layout>
                <c:manualLayout>
                  <c:x val="-6.6641663204466747E-17"/>
                  <c:y val="-2.77988397158301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1-4209-A593-4B3A35DDF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status'!$D$89:$N$89</c:f>
              <c:strCache>
                <c:ptCount val="11"/>
                <c:pt idx="0">
                  <c:v>Хатня робота/ доглядає інших осіб (неоплачувано)</c:v>
                </c:pt>
                <c:pt idx="1">
                  <c:v>Неофіційно працевлаштований</c:v>
                </c:pt>
                <c:pt idx="2">
                  <c:v>Офіційно працевлаштований (постійна робота)</c:v>
                </c:pt>
                <c:pt idx="3">
                  <c:v>На пенсії та не працює</c:v>
                </c:pt>
                <c:pt idx="4">
                  <c:v>Безробітний</c:v>
                </c:pt>
                <c:pt idx="6">
                  <c:v>Хатня робота/ доглядає інших осіб (неоплачувано)</c:v>
                </c:pt>
                <c:pt idx="7">
                  <c:v>Неофіційно працевлаштований</c:v>
                </c:pt>
                <c:pt idx="8">
                  <c:v>Офіційно працевлаштований (постійна робота)</c:v>
                </c:pt>
                <c:pt idx="9">
                  <c:v>На пенсії та не працює</c:v>
                </c:pt>
                <c:pt idx="10">
                  <c:v>Безробітний</c:v>
                </c:pt>
              </c:strCache>
            </c:strRef>
          </c:cat>
          <c:val>
            <c:numRef>
              <c:f>'Employment status'!$D$91:$N$91</c:f>
              <c:numCache>
                <c:formatCode>0%</c:formatCode>
                <c:ptCount val="11"/>
                <c:pt idx="0">
                  <c:v>0.10100000000000002</c:v>
                </c:pt>
                <c:pt idx="1">
                  <c:v>7.0999999999999994E-2</c:v>
                </c:pt>
                <c:pt idx="2">
                  <c:v>0.56999999999999995</c:v>
                </c:pt>
                <c:pt idx="3">
                  <c:v>0.11899999999999998</c:v>
                </c:pt>
                <c:pt idx="4">
                  <c:v>5.000000000000001E-3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3B1-4209-A593-4B3A35DDF271}"/>
            </c:ext>
          </c:extLst>
        </c:ser>
        <c:ser>
          <c:idx val="3"/>
          <c:order val="2"/>
          <c:tx>
            <c:strRef>
              <c:f>'Employment status'!$C$93</c:f>
              <c:strCache>
                <c:ptCount val="1"/>
                <c:pt idx="0">
                  <c:v>ВПО до лютого 2022 р.</c:v>
                </c:pt>
              </c:strCache>
            </c:strRef>
          </c:tx>
          <c:spPr>
            <a:solidFill>
              <a:srgbClr val="F8BCB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status'!$D$89:$N$89</c:f>
              <c:strCache>
                <c:ptCount val="11"/>
                <c:pt idx="0">
                  <c:v>Хатня робота/ доглядає інших осіб (неоплачувано)</c:v>
                </c:pt>
                <c:pt idx="1">
                  <c:v>Неофіційно працевлаштований</c:v>
                </c:pt>
                <c:pt idx="2">
                  <c:v>Офіційно працевлаштований (постійна робота)</c:v>
                </c:pt>
                <c:pt idx="3">
                  <c:v>На пенсії та не працює</c:v>
                </c:pt>
                <c:pt idx="4">
                  <c:v>Безробітний</c:v>
                </c:pt>
                <c:pt idx="6">
                  <c:v>Хатня робота/ доглядає інших осіб (неоплачувано)</c:v>
                </c:pt>
                <c:pt idx="7">
                  <c:v>Неофіційно працевлаштований</c:v>
                </c:pt>
                <c:pt idx="8">
                  <c:v>Офіційно працевлаштований (постійна робота)</c:v>
                </c:pt>
                <c:pt idx="9">
                  <c:v>На пенсії та не працює</c:v>
                </c:pt>
                <c:pt idx="10">
                  <c:v>Безробітний</c:v>
                </c:pt>
              </c:strCache>
            </c:strRef>
          </c:cat>
          <c:val>
            <c:numRef>
              <c:f>'Employment status'!$D$93:$N$93</c:f>
              <c:numCache>
                <c:formatCode>General</c:formatCode>
                <c:ptCount val="11"/>
                <c:pt idx="6" formatCode="0%">
                  <c:v>5.3000000000000005E-2</c:v>
                </c:pt>
                <c:pt idx="7" formatCode="0%">
                  <c:v>4.8000000000000001E-2</c:v>
                </c:pt>
                <c:pt idx="8" formatCode="0%">
                  <c:v>0.69299999999999995</c:v>
                </c:pt>
                <c:pt idx="9" formatCode="0%">
                  <c:v>9.4000000000000014E-2</c:v>
                </c:pt>
                <c:pt idx="10" formatCode="0%">
                  <c:v>2.1000000000000005E-2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3B1-4209-A593-4B3A35DDF271}"/>
            </c:ext>
          </c:extLst>
        </c:ser>
        <c:ser>
          <c:idx val="4"/>
          <c:order val="3"/>
          <c:tx>
            <c:strRef>
              <c:f>'Employment status'!$C$94</c:f>
              <c:strCache>
                <c:ptCount val="1"/>
                <c:pt idx="0">
                  <c:v>Наразі ВПО</c:v>
                </c:pt>
              </c:strCache>
            </c:strRef>
          </c:tx>
          <c:spPr>
            <a:solidFill>
              <a:srgbClr val="EE5859"/>
            </a:solidFill>
            <a:ln>
              <a:noFill/>
            </a:ln>
            <a:effectLst/>
          </c:spPr>
          <c:dLbls>
            <c:dLbl>
              <c:idx val="8"/>
              <c:layout>
                <c:manualLayout>
                  <c:x val="-1.3328332640893352E-16"/>
                  <c:y val="-5.55976794316604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B1-4209-A593-4B3A35DDF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status'!$D$89:$N$89</c:f>
              <c:strCache>
                <c:ptCount val="11"/>
                <c:pt idx="0">
                  <c:v>Хатня робота/ доглядає інших осіб (неоплачувано)</c:v>
                </c:pt>
                <c:pt idx="1">
                  <c:v>Неофіційно працевлаштований</c:v>
                </c:pt>
                <c:pt idx="2">
                  <c:v>Офіційно працевлаштований (постійна робота)</c:v>
                </c:pt>
                <c:pt idx="3">
                  <c:v>На пенсії та не працює</c:v>
                </c:pt>
                <c:pt idx="4">
                  <c:v>Безробітний</c:v>
                </c:pt>
                <c:pt idx="6">
                  <c:v>Хатня робота/ доглядає інших осіб (неоплачувано)</c:v>
                </c:pt>
                <c:pt idx="7">
                  <c:v>Неофіційно працевлаштований</c:v>
                </c:pt>
                <c:pt idx="8">
                  <c:v>Офіційно працевлаштований (постійна робота)</c:v>
                </c:pt>
                <c:pt idx="9">
                  <c:v>На пенсії та не працює</c:v>
                </c:pt>
                <c:pt idx="10">
                  <c:v>Безробітний</c:v>
                </c:pt>
              </c:strCache>
            </c:strRef>
          </c:cat>
          <c:val>
            <c:numRef>
              <c:f>'Employment status'!$D$94:$N$94</c:f>
              <c:numCache>
                <c:formatCode>General</c:formatCode>
                <c:ptCount val="11"/>
                <c:pt idx="6" formatCode="0%">
                  <c:v>0.15200000000000002</c:v>
                </c:pt>
                <c:pt idx="7" formatCode="0%">
                  <c:v>0.13100000000000001</c:v>
                </c:pt>
                <c:pt idx="8" formatCode="0%">
                  <c:v>0.35400000000000004</c:v>
                </c:pt>
                <c:pt idx="9" formatCode="0%">
                  <c:v>0.14900000000000002</c:v>
                </c:pt>
                <c:pt idx="10" formatCode="0%">
                  <c:v>0.10700000000000001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3B1-4209-A593-4B3A35DDF271}"/>
            </c:ext>
          </c:extLst>
        </c:ser>
        <c:dLbls/>
        <c:gapWidth val="0"/>
        <c:axId val="156737536"/>
        <c:axId val="1567390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'Employment status'!$C$92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'Employment status'!$D$89:$N$89</c15:sqref>
                        </c15:formulaRef>
                      </c:ext>
                    </c:extLst>
                    <c:strCache>
                      <c:ptCount val="11"/>
                      <c:pt idx="0">
                        <c:v>Хатня робота/ доглядає інших осіб (неоплачувано)</c:v>
                      </c:pt>
                      <c:pt idx="1">
                        <c:v>Неофіційно працевлаштований</c:v>
                      </c:pt>
                      <c:pt idx="2">
                        <c:v>Офіційно працевлаштований (постійна робота)</c:v>
                      </c:pt>
                      <c:pt idx="3">
                        <c:v>На пенсії та не працює</c:v>
                      </c:pt>
                      <c:pt idx="4">
                        <c:v>Безробітний</c:v>
                      </c:pt>
                      <c:pt idx="6">
                        <c:v>Хатня робота/ доглядає інших осіб (неоплачувано)</c:v>
                      </c:pt>
                      <c:pt idx="7">
                        <c:v>Неофіційно працевлаштований</c:v>
                      </c:pt>
                      <c:pt idx="8">
                        <c:v>Офіційно працевлаштований (постійна робота)</c:v>
                      </c:pt>
                      <c:pt idx="9">
                        <c:v>На пенсії та не працює</c:v>
                      </c:pt>
                      <c:pt idx="10">
                        <c:v>Безробітний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'Employment status'!$D$92:$N$92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33B1-4209-A593-4B3A35DDF271}"/>
                  </c:ext>
                </c:extLst>
              </c15:ser>
            </c15:filteredBarSeries>
          </c:ext>
        </c:extLst>
      </c:barChart>
      <c:catAx>
        <c:axId val="1567375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uk-UA"/>
          </a:p>
        </c:txPr>
        <c:crossAx val="156739072"/>
        <c:crosses val="autoZero"/>
        <c:auto val="1"/>
        <c:lblAlgn val="ctr"/>
        <c:lblOffset val="100"/>
      </c:catAx>
      <c:valAx>
        <c:axId val="15673907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one"/>
        <c:crossAx val="15673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Сфери зайнятості до лютого 2022 року та станом на зараз, за статусом переміщення</a:t>
            </a:r>
            <a:endParaRPr lang="en-US" sz="18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'Sector of employment'!$G$87</c:f>
              <c:strCache>
                <c:ptCount val="1"/>
                <c:pt idx="0">
                  <c:v>Наразі ВПО</c:v>
                </c:pt>
              </c:strCache>
            </c:strRef>
          </c:tx>
          <c:spPr>
            <a:solidFill>
              <a:srgbClr val="EE585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'Sector of employment'!$F$88:$F$98</c:f>
              <c:strCache>
                <c:ptCount val="11"/>
                <c:pt idx="0">
                  <c:v>Гірничодобувна промисловість і розробка кар’єрів</c:v>
                </c:pt>
                <c:pt idx="1">
                  <c:v>Оптова та роздрібна торгівля</c:v>
                </c:pt>
                <c:pt idx="2">
                  <c:v>Освіта</c:v>
                </c:pt>
                <c:pt idx="3">
                  <c:v>Сфера послуг (ресторани, готелі, бари)</c:v>
                </c:pt>
                <c:pt idx="4">
                  <c:v>Державне управління</c:v>
                </c:pt>
                <c:pt idx="5">
                  <c:v>Медицина    </c:v>
                </c:pt>
                <c:pt idx="6">
                  <c:v>Транспортування, складське господарство, поштова та кур'єрська діяльність</c:v>
                </c:pt>
                <c:pt idx="7">
                  <c:v>Переробка та виробництво</c:v>
                </c:pt>
                <c:pt idx="8">
                  <c:v>Енергопостачання та кондиціонування повітря</c:v>
                </c:pt>
                <c:pt idx="9">
                  <c:v>Будівництво</c:v>
                </c:pt>
                <c:pt idx="10">
                  <c:v>Фінансова та страхова діяльність</c:v>
                </c:pt>
              </c:strCache>
            </c:strRef>
          </c:cat>
          <c:val>
            <c:numRef>
              <c:f>'Sector of employment'!$G$88:$G$98</c:f>
              <c:numCache>
                <c:formatCode>0%</c:formatCode>
                <c:ptCount val="11"/>
                <c:pt idx="0">
                  <c:v>0.22900000000000001</c:v>
                </c:pt>
                <c:pt idx="1">
                  <c:v>0.112</c:v>
                </c:pt>
                <c:pt idx="2">
                  <c:v>9.9000000000000019E-2</c:v>
                </c:pt>
                <c:pt idx="3">
                  <c:v>9.4000000000000014E-2</c:v>
                </c:pt>
                <c:pt idx="4">
                  <c:v>9.0000000000000011E-2</c:v>
                </c:pt>
                <c:pt idx="5">
                  <c:v>5.8000000000000003E-2</c:v>
                </c:pt>
                <c:pt idx="6">
                  <c:v>5.8000000000000003E-2</c:v>
                </c:pt>
                <c:pt idx="7">
                  <c:v>5.3999999999999999E-2</c:v>
                </c:pt>
                <c:pt idx="8">
                  <c:v>4.9000000000000009E-2</c:v>
                </c:pt>
                <c:pt idx="9">
                  <c:v>3.5999999999999997E-2</c:v>
                </c:pt>
                <c:pt idx="10">
                  <c:v>2.7000000000000003E-2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6A-425B-BD50-E4ECCE78AD04}"/>
            </c:ext>
          </c:extLst>
        </c:ser>
        <c:ser>
          <c:idx val="1"/>
          <c:order val="1"/>
          <c:tx>
            <c:strRef>
              <c:f>'Sector of employment'!$H$87</c:f>
              <c:strCache>
                <c:ptCount val="1"/>
                <c:pt idx="0">
                  <c:v>ВПО до лютого 2022 р.</c:v>
                </c:pt>
              </c:strCache>
            </c:strRef>
          </c:tx>
          <c:spPr>
            <a:solidFill>
              <a:srgbClr val="F8BCB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'Sector of employment'!$F$88:$F$98</c:f>
              <c:strCache>
                <c:ptCount val="11"/>
                <c:pt idx="0">
                  <c:v>Гірничодобувна промисловість і розробка кар’єрів</c:v>
                </c:pt>
                <c:pt idx="1">
                  <c:v>Оптова та роздрібна торгівля</c:v>
                </c:pt>
                <c:pt idx="2">
                  <c:v>Освіта</c:v>
                </c:pt>
                <c:pt idx="3">
                  <c:v>Сфера послуг (ресторани, готелі, бари)</c:v>
                </c:pt>
                <c:pt idx="4">
                  <c:v>Державне управління</c:v>
                </c:pt>
                <c:pt idx="5">
                  <c:v>Медицина    </c:v>
                </c:pt>
                <c:pt idx="6">
                  <c:v>Транспортування, складське господарство, поштова та кур'єрська діяльність</c:v>
                </c:pt>
                <c:pt idx="7">
                  <c:v>Переробка та виробництво</c:v>
                </c:pt>
                <c:pt idx="8">
                  <c:v>Енергопостачання та кондиціонування повітря</c:v>
                </c:pt>
                <c:pt idx="9">
                  <c:v>Будівництво</c:v>
                </c:pt>
                <c:pt idx="10">
                  <c:v>Фінансова та страхова діяльність</c:v>
                </c:pt>
              </c:strCache>
            </c:strRef>
          </c:cat>
          <c:val>
            <c:numRef>
              <c:f>'Sector of employment'!$H$88:$H$98</c:f>
              <c:numCache>
                <c:formatCode>0%</c:formatCode>
                <c:ptCount val="11"/>
                <c:pt idx="0">
                  <c:v>0.18500000000000003</c:v>
                </c:pt>
                <c:pt idx="1">
                  <c:v>0.10400000000000001</c:v>
                </c:pt>
                <c:pt idx="2">
                  <c:v>9.0000000000000011E-2</c:v>
                </c:pt>
                <c:pt idx="3">
                  <c:v>0.14000000000000001</c:v>
                </c:pt>
                <c:pt idx="4">
                  <c:v>6.4000000000000015E-2</c:v>
                </c:pt>
                <c:pt idx="5">
                  <c:v>7.0999999999999994E-2</c:v>
                </c:pt>
                <c:pt idx="6">
                  <c:v>3.7999999999999999E-2</c:v>
                </c:pt>
                <c:pt idx="7">
                  <c:v>9.2000000000000026E-2</c:v>
                </c:pt>
                <c:pt idx="8">
                  <c:v>2.8000000000000001E-2</c:v>
                </c:pt>
                <c:pt idx="9">
                  <c:v>5.5000000000000007E-2</c:v>
                </c:pt>
                <c:pt idx="10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6A-425B-BD50-E4ECCE78AD04}"/>
            </c:ext>
          </c:extLst>
        </c:ser>
        <c:ser>
          <c:idx val="2"/>
          <c:order val="2"/>
          <c:tx>
            <c:strRef>
              <c:f>'Sector of employment'!$I$87</c:f>
              <c:strCache>
                <c:ptCount val="1"/>
                <c:pt idx="0">
                  <c:v>Наразі непереміщені особи</c:v>
                </c:pt>
              </c:strCache>
            </c:strRef>
          </c:tx>
          <c:spPr>
            <a:solidFill>
              <a:srgbClr val="58585A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2262700213108388E-3"/>
                  <c:y val="2.77777777777777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6A-425B-BD50-E4ECCE78A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'Sector of employment'!$F$88:$F$98</c:f>
              <c:strCache>
                <c:ptCount val="11"/>
                <c:pt idx="0">
                  <c:v>Гірничодобувна промисловість і розробка кар’єрів</c:v>
                </c:pt>
                <c:pt idx="1">
                  <c:v>Оптова та роздрібна торгівля</c:v>
                </c:pt>
                <c:pt idx="2">
                  <c:v>Освіта</c:v>
                </c:pt>
                <c:pt idx="3">
                  <c:v>Сфера послуг (ресторани, готелі, бари)</c:v>
                </c:pt>
                <c:pt idx="4">
                  <c:v>Державне управління</c:v>
                </c:pt>
                <c:pt idx="5">
                  <c:v>Медицина    </c:v>
                </c:pt>
                <c:pt idx="6">
                  <c:v>Транспортування, складське господарство, поштова та кур'єрська діяльність</c:v>
                </c:pt>
                <c:pt idx="7">
                  <c:v>Переробка та виробництво</c:v>
                </c:pt>
                <c:pt idx="8">
                  <c:v>Енергопостачання та кондиціонування повітря</c:v>
                </c:pt>
                <c:pt idx="9">
                  <c:v>Будівництво</c:v>
                </c:pt>
                <c:pt idx="10">
                  <c:v>Фінансова та страхова діяльність</c:v>
                </c:pt>
              </c:strCache>
            </c:strRef>
          </c:cat>
          <c:val>
            <c:numRef>
              <c:f>'Sector of employment'!$I$88:$I$98</c:f>
              <c:numCache>
                <c:formatCode>0%</c:formatCode>
                <c:ptCount val="11"/>
                <c:pt idx="0">
                  <c:v>0.18500000000000003</c:v>
                </c:pt>
                <c:pt idx="1">
                  <c:v>0.14300000000000002</c:v>
                </c:pt>
                <c:pt idx="2">
                  <c:v>6.5000000000000002E-2</c:v>
                </c:pt>
                <c:pt idx="3">
                  <c:v>9.5000000000000015E-2</c:v>
                </c:pt>
                <c:pt idx="4">
                  <c:v>3.3000000000000002E-2</c:v>
                </c:pt>
                <c:pt idx="5">
                  <c:v>5.3999999999999999E-2</c:v>
                </c:pt>
                <c:pt idx="6">
                  <c:v>4.5000000000000005E-2</c:v>
                </c:pt>
                <c:pt idx="7">
                  <c:v>3.5999999999999997E-2</c:v>
                </c:pt>
                <c:pt idx="8">
                  <c:v>5.1000000000000004E-2</c:v>
                </c:pt>
                <c:pt idx="9">
                  <c:v>5.7000000000000009E-2</c:v>
                </c:pt>
                <c:pt idx="10">
                  <c:v>6.8000000000000019E-2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6A-425B-BD50-E4ECCE78AD04}"/>
            </c:ext>
          </c:extLst>
        </c:ser>
        <c:ser>
          <c:idx val="3"/>
          <c:order val="3"/>
          <c:tx>
            <c:strRef>
              <c:f>'Sector of employment'!$J$87</c:f>
              <c:strCache>
                <c:ptCount val="1"/>
                <c:pt idx="0">
                  <c:v>Непереміщені особи до лютого 2022 р.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'Sector of employment'!$F$88:$F$98</c:f>
              <c:strCache>
                <c:ptCount val="11"/>
                <c:pt idx="0">
                  <c:v>Гірничодобувна промисловість і розробка кар’єрів</c:v>
                </c:pt>
                <c:pt idx="1">
                  <c:v>Оптова та роздрібна торгівля</c:v>
                </c:pt>
                <c:pt idx="2">
                  <c:v>Освіта</c:v>
                </c:pt>
                <c:pt idx="3">
                  <c:v>Сфера послуг (ресторани, готелі, бари)</c:v>
                </c:pt>
                <c:pt idx="4">
                  <c:v>Державне управління</c:v>
                </c:pt>
                <c:pt idx="5">
                  <c:v>Медицина    </c:v>
                </c:pt>
                <c:pt idx="6">
                  <c:v>Транспортування, складське господарство, поштова та кур'єрська діяльність</c:v>
                </c:pt>
                <c:pt idx="7">
                  <c:v>Переробка та виробництво</c:v>
                </c:pt>
                <c:pt idx="8">
                  <c:v>Енергопостачання та кондиціонування повітря</c:v>
                </c:pt>
                <c:pt idx="9">
                  <c:v>Будівництво</c:v>
                </c:pt>
                <c:pt idx="10">
                  <c:v>Фінансова та страхова діяльність</c:v>
                </c:pt>
              </c:strCache>
            </c:strRef>
          </c:cat>
          <c:val>
            <c:numRef>
              <c:f>'Sector of employment'!$J$88:$J$98</c:f>
              <c:numCache>
                <c:formatCode>0%</c:formatCode>
                <c:ptCount val="11"/>
                <c:pt idx="0">
                  <c:v>0.19600000000000001</c:v>
                </c:pt>
                <c:pt idx="1">
                  <c:v>0.128</c:v>
                </c:pt>
                <c:pt idx="2">
                  <c:v>7.3000000000000009E-2</c:v>
                </c:pt>
                <c:pt idx="3">
                  <c:v>0.10100000000000002</c:v>
                </c:pt>
                <c:pt idx="4">
                  <c:v>3.9000000000000007E-2</c:v>
                </c:pt>
                <c:pt idx="5">
                  <c:v>0.05</c:v>
                </c:pt>
                <c:pt idx="6">
                  <c:v>0.05</c:v>
                </c:pt>
                <c:pt idx="7">
                  <c:v>3.5999999999999997E-2</c:v>
                </c:pt>
                <c:pt idx="8">
                  <c:v>5.9000000000000004E-2</c:v>
                </c:pt>
                <c:pt idx="9">
                  <c:v>4.7000000000000007E-2</c:v>
                </c:pt>
                <c:pt idx="10">
                  <c:v>5.9000000000000004E-2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6A-425B-BD50-E4ECCE78AD04}"/>
            </c:ext>
          </c:extLst>
        </c:ser>
        <c:dLbls/>
        <c:gapWidth val="219"/>
        <c:overlap val="-27"/>
        <c:axId val="158575616"/>
        <c:axId val="158409472"/>
      </c:barChart>
      <c:catAx>
        <c:axId val="158575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uk-UA"/>
          </a:p>
        </c:txPr>
        <c:crossAx val="158409472"/>
        <c:crosses val="autoZero"/>
        <c:auto val="1"/>
        <c:lblAlgn val="ctr"/>
        <c:lblOffset val="100"/>
      </c:catAx>
      <c:valAx>
        <c:axId val="1584094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one"/>
        <c:crossAx val="15857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>
        <c:manualLayout>
          <c:layoutTarget val="inner"/>
          <c:xMode val="edge"/>
          <c:yMode val="edge"/>
          <c:x val="1.5497444882744568E-2"/>
          <c:y val="2.6241350169122411E-2"/>
          <c:w val="0.97564687232711589"/>
          <c:h val="0.80024734867503722"/>
        </c:manualLayout>
      </c:layout>
      <c:barChart>
        <c:barDir val="col"/>
        <c:grouping val="clustered"/>
        <c:ser>
          <c:idx val="0"/>
          <c:order val="0"/>
          <c:tx>
            <c:strRef>
              <c:f>'Sources of income'!$F$51</c:f>
              <c:strCache>
                <c:ptCount val="1"/>
                <c:pt idx="0">
                  <c:v>ВПО</c:v>
                </c:pt>
              </c:strCache>
            </c:strRef>
          </c:tx>
          <c:spPr>
            <a:solidFill>
              <a:srgbClr val="EE585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'Sources of income'!$E$52:$E$57</c:f>
              <c:strCache>
                <c:ptCount val="6"/>
                <c:pt idx="0">
                  <c:v>Державна соціальна допомога</c:v>
                </c:pt>
                <c:pt idx="1">
                  <c:v>Пенсія</c:v>
                </c:pt>
                <c:pt idx="2">
                  <c:v>Постійна зайнятість (оплачувана робота)</c:v>
                </c:pt>
                <c:pt idx="3">
                  <c:v>Неофіційна зайнятість</c:v>
                </c:pt>
                <c:pt idx="4">
                  <c:v>Допомога від громади, друзів, родичів</c:v>
                </c:pt>
                <c:pt idx="5">
                  <c:v>Нерегулярна зайнятість (тимчасовий або поденний заробіток)</c:v>
                </c:pt>
              </c:strCache>
            </c:strRef>
          </c:cat>
          <c:val>
            <c:numRef>
              <c:f>'Sources of income'!$F$52:$F$57</c:f>
              <c:numCache>
                <c:formatCode>0%</c:formatCode>
                <c:ptCount val="6"/>
                <c:pt idx="0">
                  <c:v>0.93500000000000005</c:v>
                </c:pt>
                <c:pt idx="1">
                  <c:v>0.47000000000000003</c:v>
                </c:pt>
                <c:pt idx="2">
                  <c:v>0.443</c:v>
                </c:pt>
                <c:pt idx="3">
                  <c:v>0.14700000000000002</c:v>
                </c:pt>
                <c:pt idx="4">
                  <c:v>0.05</c:v>
                </c:pt>
                <c:pt idx="5">
                  <c:v>4.7000000000000007E-2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D5-4729-98B3-0B9A1F20C091}"/>
            </c:ext>
          </c:extLst>
        </c:ser>
        <c:ser>
          <c:idx val="1"/>
          <c:order val="1"/>
          <c:tx>
            <c:strRef>
              <c:f>'Sources of income'!$G$51</c:f>
              <c:strCache>
                <c:ptCount val="1"/>
                <c:pt idx="0">
                  <c:v>Непереміщені особи</c:v>
                </c:pt>
              </c:strCache>
            </c:strRef>
          </c:tx>
          <c:spPr>
            <a:solidFill>
              <a:srgbClr val="58585A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'Sources of income'!$E$52:$E$57</c:f>
              <c:strCache>
                <c:ptCount val="6"/>
                <c:pt idx="0">
                  <c:v>Державна соціальна допомога</c:v>
                </c:pt>
                <c:pt idx="1">
                  <c:v>Пенсія</c:v>
                </c:pt>
                <c:pt idx="2">
                  <c:v>Постійна зайнятість (оплачувана робота)</c:v>
                </c:pt>
                <c:pt idx="3">
                  <c:v>Неофіційна зайнятість</c:v>
                </c:pt>
                <c:pt idx="4">
                  <c:v>Допомога від громади, друзів, родичів</c:v>
                </c:pt>
                <c:pt idx="5">
                  <c:v>Нерегулярна зайнятість (тимчасовий або поденний заробіток)</c:v>
                </c:pt>
              </c:strCache>
            </c:strRef>
          </c:cat>
          <c:val>
            <c:numRef>
              <c:f>'Sources of income'!$G$52:$G$57</c:f>
              <c:numCache>
                <c:formatCode>0%</c:formatCode>
                <c:ptCount val="6"/>
                <c:pt idx="0">
                  <c:v>0.10600000000000001</c:v>
                </c:pt>
                <c:pt idx="1">
                  <c:v>0.52500000000000002</c:v>
                </c:pt>
                <c:pt idx="2">
                  <c:v>0.56399999999999995</c:v>
                </c:pt>
                <c:pt idx="3">
                  <c:v>9.7000000000000003E-2</c:v>
                </c:pt>
                <c:pt idx="4">
                  <c:v>1.7000000000000001E-2</c:v>
                </c:pt>
                <c:pt idx="5">
                  <c:v>4.5000000000000005E-2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D5-4729-98B3-0B9A1F20C091}"/>
            </c:ext>
          </c:extLst>
        </c:ser>
        <c:dLbls/>
        <c:gapWidth val="219"/>
        <c:overlap val="-27"/>
        <c:axId val="97278208"/>
        <c:axId val="97292288"/>
      </c:barChart>
      <c:catAx>
        <c:axId val="9727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uk-UA"/>
          </a:p>
        </c:txPr>
        <c:crossAx val="97292288"/>
        <c:crosses val="autoZero"/>
        <c:auto val="1"/>
        <c:lblAlgn val="ctr"/>
        <c:lblOffset val="100"/>
      </c:catAx>
      <c:valAx>
        <c:axId val="972922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one"/>
        <c:crossAx val="9727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uk-UA" sz="180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Типи житла, за статусом переміщення</a:t>
            </a:r>
            <a:endParaRPr lang="en-US" sz="18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'Types of accommodation'!$H$41</c:f>
              <c:strCache>
                <c:ptCount val="1"/>
                <c:pt idx="0">
                  <c:v>Непереміщені особи</c:v>
                </c:pt>
              </c:strCache>
            </c:strRef>
          </c:tx>
          <c:spPr>
            <a:solidFill>
              <a:srgbClr val="58585A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45-42CF-9C2A-888EC2295AE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45-42CF-9C2A-888EC2295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'Types of accommodation'!$G$42:$G$46</c:f>
              <c:strCache>
                <c:ptCount val="5"/>
                <c:pt idx="0">
                  <c:v>Будинок/ квартира, безкоштовна надана власником, знайденим через соціальні мережі/ волонтером</c:v>
                </c:pt>
                <c:pt idx="1">
                  <c:v>Власний будинок/ квартира</c:v>
                </c:pt>
                <c:pt idx="2">
                  <c:v>Орендована кімната у спільному будинку/ квартирі</c:v>
                </c:pt>
                <c:pt idx="3">
                  <c:v>Будинок/ квартира, безкоштовно надана родичами/ друзями</c:v>
                </c:pt>
                <c:pt idx="4">
                  <c:v>Орендований будинок/ квартира</c:v>
                </c:pt>
              </c:strCache>
            </c:strRef>
          </c:cat>
          <c:val>
            <c:numRef>
              <c:f>'Types of accommodation'!$H$42:$H$46</c:f>
              <c:numCache>
                <c:formatCode>0%</c:formatCode>
                <c:ptCount val="5"/>
                <c:pt idx="0">
                  <c:v>0</c:v>
                </c:pt>
                <c:pt idx="1">
                  <c:v>0.97500000000000009</c:v>
                </c:pt>
                <c:pt idx="2">
                  <c:v>0</c:v>
                </c:pt>
                <c:pt idx="3">
                  <c:v>1.4999999999999998E-2</c:v>
                </c:pt>
                <c:pt idx="4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45-42CF-9C2A-888EC2295AE1}"/>
            </c:ext>
          </c:extLst>
        </c:ser>
        <c:ser>
          <c:idx val="1"/>
          <c:order val="1"/>
          <c:tx>
            <c:strRef>
              <c:f>'Types of accommodation'!$I$41</c:f>
              <c:strCache>
                <c:ptCount val="1"/>
                <c:pt idx="0">
                  <c:v>ВПО</c:v>
                </c:pt>
              </c:strCache>
            </c:strRef>
          </c:tx>
          <c:spPr>
            <a:solidFill>
              <a:srgbClr val="EE585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'Types of accommodation'!$G$42:$G$46</c:f>
              <c:strCache>
                <c:ptCount val="5"/>
                <c:pt idx="0">
                  <c:v>Будинок/ квартира, безкоштовна надана власником, знайденим через соціальні мережі/ волонтером</c:v>
                </c:pt>
                <c:pt idx="1">
                  <c:v>Власний будинок/ квартира</c:v>
                </c:pt>
                <c:pt idx="2">
                  <c:v>Орендована кімната у спільному будинку/ квартирі</c:v>
                </c:pt>
                <c:pt idx="3">
                  <c:v>Будинок/ квартира, безкоштовно надана родичами/ друзями</c:v>
                </c:pt>
                <c:pt idx="4">
                  <c:v>Орендований будинок/ квартира</c:v>
                </c:pt>
              </c:strCache>
            </c:strRef>
          </c:cat>
          <c:val>
            <c:numRef>
              <c:f>'Types of accommodation'!$I$42:$I$46</c:f>
              <c:numCache>
                <c:formatCode>0%</c:formatCode>
                <c:ptCount val="5"/>
                <c:pt idx="0">
                  <c:v>1.4999999999999998E-2</c:v>
                </c:pt>
                <c:pt idx="1">
                  <c:v>1.7000000000000001E-2</c:v>
                </c:pt>
                <c:pt idx="2">
                  <c:v>4.7000000000000007E-2</c:v>
                </c:pt>
                <c:pt idx="3">
                  <c:v>0.13700000000000001</c:v>
                </c:pt>
                <c:pt idx="4">
                  <c:v>0.78100000000000003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45-42CF-9C2A-888EC2295AE1}"/>
            </c:ext>
          </c:extLst>
        </c:ser>
        <c:dLbls/>
        <c:gapWidth val="182"/>
        <c:axId val="97225344"/>
        <c:axId val="97243520"/>
      </c:barChart>
      <c:catAx>
        <c:axId val="972253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uk-UA"/>
          </a:p>
        </c:txPr>
        <c:crossAx val="97243520"/>
        <c:crosses val="autoZero"/>
        <c:auto val="1"/>
        <c:lblAlgn val="ctr"/>
        <c:lblOffset val="100"/>
      </c:catAx>
      <c:valAx>
        <c:axId val="9724352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one"/>
        <c:crossAx val="9722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Найчастіше згадувані перешкоди у доступі до медичних послуг за останній місяць, за статусом переміщення</a:t>
            </a:r>
            <a:endParaRPr lang="en-US" sz="16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'Public services'!$J$112</c:f>
              <c:strCache>
                <c:ptCount val="1"/>
                <c:pt idx="0">
                  <c:v>Непереміщені особи</c:v>
                </c:pt>
              </c:strCache>
            </c:strRef>
          </c:tx>
          <c:spPr>
            <a:solidFill>
              <a:srgbClr val="58585A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 services'!$I$113:$I$116</c:f>
              <c:strCache>
                <c:ptCount val="4"/>
                <c:pt idx="0">
                  <c:v>Брак або відсутність працівників належної кваліфікації у медичному закладі</c:v>
                </c:pt>
                <c:pt idx="1">
                  <c:v>Тривалий час очікування для отримання конкретної послуги</c:v>
                </c:pt>
                <c:pt idx="2">
                  <c:v>Висока вартість послуг або медичних препаратів</c:v>
                </c:pt>
                <c:pt idx="3">
                  <c:v>Жодних перешкод</c:v>
                </c:pt>
              </c:strCache>
            </c:strRef>
          </c:cat>
          <c:val>
            <c:numRef>
              <c:f>'Public services'!$J$113:$J$116</c:f>
              <c:numCache>
                <c:formatCode>0%</c:formatCode>
                <c:ptCount val="4"/>
                <c:pt idx="0">
                  <c:v>6.3E-2</c:v>
                </c:pt>
                <c:pt idx="1">
                  <c:v>9.9000000000000019E-2</c:v>
                </c:pt>
                <c:pt idx="2">
                  <c:v>0.34200000000000008</c:v>
                </c:pt>
                <c:pt idx="3">
                  <c:v>0.57700000000000007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C-42D5-855B-0491580A3175}"/>
            </c:ext>
          </c:extLst>
        </c:ser>
        <c:ser>
          <c:idx val="1"/>
          <c:order val="1"/>
          <c:tx>
            <c:strRef>
              <c:f>'Public services'!$K$112</c:f>
              <c:strCache>
                <c:ptCount val="1"/>
                <c:pt idx="0">
                  <c:v>ВПО</c:v>
                </c:pt>
              </c:strCache>
            </c:strRef>
          </c:tx>
          <c:spPr>
            <a:solidFill>
              <a:srgbClr val="EE585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3.7453183520599954E-3"/>
                  <c:y val="-6.98812019566736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9C-42D5-855B-0491580A3175}"/>
                </c:ext>
              </c:extLst>
            </c:dLbl>
            <c:dLbl>
              <c:idx val="1"/>
              <c:layout>
                <c:manualLayout>
                  <c:x val="-1.872659176029963E-3"/>
                  <c:y val="-6.4057028468025187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9C-42D5-855B-0491580A3175}"/>
                </c:ext>
              </c:extLst>
            </c:dLbl>
            <c:dLbl>
              <c:idx val="2"/>
              <c:layout>
                <c:manualLayout>
                  <c:x val="-1.87265917602996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9C-42D5-855B-0491580A3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 services'!$I$113:$I$116</c:f>
              <c:strCache>
                <c:ptCount val="4"/>
                <c:pt idx="0">
                  <c:v>Брак або відсутність працівників належної кваліфікації у медичному закладі</c:v>
                </c:pt>
                <c:pt idx="1">
                  <c:v>Тривалий час очікування для отримання конкретної послуги</c:v>
                </c:pt>
                <c:pt idx="2">
                  <c:v>Висока вартість послуг або медичних препаратів</c:v>
                </c:pt>
                <c:pt idx="3">
                  <c:v>Жодних перешкод</c:v>
                </c:pt>
              </c:strCache>
            </c:strRef>
          </c:cat>
          <c:val>
            <c:numRef>
              <c:f>'Public services'!$K$113:$K$116</c:f>
              <c:numCache>
                <c:formatCode>0%</c:formatCode>
                <c:ptCount val="4"/>
                <c:pt idx="0">
                  <c:v>2.5999999999999999E-2</c:v>
                </c:pt>
                <c:pt idx="1">
                  <c:v>7.0000000000000021E-2</c:v>
                </c:pt>
                <c:pt idx="2">
                  <c:v>0.32800000000000007</c:v>
                </c:pt>
                <c:pt idx="3">
                  <c:v>0.62900000000000011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9C-42D5-855B-0491580A3175}"/>
            </c:ext>
          </c:extLst>
        </c:ser>
        <c:dLbls/>
        <c:gapWidth val="182"/>
        <c:axId val="154224128"/>
        <c:axId val="154225664"/>
      </c:barChart>
      <c:catAx>
        <c:axId val="154224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uk-UA"/>
          </a:p>
        </c:txPr>
        <c:crossAx val="154225664"/>
        <c:crosses val="autoZero"/>
        <c:auto val="1"/>
        <c:lblAlgn val="ctr"/>
        <c:lblOffset val="100"/>
      </c:catAx>
      <c:valAx>
        <c:axId val="1542256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one"/>
        <c:crossAx val="15422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uk-UA" sz="160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Типи послуг, які ДГ отримали або намагалися отримати протягом останнього місяця, за статусом переміщення</a:t>
            </a:r>
            <a:endParaRPr lang="en-US" sz="16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0557106201277078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'Public services'!$G$91</c:f>
              <c:strCache>
                <c:ptCount val="1"/>
                <c:pt idx="0">
                  <c:v>ВПО</c:v>
                </c:pt>
              </c:strCache>
            </c:strRef>
          </c:tx>
          <c:spPr>
            <a:solidFill>
              <a:srgbClr val="EE585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 services'!$H$90:$K$90</c:f>
              <c:strCache>
                <c:ptCount val="4"/>
                <c:pt idx="0">
                  <c:v>Медичні послуги</c:v>
                </c:pt>
                <c:pt idx="1">
                  <c:v>Адміністративні послуги</c:v>
                </c:pt>
                <c:pt idx="2">
                  <c:v>Соціальні послуги</c:v>
                </c:pt>
                <c:pt idx="3">
                  <c:v>Не застосовно</c:v>
                </c:pt>
              </c:strCache>
            </c:strRef>
          </c:cat>
          <c:val>
            <c:numRef>
              <c:f>'Public services'!$H$91:$K$91</c:f>
              <c:numCache>
                <c:formatCode>0%</c:formatCode>
                <c:ptCount val="4"/>
                <c:pt idx="0">
                  <c:v>0.56999999999999995</c:v>
                </c:pt>
                <c:pt idx="1">
                  <c:v>0.10400000000000001</c:v>
                </c:pt>
                <c:pt idx="2">
                  <c:v>4.5000000000000005E-2</c:v>
                </c:pt>
                <c:pt idx="3">
                  <c:v>0.3680000000000001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A9-44CF-BBF6-E2A3AD50DD29}"/>
            </c:ext>
          </c:extLst>
        </c:ser>
        <c:ser>
          <c:idx val="1"/>
          <c:order val="1"/>
          <c:tx>
            <c:strRef>
              <c:f>'Public services'!$G$92</c:f>
              <c:strCache>
                <c:ptCount val="1"/>
                <c:pt idx="0">
                  <c:v>Непереміщені особи</c:v>
                </c:pt>
              </c:strCache>
            </c:strRef>
          </c:tx>
          <c:spPr>
            <a:solidFill>
              <a:srgbClr val="58585A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 services'!$H$90:$K$90</c:f>
              <c:strCache>
                <c:ptCount val="4"/>
                <c:pt idx="0">
                  <c:v>Медичні послуги</c:v>
                </c:pt>
                <c:pt idx="1">
                  <c:v>Адміністративні послуги</c:v>
                </c:pt>
                <c:pt idx="2">
                  <c:v>Соціальні послуги</c:v>
                </c:pt>
                <c:pt idx="3">
                  <c:v>Не застосовно</c:v>
                </c:pt>
              </c:strCache>
            </c:strRef>
          </c:cat>
          <c:val>
            <c:numRef>
              <c:f>'Public services'!$H$92:$K$92</c:f>
              <c:numCache>
                <c:formatCode>0%</c:formatCode>
                <c:ptCount val="4"/>
                <c:pt idx="0">
                  <c:v>0.55000000000000004</c:v>
                </c:pt>
                <c:pt idx="1">
                  <c:v>5.1999999999999998E-2</c:v>
                </c:pt>
                <c:pt idx="2">
                  <c:v>2.1999999999999999E-2</c:v>
                </c:pt>
                <c:pt idx="3">
                  <c:v>0.4210000000000001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A9-44CF-BBF6-E2A3AD50DD29}"/>
            </c:ext>
          </c:extLst>
        </c:ser>
        <c:dLbls/>
        <c:gapWidth val="219"/>
        <c:overlap val="-27"/>
        <c:axId val="97461376"/>
        <c:axId val="97462912"/>
      </c:barChart>
      <c:catAx>
        <c:axId val="97461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uk-UA"/>
          </a:p>
        </c:txPr>
        <c:crossAx val="97462912"/>
        <c:crosses val="autoZero"/>
        <c:auto val="1"/>
        <c:lblAlgn val="ctr"/>
        <c:lblOffset val="100"/>
      </c:catAx>
      <c:valAx>
        <c:axId val="974629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one"/>
        <c:crossAx val="974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F142D-E619-4C16-8FE5-87F8F86CB97C}" type="datetimeFigureOut">
              <a:rPr lang="uk-UA" smtClean="0"/>
              <a:pPr/>
              <a:t>23.02.2024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46DDE-A554-43DC-A515-59C84B1D2E2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9674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46DDE-A554-43DC-A515-59C84B1D2E26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2961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46DDE-A554-43DC-A515-59C84B1D2E26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0834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46DDE-A554-43DC-A515-59C84B1D2E26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421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46DDE-A554-43DC-A515-59C84B1D2E26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663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46DDE-A554-43DC-A515-59C84B1D2E26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9773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46DDE-A554-43DC-A515-59C84B1D2E26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001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46DDE-A554-43DC-A515-59C84B1D2E26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711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46DDE-A554-43DC-A515-59C84B1D2E26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460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hyperlink" Target="https://www.facebook.com/IMPACT.ini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h.linkedin.com/company/impact-initiatives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twitter.com/impact_init" TargetMode="External"/><Relationship Id="rId1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hyperlink" Target="https://www.facebook.com/IMPACT.ini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h.linkedin.com/company/impact-initiatives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twitter.com/impact_init" TargetMode="External"/><Relationship Id="rId1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xmlns="" id="{29D30A05-851C-B130-98D0-A5D591817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1" y="0"/>
            <a:ext cx="12094609" cy="6913671"/>
          </a:xfrm>
          <a:prstGeom prst="rect">
            <a:avLst/>
          </a:prstGeom>
        </p:spPr>
      </p:pic>
      <p:pic>
        <p:nvPicPr>
          <p:cNvPr id="8" name="Image 13">
            <a:extLst>
              <a:ext uri="{FF2B5EF4-FFF2-40B4-BE49-F238E27FC236}">
                <a16:creationId xmlns:a16="http://schemas.microsoft.com/office/drawing/2014/main" xmlns="" id="{4328E99F-1F00-89E9-E945-5813BBDE65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232" y="6170461"/>
            <a:ext cx="2261042" cy="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DEF56-6A04-D0C9-17BA-12AA82B42F60}"/>
              </a:ext>
            </a:extLst>
          </p:cNvPr>
          <p:cNvSpPr/>
          <p:nvPr userDrawn="1"/>
        </p:nvSpPr>
        <p:spPr>
          <a:xfrm>
            <a:off x="0" y="5962388"/>
            <a:ext cx="212942" cy="89561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25C625-BAAF-503C-7777-5F07E2D91557}"/>
              </a:ext>
            </a:extLst>
          </p:cNvPr>
          <p:cNvSpPr/>
          <p:nvPr userDrawn="1"/>
        </p:nvSpPr>
        <p:spPr>
          <a:xfrm>
            <a:off x="0" y="0"/>
            <a:ext cx="212942" cy="596238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18A339-5742-6F5D-D1DE-7890EC74B7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232" y="4604617"/>
            <a:ext cx="7361641" cy="8959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E58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GB" sz="2400">
                <a:latin typeface="Roboto Black" panose="02000000000000000000" pitchFamily="2" charset="0"/>
                <a:ea typeface="Roboto Black" panose="02000000000000000000" pitchFamily="2" charset="0"/>
              </a:rPr>
              <a:t>[Your Subtitle Here]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0B134F3F-004B-47D1-FE3A-3DDD60811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2" y="1268362"/>
            <a:ext cx="7361641" cy="3185652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Your Presentation Title Here]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597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1017244"/>
            <a:ext cx="6781969" cy="1499813"/>
          </a:xfrm>
        </p:spPr>
        <p:txBody>
          <a:bodyPr>
            <a:noAutofit/>
          </a:bodyPr>
          <a:lstStyle>
            <a:lvl1pPr>
              <a:defRPr sz="480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0942" y="2901786"/>
            <a:ext cx="6781969" cy="2753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D67C9C5-42A8-B9C6-A31E-BE2FA12DC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8994" y="609600"/>
            <a:ext cx="4119716" cy="26184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FC2FF6D1-63FE-3DF6-24FB-88EDBF67E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78994" y="3597094"/>
            <a:ext cx="4119716" cy="26184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5E4346-73D7-19AC-4F85-28C84C0CFD75}"/>
              </a:ext>
            </a:extLst>
          </p:cNvPr>
          <p:cNvSpPr/>
          <p:nvPr userDrawn="1"/>
        </p:nvSpPr>
        <p:spPr>
          <a:xfrm>
            <a:off x="598717" y="475765"/>
            <a:ext cx="1010433" cy="105131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209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3" y="2332605"/>
            <a:ext cx="3667877" cy="2192791"/>
          </a:xfrm>
        </p:spPr>
        <p:txBody>
          <a:bodyPr>
            <a:noAutofit/>
          </a:bodyPr>
          <a:lstStyle>
            <a:lvl1pPr>
              <a:defRPr sz="480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7639" y="530941"/>
            <a:ext cx="7086769" cy="5968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2C3106-26B1-50E5-0B19-4D041ECDBC2E}"/>
              </a:ext>
            </a:extLst>
          </p:cNvPr>
          <p:cNvSpPr/>
          <p:nvPr userDrawn="1"/>
        </p:nvSpPr>
        <p:spPr>
          <a:xfrm>
            <a:off x="288099" y="1220676"/>
            <a:ext cx="74381" cy="441664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205391-FA02-34D2-2CA9-6E75B6EC988D}"/>
              </a:ext>
            </a:extLst>
          </p:cNvPr>
          <p:cNvSpPr/>
          <p:nvPr userDrawn="1"/>
        </p:nvSpPr>
        <p:spPr>
          <a:xfrm flipV="1">
            <a:off x="10108505" y="159208"/>
            <a:ext cx="1929009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2224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E14E4ED-A58F-8EF4-D8EB-8138632F9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693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382F6B-2B66-CD1F-21AF-DF8D46C6CAFA}"/>
              </a:ext>
            </a:extLst>
          </p:cNvPr>
          <p:cNvSpPr/>
          <p:nvPr userDrawn="1"/>
        </p:nvSpPr>
        <p:spPr>
          <a:xfrm>
            <a:off x="0" y="-106429"/>
            <a:ext cx="12192000" cy="6969343"/>
          </a:xfrm>
          <a:prstGeom prst="rect">
            <a:avLst/>
          </a:prstGeom>
          <a:solidFill>
            <a:srgbClr val="EE585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18264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x-none"/>
          </a:p>
        </p:txBody>
      </p:sp>
      <p:pic>
        <p:nvPicPr>
          <p:cNvPr id="7" name="Image 12">
            <a:hlinkClick r:id="rId3"/>
            <a:extLst>
              <a:ext uri="{FF2B5EF4-FFF2-40B4-BE49-F238E27FC236}">
                <a16:creationId xmlns:a16="http://schemas.microsoft.com/office/drawing/2014/main" xmlns="" id="{78AC8C23-E2F3-8946-B28E-0D3FDA26EC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945" y="4814794"/>
            <a:ext cx="293687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3">
            <a:hlinkClick r:id="rId6"/>
            <a:extLst>
              <a:ext uri="{FF2B5EF4-FFF2-40B4-BE49-F238E27FC236}">
                <a16:creationId xmlns:a16="http://schemas.microsoft.com/office/drawing/2014/main" xmlns="" id="{D56DD471-DBB0-8DDB-008D-FA981795E6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270" y="4814000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4" descr="Une image contenant oiseau&#10;&#10;Description générée automatiquement">
            <a:hlinkClick r:id="rId9"/>
            <a:extLst>
              <a:ext uri="{FF2B5EF4-FFF2-40B4-BE49-F238E27FC236}">
                <a16:creationId xmlns:a16="http://schemas.microsoft.com/office/drawing/2014/main" xmlns="" id="{B5B66FA1-1368-8B10-C67D-91EEB25F06B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781" y="4854121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7" descr="Une image contenant oiseau&#10;&#10;Description générée automatiquement">
            <a:extLst>
              <a:ext uri="{FF2B5EF4-FFF2-40B4-BE49-F238E27FC236}">
                <a16:creationId xmlns:a16="http://schemas.microsoft.com/office/drawing/2014/main" xmlns="" id="{D281749D-E0F8-4363-696E-0F2CD48CBBC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630" y="3548063"/>
            <a:ext cx="3714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3">
            <a:extLst>
              <a:ext uri="{FF2B5EF4-FFF2-40B4-BE49-F238E27FC236}">
                <a16:creationId xmlns:a16="http://schemas.microsoft.com/office/drawing/2014/main" xmlns="" id="{D150BB42-B309-FDAB-B59E-005AAEE105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65479" y="5736600"/>
            <a:ext cx="2261042" cy="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854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xmlns="" id="{A8914457-F610-9ACE-F5AB-9B58D85AEC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2" r="48607" b="13057"/>
          <a:stretch/>
        </p:blipFill>
        <p:spPr>
          <a:xfrm>
            <a:off x="8823959" y="754264"/>
            <a:ext cx="3505201" cy="6103736"/>
          </a:xfrm>
          <a:prstGeom prst="rect">
            <a:avLst/>
          </a:prstGeom>
        </p:spPr>
      </p:pic>
      <p:pic>
        <p:nvPicPr>
          <p:cNvPr id="14" name="Picture 13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xmlns="" id="{570602E0-58F7-2FF9-A168-3D23575EF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3" r="42278" b="29478"/>
          <a:stretch/>
        </p:blipFill>
        <p:spPr>
          <a:xfrm rot="11256363">
            <a:off x="-289561" y="-274320"/>
            <a:ext cx="4282444" cy="49509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382F6B-2B66-CD1F-21AF-DF8D46C6CA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585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9B8B0DD-BE55-A4E2-9BB9-75E2E4FF9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18264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x-none"/>
          </a:p>
        </p:txBody>
      </p:sp>
      <p:pic>
        <p:nvPicPr>
          <p:cNvPr id="9" name="Image 12">
            <a:hlinkClick r:id="rId3"/>
            <a:extLst>
              <a:ext uri="{FF2B5EF4-FFF2-40B4-BE49-F238E27FC236}">
                <a16:creationId xmlns:a16="http://schemas.microsoft.com/office/drawing/2014/main" xmlns="" id="{7898650D-B322-9458-A2C5-777F5CC18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945" y="4814794"/>
            <a:ext cx="293687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3">
            <a:hlinkClick r:id="rId6"/>
            <a:extLst>
              <a:ext uri="{FF2B5EF4-FFF2-40B4-BE49-F238E27FC236}">
                <a16:creationId xmlns:a16="http://schemas.microsoft.com/office/drawing/2014/main" xmlns="" id="{F146C907-5344-EF35-0F7C-544BE9BEFC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270" y="4814000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4" descr="Une image contenant oiseau&#10;&#10;Description générée automatiquement">
            <a:hlinkClick r:id="rId9"/>
            <a:extLst>
              <a:ext uri="{FF2B5EF4-FFF2-40B4-BE49-F238E27FC236}">
                <a16:creationId xmlns:a16="http://schemas.microsoft.com/office/drawing/2014/main" xmlns="" id="{335B1F19-D96B-2426-CAE3-4154CA98966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781" y="4854121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7" descr="Une image contenant oiseau&#10;&#10;Description générée automatiquement">
            <a:extLst>
              <a:ext uri="{FF2B5EF4-FFF2-40B4-BE49-F238E27FC236}">
                <a16:creationId xmlns:a16="http://schemas.microsoft.com/office/drawing/2014/main" xmlns="" id="{43A014FD-F001-A2C4-102B-F88D99A23D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630" y="3548063"/>
            <a:ext cx="3714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3">
            <a:extLst>
              <a:ext uri="{FF2B5EF4-FFF2-40B4-BE49-F238E27FC236}">
                <a16:creationId xmlns:a16="http://schemas.microsoft.com/office/drawing/2014/main" xmlns="" id="{AF809340-1C79-3295-AE2D-B188CA6687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65479" y="5758032"/>
            <a:ext cx="2261042" cy="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329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DEF56-6A04-D0C9-17BA-12AA82B42F60}"/>
              </a:ext>
            </a:extLst>
          </p:cNvPr>
          <p:cNvSpPr/>
          <p:nvPr userDrawn="1"/>
        </p:nvSpPr>
        <p:spPr>
          <a:xfrm>
            <a:off x="0" y="5962388"/>
            <a:ext cx="212942" cy="895612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25C625-BAAF-503C-7777-5F07E2D91557}"/>
              </a:ext>
            </a:extLst>
          </p:cNvPr>
          <p:cNvSpPr/>
          <p:nvPr userDrawn="1"/>
        </p:nvSpPr>
        <p:spPr>
          <a:xfrm>
            <a:off x="0" y="0"/>
            <a:ext cx="212942" cy="596238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18A339-5742-6F5D-D1DE-7890EC74B7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232" y="4604617"/>
            <a:ext cx="7361641" cy="8959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5858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GB" sz="2400">
                <a:latin typeface="Roboto Black" panose="02000000000000000000" pitchFamily="2" charset="0"/>
                <a:ea typeface="Roboto Black" panose="02000000000000000000" pitchFamily="2" charset="0"/>
              </a:rPr>
              <a:t>[Your Subtitle Here]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0B134F3F-004B-47D1-FE3A-3DDD60811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2" y="1268362"/>
            <a:ext cx="7361641" cy="3185652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EE5859"/>
                </a:solidFill>
              </a:defRPr>
            </a:lvl1pPr>
          </a:lstStyle>
          <a:p>
            <a:r>
              <a:rPr lang="en-GB"/>
              <a:t>[Place Your Presentation Title Here]</a:t>
            </a:r>
            <a:endParaRPr lang="x-none"/>
          </a:p>
        </p:txBody>
      </p:sp>
      <p:pic>
        <p:nvPicPr>
          <p:cNvPr id="4" name="Picture 3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xmlns="" id="{6A15F3B5-0AE0-2CA1-787E-173542839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916" b="2314"/>
          <a:stretch/>
        </p:blipFill>
        <p:spPr>
          <a:xfrm>
            <a:off x="4689987" y="-1"/>
            <a:ext cx="7502013" cy="6858001"/>
          </a:xfrm>
          <a:prstGeom prst="rect">
            <a:avLst/>
          </a:prstGeom>
        </p:spPr>
      </p:pic>
      <p:pic>
        <p:nvPicPr>
          <p:cNvPr id="2" name="Image 13">
            <a:extLst>
              <a:ext uri="{FF2B5EF4-FFF2-40B4-BE49-F238E27FC236}">
                <a16:creationId xmlns:a16="http://schemas.microsoft.com/office/drawing/2014/main" xmlns="" id="{DC268F9B-18A9-6FEA-4712-F3C0E8CA97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232" y="6170461"/>
            <a:ext cx="2261042" cy="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75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901E-C904-4F85-B94B-C8F631EE4FAE}" type="datetimeFigureOut">
              <a:rPr lang="x-none" smtClean="0"/>
              <a:pPr/>
              <a:t>23.02.2024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D203-3F6D-4A25-BEC6-FA26FC4FF08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xmlns="" id="{73B39123-F7DD-0A52-BFB5-AF0426DC4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2" r="48607" b="13057"/>
          <a:stretch/>
        </p:blipFill>
        <p:spPr>
          <a:xfrm flipV="1">
            <a:off x="8823959" y="-106681"/>
            <a:ext cx="3505201" cy="6103736"/>
          </a:xfrm>
          <a:prstGeom prst="rect">
            <a:avLst/>
          </a:prstGeom>
        </p:spPr>
      </p:pic>
      <p:pic>
        <p:nvPicPr>
          <p:cNvPr id="23" name="Picture 22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xmlns="" id="{FBB67444-350B-551B-8A58-FB651DE68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3" r="42278" b="29478"/>
          <a:stretch/>
        </p:blipFill>
        <p:spPr>
          <a:xfrm rot="10800000" flipV="1">
            <a:off x="-1" y="2028989"/>
            <a:ext cx="4282444" cy="49509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D9DA94-53DC-8DE4-3310-C048A3AA6331}"/>
              </a:ext>
            </a:extLst>
          </p:cNvPr>
          <p:cNvSpPr/>
          <p:nvPr userDrawn="1"/>
        </p:nvSpPr>
        <p:spPr>
          <a:xfrm>
            <a:off x="0" y="5962388"/>
            <a:ext cx="212942" cy="895612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619B86-527B-9111-7A2A-5172177450E8}"/>
              </a:ext>
            </a:extLst>
          </p:cNvPr>
          <p:cNvSpPr/>
          <p:nvPr userDrawn="1"/>
        </p:nvSpPr>
        <p:spPr>
          <a:xfrm>
            <a:off x="0" y="0"/>
            <a:ext cx="212942" cy="596238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xmlns="" id="{676D8B40-4F18-1860-0968-1033F94C5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977" y="3028650"/>
            <a:ext cx="3593810" cy="1325563"/>
          </a:xfrm>
        </p:spPr>
        <p:txBody>
          <a:bodyPr>
            <a:normAutofit/>
          </a:bodyPr>
          <a:lstStyle>
            <a:lvl1pPr algn="ctr">
              <a:defRPr sz="6600">
                <a:solidFill>
                  <a:srgbClr val="58585A"/>
                </a:solidFill>
              </a:defRPr>
            </a:lvl1pPr>
          </a:lstStyle>
          <a:p>
            <a:r>
              <a:rPr lang="en-US"/>
              <a:t>Contents</a:t>
            </a:r>
            <a:endParaRPr lang="x-non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FDFE53F9-90AC-5A72-95AD-8475CDEEF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7808" y="1838325"/>
            <a:ext cx="4779230" cy="40116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1]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2]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3]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4]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AD8DB727-8FC1-DD6A-6D0A-0C3531E051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8337" y="1838325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01</a:t>
            </a:r>
            <a:endParaRPr lang="x-none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EB0DF7A7-D91F-0088-2AFF-52BB83BAB8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8337" y="2815012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02</a:t>
            </a:r>
            <a:endParaRPr lang="x-none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C68914DA-4EA9-E539-4C83-66F07E386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8337" y="3764337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03</a:t>
            </a:r>
            <a:endParaRPr lang="x-none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17407D5B-369F-5FCB-A5B0-51C05E0A6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8337" y="4783848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04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1566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xmlns="" id="{8A6E15C2-814B-0340-3A5F-99EDE648D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03" y="0"/>
            <a:ext cx="12210504" cy="69799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382F6B-2B66-CD1F-21AF-DF8D46C6CAFA}"/>
              </a:ext>
            </a:extLst>
          </p:cNvPr>
          <p:cNvSpPr/>
          <p:nvPr userDrawn="1"/>
        </p:nvSpPr>
        <p:spPr>
          <a:xfrm>
            <a:off x="0" y="-91440"/>
            <a:ext cx="12192000" cy="6979920"/>
          </a:xfrm>
          <a:prstGeom prst="rect">
            <a:avLst/>
          </a:prstGeom>
          <a:solidFill>
            <a:srgbClr val="585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6453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x-non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8542C667-3DB2-C895-DFBB-966CF66DD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9" y="2312063"/>
            <a:ext cx="974943" cy="661035"/>
          </a:xfrm>
        </p:spPr>
        <p:txBody>
          <a:bodyPr>
            <a:noAutofit/>
          </a:bodyPr>
          <a:lstStyle>
            <a:lvl1pPr marL="0" indent="0" algn="ctr">
              <a:buNone/>
              <a:defRPr sz="44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01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8476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xmlns="" id="{92E549BA-251A-C7CE-9322-2439F5A72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2" r="48607" b="13057"/>
          <a:stretch/>
        </p:blipFill>
        <p:spPr>
          <a:xfrm>
            <a:off x="8823959" y="754264"/>
            <a:ext cx="3505201" cy="6103736"/>
          </a:xfrm>
          <a:prstGeom prst="rect">
            <a:avLst/>
          </a:prstGeom>
        </p:spPr>
      </p:pic>
      <p:pic>
        <p:nvPicPr>
          <p:cNvPr id="9" name="Picture 8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xmlns="" id="{16A0A65F-2144-9082-41E6-611BD55B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3" r="42278" b="29478"/>
          <a:stretch/>
        </p:blipFill>
        <p:spPr>
          <a:xfrm rot="11256363">
            <a:off x="-289561" y="-274320"/>
            <a:ext cx="4282444" cy="49509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382F6B-2B66-CD1F-21AF-DF8D46C6CAFA}"/>
              </a:ext>
            </a:extLst>
          </p:cNvPr>
          <p:cNvSpPr/>
          <p:nvPr userDrawn="1"/>
        </p:nvSpPr>
        <p:spPr>
          <a:xfrm>
            <a:off x="0" y="-106680"/>
            <a:ext cx="12192000" cy="7086600"/>
          </a:xfrm>
          <a:prstGeom prst="rect">
            <a:avLst/>
          </a:prstGeom>
          <a:solidFill>
            <a:srgbClr val="585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6453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x-none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656CE7-97A7-2CA8-B015-9AAE2B537E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9" y="2312063"/>
            <a:ext cx="974943" cy="661035"/>
          </a:xfrm>
        </p:spPr>
        <p:txBody>
          <a:bodyPr>
            <a:noAutofit/>
          </a:bodyPr>
          <a:lstStyle>
            <a:lvl1pPr marL="0" indent="0" algn="ctr">
              <a:buNone/>
              <a:defRPr sz="44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01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5053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5DD2E7D-3C98-B627-DADA-2F9D396CB6FF}"/>
              </a:ext>
            </a:extLst>
          </p:cNvPr>
          <p:cNvSpPr/>
          <p:nvPr userDrawn="1"/>
        </p:nvSpPr>
        <p:spPr>
          <a:xfrm>
            <a:off x="-21085" y="333509"/>
            <a:ext cx="3442710" cy="1750930"/>
          </a:xfrm>
          <a:prstGeom prst="rect">
            <a:avLst/>
          </a:prstGeom>
          <a:solidFill>
            <a:srgbClr val="58585A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9" y="407645"/>
            <a:ext cx="2841522" cy="158299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47768" y="609600"/>
            <a:ext cx="8219767" cy="6017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4F096BA-D7F9-7EEA-979B-2963BCD82CAA}"/>
              </a:ext>
            </a:extLst>
          </p:cNvPr>
          <p:cNvSpPr/>
          <p:nvPr userDrawn="1"/>
        </p:nvSpPr>
        <p:spPr>
          <a:xfrm flipV="1">
            <a:off x="10108505" y="159208"/>
            <a:ext cx="1929009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9950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489525"/>
            <a:ext cx="7766887" cy="615675"/>
          </a:xfrm>
        </p:spPr>
        <p:txBody>
          <a:bodyPr>
            <a:noAutofit/>
          </a:bodyPr>
          <a:lstStyle>
            <a:lvl1pPr>
              <a:defRPr sz="480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949" y="1594726"/>
            <a:ext cx="11258234" cy="4809619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8F63B5-C736-68DF-C08B-E81FD3FF7E26}"/>
              </a:ext>
            </a:extLst>
          </p:cNvPr>
          <p:cNvSpPr/>
          <p:nvPr userDrawn="1"/>
        </p:nvSpPr>
        <p:spPr>
          <a:xfrm flipV="1">
            <a:off x="10108505" y="159208"/>
            <a:ext cx="1929009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C50C77-4D39-4300-8013-E2EF88828764}"/>
              </a:ext>
            </a:extLst>
          </p:cNvPr>
          <p:cNvSpPr/>
          <p:nvPr userDrawn="1"/>
        </p:nvSpPr>
        <p:spPr>
          <a:xfrm>
            <a:off x="363254" y="0"/>
            <a:ext cx="112735" cy="104978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443464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66" y="1489193"/>
            <a:ext cx="6781969" cy="1499813"/>
          </a:xfrm>
        </p:spPr>
        <p:txBody>
          <a:bodyPr>
            <a:noAutofit/>
          </a:bodyPr>
          <a:lstStyle>
            <a:lvl1pPr>
              <a:defRPr sz="480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85566" y="3529781"/>
            <a:ext cx="6781969" cy="2753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1479E1-425E-BBAC-760A-B4D8085BC6D6}"/>
              </a:ext>
            </a:extLst>
          </p:cNvPr>
          <p:cNvSpPr/>
          <p:nvPr userDrawn="1"/>
        </p:nvSpPr>
        <p:spPr>
          <a:xfrm>
            <a:off x="5085567" y="997159"/>
            <a:ext cx="1010433" cy="105131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D67C9C5-42A8-B9C6-A31E-BE2FA12DC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942" y="609599"/>
            <a:ext cx="4119716" cy="56732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7003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2273B4E-2328-71C8-8F4A-7F8BF21C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564FDE-82F7-CD67-B6E6-A21E59E45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5F4384-FC46-A039-DF62-66692EF7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901E-C904-4F85-B94B-C8F631EE4FAE}" type="datetimeFigureOut">
              <a:rPr lang="x-none" smtClean="0"/>
              <a:pPr/>
              <a:t>23.02.2024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660B81-F607-7AFC-F151-9892B0234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56E9B-9D03-DA1B-3E34-577705F35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D203-3F6D-4A25-BEC6-FA26FC4FF0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2906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51" r:id="rId5"/>
    <p:sldLayoutId id="2147483660" r:id="rId6"/>
    <p:sldLayoutId id="2147483652" r:id="rId7"/>
    <p:sldLayoutId id="2147483656" r:id="rId8"/>
    <p:sldLayoutId id="2147483653" r:id="rId9"/>
    <p:sldLayoutId id="2147483654" r:id="rId10"/>
    <p:sldLayoutId id="2147483655" r:id="rId11"/>
    <p:sldLayoutId id="2147483657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svg"/><Relationship Id="rId5" Type="http://schemas.openxmlformats.org/officeDocument/2006/relationships/image" Target="../media/image25.png"/><Relationship Id="rId4" Type="http://schemas.openxmlformats.org/officeDocument/2006/relationships/image" Target="../media/image40.svg"/><Relationship Id="rId9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svg"/><Relationship Id="rId5" Type="http://schemas.openxmlformats.org/officeDocument/2006/relationships/image" Target="../media/image28.png"/><Relationship Id="rId4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aisiia.frank@reach-initiatives.or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DC4C861-8917-5886-23A2-DD30C93D8845}"/>
              </a:ext>
            </a:extLst>
          </p:cNvPr>
          <p:cNvSpPr txBox="1">
            <a:spLocks/>
          </p:cNvSpPr>
          <p:nvPr/>
        </p:nvSpPr>
        <p:spPr>
          <a:xfrm>
            <a:off x="683233" y="1466985"/>
            <a:ext cx="10326143" cy="3290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3159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rgbClr val="EE5859"/>
                </a:solidFill>
                <a:latin typeface="Roboto Condensed"/>
                <a:ea typeface="Roboto Condensed"/>
                <a:cs typeface="Roboto Condensed"/>
              </a:rPr>
              <a:t>Профілювання ситуації ВПО у Павлоградській міській громаді</a:t>
            </a:r>
            <a:endParaRPr lang="en-GB" sz="4000" dirty="0">
              <a:solidFill>
                <a:srgbClr val="EE5859"/>
              </a:solidFill>
              <a:ea typeface="Roboto Condensed"/>
              <a:cs typeface="Roboto Condensed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61A9134-149B-7276-EFDE-AB55A4A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233" y="4757409"/>
            <a:ext cx="5412767" cy="1077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uk-UA" dirty="0">
                <a:latin typeface="Roboto Black"/>
                <a:ea typeface="Roboto Black"/>
                <a:cs typeface="Segoe UI Light"/>
              </a:rPr>
              <a:t>Результати</a:t>
            </a:r>
            <a:endParaRPr lang="en-GB" dirty="0">
              <a:solidFill>
                <a:srgbClr val="EE5859"/>
              </a:solidFill>
              <a:latin typeface="Roboto"/>
              <a:ea typeface="Roboto"/>
              <a:cs typeface="Segoe UI Light"/>
            </a:endParaRPr>
          </a:p>
          <a:p>
            <a:pPr algn="l"/>
            <a:r>
              <a:rPr lang="uk-UA" dirty="0">
                <a:solidFill>
                  <a:srgbClr val="EE5859"/>
                </a:solidFill>
                <a:latin typeface="Roboto"/>
                <a:ea typeface="Roboto"/>
                <a:cs typeface="Segoe UI Light"/>
              </a:rPr>
              <a:t>Лютий</a:t>
            </a:r>
            <a:r>
              <a:rPr lang="en-GB" dirty="0">
                <a:solidFill>
                  <a:srgbClr val="EE5859"/>
                </a:solidFill>
                <a:latin typeface="Roboto"/>
                <a:ea typeface="Roboto"/>
                <a:cs typeface="Segoe UI Light"/>
              </a:rPr>
              <a:t> 202</a:t>
            </a:r>
            <a:r>
              <a:rPr lang="uk-UA" dirty="0">
                <a:solidFill>
                  <a:srgbClr val="EE5859"/>
                </a:solidFill>
                <a:latin typeface="Roboto"/>
                <a:ea typeface="Roboto"/>
                <a:cs typeface="Segoe UI Light"/>
              </a:rPr>
              <a:t>4</a:t>
            </a:r>
            <a:endParaRPr lang="x-none" sz="2000" dirty="0">
              <a:solidFill>
                <a:srgbClr val="EE58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09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69" y="116381"/>
            <a:ext cx="11345506" cy="1355359"/>
          </a:xfrm>
        </p:spPr>
        <p:txBody>
          <a:bodyPr/>
          <a:lstStyle/>
          <a:p>
            <a:r>
              <a:rPr lang="uk-UA" sz="4000">
                <a:latin typeface="Roboto Condensed"/>
                <a:ea typeface="Roboto Condensed"/>
                <a:cs typeface="Roboto Condensed"/>
              </a:rPr>
              <a:t>Наміри переміщення</a:t>
            </a:r>
            <a:endParaRPr lang="en-US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xmlns="" id="{DF328CC4-0579-B3CF-7F8A-ADC90BA6C6AF}"/>
              </a:ext>
            </a:extLst>
          </p:cNvPr>
          <p:cNvSpPr txBox="1">
            <a:spLocks/>
          </p:cNvSpPr>
          <p:nvPr/>
        </p:nvSpPr>
        <p:spPr>
          <a:xfrm>
            <a:off x="6761609" y="1813482"/>
            <a:ext cx="5061106" cy="4702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uk-UA" sz="1800" b="1">
                <a:latin typeface="Segoe UI Light"/>
                <a:ea typeface="Roboto Light"/>
                <a:cs typeface="Segoe UI Light"/>
              </a:rPr>
              <a:t>Основні умови для втілення бажаного варіанту</a:t>
            </a:r>
            <a:r>
              <a:rPr lang="en-GB" sz="1800" b="1">
                <a:latin typeface="Segoe UI Light"/>
                <a:ea typeface="Roboto Light"/>
                <a:cs typeface="Segoe UI Light"/>
              </a:rPr>
              <a:t>: </a:t>
            </a:r>
            <a:endParaRPr lang="en-GB" b="1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>
                <a:latin typeface="Segoe UI Light"/>
                <a:ea typeface="Roboto Light"/>
                <a:cs typeface="Segoe UI Light"/>
              </a:rPr>
              <a:t>доступ до постійного житла </a:t>
            </a:r>
            <a:r>
              <a:rPr lang="en-GB" sz="1800">
                <a:latin typeface="Segoe UI Light"/>
                <a:ea typeface="Roboto Light"/>
                <a:cs typeface="Segoe UI Light"/>
              </a:rPr>
              <a:t>(58%)</a:t>
            </a:r>
            <a:r>
              <a:rPr lang="uk-UA" sz="1800">
                <a:latin typeface="Segoe UI Light"/>
                <a:ea typeface="Roboto Light"/>
                <a:cs typeface="Segoe UI Light"/>
              </a:rPr>
              <a:t>;</a:t>
            </a:r>
            <a:endParaRPr lang="en-GB" sz="1800">
              <a:latin typeface="Segoe UI Light"/>
              <a:ea typeface="Roboto Light"/>
              <a:cs typeface="Segoe UI Ligh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>
                <a:latin typeface="Segoe UI Light"/>
                <a:ea typeface="Roboto Light"/>
                <a:cs typeface="Leelawadee"/>
              </a:rPr>
              <a:t>покращення безпекової ситуації</a:t>
            </a:r>
            <a:r>
              <a:rPr lang="en-GB" sz="1800">
                <a:latin typeface="Segoe UI Light"/>
                <a:ea typeface="Roboto Light"/>
                <a:cs typeface="Leelawadee"/>
              </a:rPr>
              <a:t>/ </a:t>
            </a:r>
            <a:r>
              <a:rPr lang="uk-UA" sz="1800">
                <a:latin typeface="Segoe UI Light"/>
                <a:ea typeface="Roboto Light"/>
                <a:cs typeface="Leelawadee"/>
              </a:rPr>
              <a:t>відчуття безпеки у бажаному місці проживання</a:t>
            </a:r>
            <a:r>
              <a:rPr lang="en-GB" sz="1800">
                <a:latin typeface="Segoe UI Light"/>
                <a:ea typeface="Roboto Light"/>
                <a:cs typeface="Leelawadee"/>
              </a:rPr>
              <a:t> (35%)</a:t>
            </a:r>
            <a:r>
              <a:rPr lang="uk-UA" sz="1800">
                <a:latin typeface="Segoe UI Light"/>
                <a:ea typeface="Roboto Light"/>
                <a:cs typeface="Leelawadee"/>
              </a:rPr>
              <a:t>;</a:t>
            </a:r>
            <a:endParaRPr lang="en-GB" sz="1800">
              <a:latin typeface="Segoe UI Light"/>
              <a:ea typeface="Roboto Light"/>
              <a:cs typeface="Leelawadee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>
                <a:latin typeface="Segoe UI Light"/>
                <a:ea typeface="Roboto Light"/>
                <a:cs typeface="Leelawadee"/>
              </a:rPr>
              <a:t>покращення економічної ситуації домогосподарства</a:t>
            </a:r>
            <a:r>
              <a:rPr lang="en-GB" sz="1800">
                <a:latin typeface="Segoe UI Light"/>
                <a:ea typeface="Roboto Light"/>
                <a:cs typeface="Leelawadee"/>
              </a:rPr>
              <a:t> (29%)</a:t>
            </a:r>
            <a:r>
              <a:rPr lang="uk-UA" sz="1800">
                <a:latin typeface="Segoe UI Light"/>
                <a:ea typeface="Roboto Light"/>
                <a:cs typeface="Leelawadee"/>
              </a:rPr>
              <a:t>;</a:t>
            </a:r>
            <a:r>
              <a:rPr lang="en-GB" sz="1800">
                <a:latin typeface="Segoe UI Light"/>
                <a:ea typeface="Roboto Light"/>
                <a:cs typeface="Leelawadee"/>
              </a:rPr>
              <a:t> </a:t>
            </a:r>
            <a:endParaRPr lang="en-GB" sz="1800">
              <a:latin typeface="Segoe UI Light"/>
              <a:ea typeface="Roboto Light"/>
              <a:cs typeface="Segoe UI Ligh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>
                <a:latin typeface="Segoe UI Light"/>
                <a:ea typeface="Roboto Light"/>
                <a:cs typeface="Segoe UI Light"/>
              </a:rPr>
              <a:t>доступ до можливостей працевлаштування та засобів до існування </a:t>
            </a:r>
            <a:r>
              <a:rPr lang="en-GB" sz="1800">
                <a:latin typeface="Segoe UI Light"/>
                <a:ea typeface="Roboto Light"/>
                <a:cs typeface="Segoe UI Light"/>
              </a:rPr>
              <a:t>(28%)</a:t>
            </a:r>
            <a:r>
              <a:rPr lang="uk-UA" sz="1800">
                <a:latin typeface="Segoe UI Light"/>
                <a:ea typeface="Roboto Light"/>
                <a:cs typeface="Segoe UI Light"/>
              </a:rPr>
              <a:t>.</a:t>
            </a:r>
            <a:r>
              <a:rPr lang="en-GB" sz="1800">
                <a:latin typeface="Segoe UI Light"/>
                <a:ea typeface="Roboto Light"/>
                <a:cs typeface="Segoe UI Light"/>
              </a:rPr>
              <a:t> </a:t>
            </a:r>
          </a:p>
          <a:p>
            <a:pPr algn="l">
              <a:lnSpc>
                <a:spcPct val="100000"/>
              </a:lnSpc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  <a:cs typeface="Segoe UI Ligh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  <a:cs typeface="Segoe UI Ligh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  <a:cs typeface="Segoe UI Light"/>
            </a:endParaRPr>
          </a:p>
          <a:p>
            <a:pPr algn="l">
              <a:lnSpc>
                <a:spcPct val="100000"/>
              </a:lnSpc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7AA0C9B-11D6-63F6-783F-EC00E2462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2741" y="2727277"/>
            <a:ext cx="516588" cy="63138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B1378D57-89BC-92C1-2EFE-C184C2BF1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71538" y="2727277"/>
            <a:ext cx="704802" cy="63138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935F344-6046-40C4-4927-C7EC572A09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74425" y="2722226"/>
            <a:ext cx="684267" cy="612989"/>
          </a:xfrm>
          <a:prstGeom prst="rect">
            <a:avLst/>
          </a:prstGeom>
        </p:spPr>
      </p:pic>
      <p:sp>
        <p:nvSpPr>
          <p:cNvPr id="7" name="Subtitle 5">
            <a:extLst>
              <a:ext uri="{FF2B5EF4-FFF2-40B4-BE49-F238E27FC236}">
                <a16:creationId xmlns:a16="http://schemas.microsoft.com/office/drawing/2014/main" xmlns="" id="{FE1DDCD4-46BF-B55A-606F-0C2B2FA0489A}"/>
              </a:ext>
            </a:extLst>
          </p:cNvPr>
          <p:cNvSpPr txBox="1">
            <a:spLocks/>
          </p:cNvSpPr>
          <p:nvPr/>
        </p:nvSpPr>
        <p:spPr>
          <a:xfrm>
            <a:off x="575807" y="1764739"/>
            <a:ext cx="5520193" cy="6313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Бажане місце проживання переміщених ДГ у середньо- та довгостроковій перспективах </a:t>
            </a:r>
            <a:r>
              <a:rPr lang="en-C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(3-6 </a:t>
            </a:r>
            <a:r>
              <a:rPr lang="uk-U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місяців</a:t>
            </a:r>
            <a:r>
              <a:rPr lang="en-C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) </a:t>
            </a:r>
            <a:endParaRPr lang="en-GB" sz="1800">
              <a:solidFill>
                <a:srgbClr val="EE5859"/>
              </a:solidFill>
              <a:latin typeface="+mj-lt"/>
              <a:ea typeface="Roboto Light"/>
              <a:cs typeface="Leelawadee"/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xmlns="" id="{DDEAC7BD-5634-0516-7D26-BBCA00B70EE2}"/>
              </a:ext>
            </a:extLst>
          </p:cNvPr>
          <p:cNvSpPr txBox="1">
            <a:spLocks/>
          </p:cNvSpPr>
          <p:nvPr/>
        </p:nvSpPr>
        <p:spPr>
          <a:xfrm>
            <a:off x="4545901" y="3507056"/>
            <a:ext cx="1769543" cy="1315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600">
                <a:latin typeface="Leelawadee"/>
                <a:cs typeface="Leelawadee"/>
              </a:rPr>
              <a:t>9%</a:t>
            </a:r>
            <a:endParaRPr lang="en-GB" sz="2600"/>
          </a:p>
          <a:p>
            <a:pPr>
              <a:lnSpc>
                <a:spcPct val="100000"/>
              </a:lnSpc>
            </a:pPr>
            <a:r>
              <a:rPr lang="uk-UA" sz="1900">
                <a:latin typeface="Segoe UI Light"/>
                <a:ea typeface="Roboto Light"/>
                <a:cs typeface="Leelawadee"/>
              </a:rPr>
              <a:t>Область постійного проживання</a:t>
            </a:r>
            <a:endParaRPr lang="en-GB" sz="1900">
              <a:latin typeface="Segoe UI Light"/>
              <a:ea typeface="Roboto Ligh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D9319A3-F476-995D-0F06-3B07DD21C0B3}"/>
              </a:ext>
            </a:extLst>
          </p:cNvPr>
          <p:cNvCxnSpPr/>
          <p:nvPr/>
        </p:nvCxnSpPr>
        <p:spPr>
          <a:xfrm>
            <a:off x="6526060" y="1277655"/>
            <a:ext cx="0" cy="4997885"/>
          </a:xfrm>
          <a:prstGeom prst="line">
            <a:avLst/>
          </a:prstGeom>
          <a:ln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5">
            <a:extLst>
              <a:ext uri="{FF2B5EF4-FFF2-40B4-BE49-F238E27FC236}">
                <a16:creationId xmlns:a16="http://schemas.microsoft.com/office/drawing/2014/main" xmlns="" id="{6AF4B155-567D-C851-3658-BDA1D8A095DD}"/>
              </a:ext>
            </a:extLst>
          </p:cNvPr>
          <p:cNvSpPr txBox="1">
            <a:spLocks/>
          </p:cNvSpPr>
          <p:nvPr/>
        </p:nvSpPr>
        <p:spPr>
          <a:xfrm>
            <a:off x="395932" y="3507057"/>
            <a:ext cx="1959311" cy="1138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>
                <a:latin typeface="Leelawadee"/>
                <a:cs typeface="Leelawadee"/>
              </a:rPr>
              <a:t>86%</a:t>
            </a:r>
            <a:endParaRPr lang="en-GB"/>
          </a:p>
          <a:p>
            <a:pPr>
              <a:lnSpc>
                <a:spcPct val="100000"/>
              </a:lnSpc>
            </a:pPr>
            <a:r>
              <a:rPr lang="uk-UA" sz="1800">
                <a:latin typeface="Segoe UI Light"/>
                <a:ea typeface="Roboto Light"/>
                <a:cs typeface="Leelawadee"/>
              </a:rPr>
              <a:t>Павлоградська громада</a:t>
            </a:r>
            <a:endParaRPr lang="en-GB" sz="1800">
              <a:latin typeface="Segoe UI Light"/>
              <a:ea typeface="Roboto Ligh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xmlns="" id="{C6BD2D4E-CABE-B891-5AB2-8E281E28E5A0}"/>
              </a:ext>
            </a:extLst>
          </p:cNvPr>
          <p:cNvSpPr txBox="1">
            <a:spLocks/>
          </p:cNvSpPr>
          <p:nvPr/>
        </p:nvSpPr>
        <p:spPr>
          <a:xfrm>
            <a:off x="2306793" y="3507056"/>
            <a:ext cx="2240664" cy="1490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>
                <a:latin typeface="Leelawadee"/>
                <a:cs typeface="Leelawadee"/>
              </a:rPr>
              <a:t>1%</a:t>
            </a:r>
            <a:endParaRPr lang="en-GB"/>
          </a:p>
          <a:p>
            <a:pPr>
              <a:lnSpc>
                <a:spcPct val="100000"/>
              </a:lnSpc>
            </a:pPr>
            <a:r>
              <a:rPr lang="uk-UA" sz="1800">
                <a:latin typeface="Segoe UI Light"/>
                <a:ea typeface="Roboto Light"/>
                <a:cs typeface="Leelawadee"/>
              </a:rPr>
              <a:t>Інший населений пункт</a:t>
            </a:r>
            <a:endParaRPr lang="en-GB" sz="180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xmlns="" id="{E80CF227-6699-9091-70AA-DFADF3CBA9CD}"/>
              </a:ext>
            </a:extLst>
          </p:cNvPr>
          <p:cNvSpPr txBox="1">
            <a:spLocks/>
          </p:cNvSpPr>
          <p:nvPr/>
        </p:nvSpPr>
        <p:spPr>
          <a:xfrm>
            <a:off x="575808" y="4994261"/>
            <a:ext cx="5316616" cy="662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1050" i="1">
                <a:latin typeface="Segoe UI Light" panose="020B0502040204020203" pitchFamily="34" charset="0"/>
                <a:ea typeface="Roboto Light" panose="02000000000000000000" pitchFamily="2" charset="0"/>
              </a:rPr>
              <a:t>На період збору даних </a:t>
            </a:r>
            <a:r>
              <a:rPr lang="en-CA" sz="1050" i="1">
                <a:latin typeface="Segoe UI Light" panose="020B0502040204020203" pitchFamily="34" charset="0"/>
                <a:ea typeface="Roboto Light" panose="02000000000000000000" pitchFamily="2" charset="0"/>
              </a:rPr>
              <a:t>4% </a:t>
            </a:r>
            <a:r>
              <a:rPr lang="uk-UA" sz="1050" i="1">
                <a:latin typeface="Segoe UI Light" panose="020B0502040204020203" pitchFamily="34" charset="0"/>
                <a:ea typeface="Roboto Light" panose="02000000000000000000" pitchFamily="2" charset="0"/>
              </a:rPr>
              <a:t>опитаних переміщених домогосподарств не знали, яким є для них бажане місце проживання у середньо- та довгостроковій перспективах </a:t>
            </a:r>
            <a:r>
              <a:rPr lang="en-CA" sz="1050" i="1">
                <a:latin typeface="Segoe UI Light" panose="020B0502040204020203" pitchFamily="34" charset="0"/>
                <a:ea typeface="Roboto Light" panose="02000000000000000000" pitchFamily="2" charset="0"/>
              </a:rPr>
              <a:t>(3-6</a:t>
            </a:r>
            <a:r>
              <a:rPr lang="uk-UA" sz="1050" i="1">
                <a:latin typeface="Segoe UI Light" panose="020B0502040204020203" pitchFamily="34" charset="0"/>
                <a:ea typeface="Roboto Light" panose="02000000000000000000" pitchFamily="2" charset="0"/>
              </a:rPr>
              <a:t> місяців</a:t>
            </a:r>
            <a:r>
              <a:rPr lang="en-CA" sz="1050" i="1">
                <a:latin typeface="Segoe UI Light" panose="020B0502040204020203" pitchFamily="34" charset="0"/>
                <a:ea typeface="Roboto Light" panose="02000000000000000000" pitchFamily="2" charset="0"/>
              </a:rPr>
              <a:t>)</a:t>
            </a:r>
            <a:r>
              <a:rPr lang="uk-UA" sz="1050" i="1">
                <a:latin typeface="Segoe UI Light" panose="020B0502040204020203" pitchFamily="34" charset="0"/>
                <a:ea typeface="Roboto Light" panose="02000000000000000000" pitchFamily="2" charset="0"/>
              </a:rPr>
              <a:t>.</a:t>
            </a:r>
            <a:endParaRPr lang="en-GB" sz="1050" i="1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83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26" y="541308"/>
            <a:ext cx="10438555" cy="615675"/>
          </a:xfrm>
        </p:spPr>
        <p:txBody>
          <a:bodyPr/>
          <a:lstStyle/>
          <a:p>
            <a:r>
              <a:rPr lang="uk-UA" sz="4000">
                <a:latin typeface="Roboto Condensed"/>
                <a:ea typeface="Roboto Condensed"/>
                <a:cs typeface="Roboto Condensed"/>
              </a:rPr>
              <a:t>Доступ до освіти</a:t>
            </a:r>
            <a:endParaRPr lang="en-US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xmlns="" id="{671B83A0-7E7C-5F75-5487-53492F28FC47}"/>
              </a:ext>
            </a:extLst>
          </p:cNvPr>
          <p:cNvSpPr txBox="1">
            <a:spLocks/>
          </p:cNvSpPr>
          <p:nvPr/>
        </p:nvSpPr>
        <p:spPr>
          <a:xfrm>
            <a:off x="1120122" y="1484415"/>
            <a:ext cx="6048774" cy="7015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88% </a:t>
            </a:r>
            <a:r>
              <a:rPr lang="uk-U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дітей з переміщених домогосподарств</a:t>
            </a:r>
            <a:r>
              <a:rPr lang="en-C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 </a:t>
            </a:r>
            <a:r>
              <a:rPr lang="uk-U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вказали на відсутність труднощів з доступом до формальної освіти</a:t>
            </a:r>
            <a:r>
              <a:rPr lang="en-CA" sz="1800">
                <a:solidFill>
                  <a:srgbClr val="EE5859"/>
                </a:solidFill>
                <a:latin typeface="+mj-lt"/>
                <a:ea typeface="Roboto Light"/>
                <a:cs typeface="Leelawadee"/>
              </a:rPr>
              <a:t> </a:t>
            </a:r>
            <a:endParaRPr lang="en-GB" sz="1800">
              <a:solidFill>
                <a:srgbClr val="EE5859"/>
              </a:solidFill>
              <a:latin typeface="+mj-lt"/>
              <a:ea typeface="Roboto Light"/>
              <a:cs typeface="Leelawadee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18B17DB-4DCE-EA48-06E7-2D402D46A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5426" y="1546873"/>
            <a:ext cx="323850" cy="4000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96FFCF9-2FEF-1A4E-47DC-6430079C0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61317" y="905308"/>
            <a:ext cx="599510" cy="59951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F917E979-F8B2-6244-1AAF-CE303D74EEB2}"/>
              </a:ext>
            </a:extLst>
          </p:cNvPr>
          <p:cNvSpPr/>
          <p:nvPr/>
        </p:nvSpPr>
        <p:spPr>
          <a:xfrm rot="5400000">
            <a:off x="9646938" y="4535429"/>
            <a:ext cx="642551" cy="420129"/>
          </a:xfrm>
          <a:prstGeom prst="rightArrow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0D47E4-09AD-BCC4-B606-2DA255EB75AE}"/>
              </a:ext>
            </a:extLst>
          </p:cNvPr>
          <p:cNvSpPr txBox="1"/>
          <p:nvPr/>
        </p:nvSpPr>
        <p:spPr>
          <a:xfrm>
            <a:off x="8066409" y="5259306"/>
            <a:ext cx="4121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Навчальні заклади </a:t>
            </a:r>
            <a:r>
              <a:rPr lang="en-US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68% (n=170)</a:t>
            </a:r>
            <a:r>
              <a:rPr lang="uk-UA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тих дітей з опитаних переміщених домогосподарств, які здобували освіту дистанційно, знаходилися у</a:t>
            </a:r>
            <a:r>
              <a:rPr lang="en-US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Павлограді</a:t>
            </a:r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(49%)</a:t>
            </a:r>
            <a:r>
              <a:rPr lang="uk-UA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;</a:t>
            </a:r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області їхнього постійного проживання</a:t>
            </a:r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(39%)</a:t>
            </a:r>
            <a:r>
              <a:rPr lang="uk-UA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;</a:t>
            </a:r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іншому населеному пункті </a:t>
            </a:r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(11%)</a:t>
            </a:r>
            <a:r>
              <a:rPr lang="uk-UA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x-none" sz="14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xmlns="" id="{1F8F42BB-4159-A799-F31E-FC419D08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47" y="2422424"/>
            <a:ext cx="7734768" cy="37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80C81C8-CCD1-F5BD-6ACC-7F765553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761" y="1632484"/>
            <a:ext cx="46767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76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5C35F-DD1B-4E10-ED2F-B69E783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1" y="551870"/>
            <a:ext cx="11472859" cy="615675"/>
          </a:xfrm>
        </p:spPr>
        <p:txBody>
          <a:bodyPr/>
          <a:lstStyle/>
          <a:p>
            <a:r>
              <a:rPr lang="uk-UA"/>
              <a:t>Працевлаштування та засоби до існування</a:t>
            </a:r>
            <a:endParaRPr lang="en-US"/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xmlns="" id="{AFAD6334-784A-A078-0A10-64933A3E3D62}"/>
              </a:ext>
            </a:extLst>
          </p:cNvPr>
          <p:cNvSpPr txBox="1">
            <a:spLocks/>
          </p:cNvSpPr>
          <p:nvPr/>
        </p:nvSpPr>
        <p:spPr>
          <a:xfrm>
            <a:off x="611770" y="1245241"/>
            <a:ext cx="11134715" cy="70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uk-UA" sz="28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Ситуація із зайнятістю членів переміщених і непереміщених домогосподарств у період до лютого 2022 року та нині</a:t>
            </a:r>
            <a:endParaRPr lang="en-US" sz="2800" dirty="0">
              <a:solidFill>
                <a:srgbClr val="EE5859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9F3330-E1FD-67B7-E3F1-39FA83ABE174}"/>
              </a:ext>
            </a:extLst>
          </p:cNvPr>
          <p:cNvSpPr/>
          <p:nvPr/>
        </p:nvSpPr>
        <p:spPr>
          <a:xfrm>
            <a:off x="688735" y="2840703"/>
            <a:ext cx="6756897" cy="346394"/>
          </a:xfrm>
          <a:prstGeom prst="rect">
            <a:avLst/>
          </a:prstGeom>
          <a:noFill/>
          <a:ln>
            <a:solidFill>
              <a:srgbClr val="EE58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9F3330-E1FD-67B7-E3F1-39FA83ABE174}"/>
              </a:ext>
            </a:extLst>
          </p:cNvPr>
          <p:cNvSpPr/>
          <p:nvPr/>
        </p:nvSpPr>
        <p:spPr>
          <a:xfrm>
            <a:off x="528641" y="5152103"/>
            <a:ext cx="6580082" cy="346394"/>
          </a:xfrm>
          <a:prstGeom prst="rect">
            <a:avLst/>
          </a:prstGeom>
          <a:noFill/>
          <a:ln>
            <a:solidFill>
              <a:srgbClr val="EE58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40A328FA-2A20-F95A-F2A1-D16194D284C4}"/>
              </a:ext>
            </a:extLst>
          </p:cNvPr>
          <p:cNvSpPr>
            <a:spLocks noGrp="1"/>
          </p:cNvSpPr>
          <p:nvPr/>
        </p:nvSpPr>
        <p:spPr>
          <a:xfrm>
            <a:off x="7445632" y="3094738"/>
            <a:ext cx="4555868" cy="3292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uk-UA" sz="1600" b="1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Серед безробітних членів переміщених домогосподарств </a:t>
            </a:r>
            <a:r>
              <a:rPr lang="en-US" sz="1600" b="1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(11%)</a:t>
            </a:r>
            <a:r>
              <a:rPr lang="uk-UA" sz="1600" b="1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більшість складали жінки</a:t>
            </a:r>
            <a:r>
              <a:rPr lang="en-US" sz="1600" b="1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(86%)</a:t>
            </a:r>
            <a:r>
              <a:rPr lang="en-US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. </a:t>
            </a:r>
            <a:r>
              <a:rPr lang="uk-UA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За отриманими даними, </a:t>
            </a:r>
            <a:r>
              <a:rPr lang="uk-UA" sz="1600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обов</a:t>
            </a:r>
            <a:r>
              <a:rPr lang="en-US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’</a:t>
            </a:r>
            <a:r>
              <a:rPr lang="uk-UA" sz="1600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язки</a:t>
            </a:r>
            <a:r>
              <a:rPr lang="uk-UA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з догляду та брак можливостей працевлаштування були найпоширенішими причинами безробіття серед жінок опитаних переміщених домогосподарств</a:t>
            </a:r>
            <a:r>
              <a:rPr lang="en-US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. 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2CD85AAD-622C-19E5-4A39-1E1FF611E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6177110"/>
              </p:ext>
            </p:extLst>
          </p:nvPr>
        </p:nvGraphicFramePr>
        <p:xfrm>
          <a:off x="528641" y="2050026"/>
          <a:ext cx="7300434" cy="456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7571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5C35F-DD1B-4E10-ED2F-B69E783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1" y="551870"/>
            <a:ext cx="11472859" cy="615675"/>
          </a:xfrm>
        </p:spPr>
        <p:txBody>
          <a:bodyPr/>
          <a:lstStyle/>
          <a:p>
            <a:r>
              <a:rPr lang="uk-UA"/>
              <a:t>Працевлаштування та засоби до існування</a:t>
            </a:r>
            <a:endParaRPr lang="en-US"/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xmlns="" id="{AFAD6334-784A-A078-0A10-64933A3E3D62}"/>
              </a:ext>
            </a:extLst>
          </p:cNvPr>
          <p:cNvSpPr txBox="1">
            <a:spLocks/>
          </p:cNvSpPr>
          <p:nvPr/>
        </p:nvSpPr>
        <p:spPr>
          <a:xfrm>
            <a:off x="646176" y="1245241"/>
            <a:ext cx="11100309" cy="52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uk-UA" sz="28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Сфери зайнятості</a:t>
            </a:r>
            <a:endParaRPr lang="en-US" sz="2800">
              <a:solidFill>
                <a:srgbClr val="EE5859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A490EFEF-607C-0AB7-6B53-FBA0260D5B6F}"/>
              </a:ext>
            </a:extLst>
          </p:cNvPr>
          <p:cNvSpPr>
            <a:spLocks noGrp="1"/>
          </p:cNvSpPr>
          <p:nvPr/>
        </p:nvSpPr>
        <p:spPr>
          <a:xfrm>
            <a:off x="987552" y="1769606"/>
            <a:ext cx="5108449" cy="11722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3 </a:t>
            </a:r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основні сфери зайнятості станом на зараз, за словами </a:t>
            </a:r>
            <a:r>
              <a:rPr lang="uk-UA" sz="1500" b="1" dirty="0">
                <a:solidFill>
                  <a:srgbClr val="EE5859"/>
                </a:solidFill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ВПО</a:t>
            </a:r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:</a:t>
            </a:r>
            <a:endParaRPr lang="en-US" sz="1500" dirty="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  <a:p>
            <a:pPr lvl="1"/>
            <a:r>
              <a:rPr lang="ru-RU" sz="1500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гірничодобувна</a:t>
            </a:r>
            <a:r>
              <a:rPr lang="ru-RU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ru-RU" sz="1500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промисловість</a:t>
            </a:r>
            <a:r>
              <a:rPr lang="ru-RU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і </a:t>
            </a:r>
            <a:r>
              <a:rPr lang="ru-RU" sz="1500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розробка</a:t>
            </a:r>
            <a:r>
              <a:rPr lang="ru-RU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кар</a:t>
            </a:r>
            <a:r>
              <a:rPr lang="en-US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’</a:t>
            </a:r>
            <a:r>
              <a:rPr lang="ru-RU" sz="1500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єрів</a:t>
            </a:r>
            <a:r>
              <a:rPr lang="ru-RU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(2</a:t>
            </a:r>
            <a:r>
              <a:rPr lang="en-US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3</a:t>
            </a:r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%);</a:t>
            </a:r>
            <a:endParaRPr lang="en-US" sz="1500" dirty="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  <a:p>
            <a:pPr lvl="1"/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оптова та роздрібна торгівля</a:t>
            </a:r>
            <a:r>
              <a:rPr lang="en-US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(1</a:t>
            </a:r>
            <a:r>
              <a:rPr lang="en-US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1</a:t>
            </a:r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%);</a:t>
            </a:r>
            <a:endParaRPr lang="en-US" sz="1500" dirty="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  <a:p>
            <a:pPr lvl="1"/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освіта (1</a:t>
            </a:r>
            <a:r>
              <a:rPr lang="en-US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0</a:t>
            </a:r>
            <a:r>
              <a:rPr lang="uk-UA" sz="15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%).</a:t>
            </a:r>
            <a:endParaRPr lang="en-US" sz="1500" dirty="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  <a:p>
            <a:pPr lvl="1"/>
            <a:endParaRPr lang="en-GB" sz="1000" dirty="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01F60115-55F6-139A-FD13-82C45A85DE35}"/>
              </a:ext>
            </a:extLst>
          </p:cNvPr>
          <p:cNvSpPr>
            <a:spLocks noGrp="1"/>
          </p:cNvSpPr>
          <p:nvPr/>
        </p:nvSpPr>
        <p:spPr>
          <a:xfrm>
            <a:off x="6272017" y="1658112"/>
            <a:ext cx="5108449" cy="12843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3 </a:t>
            </a:r>
            <a:r>
              <a:rPr lang="uk-UA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основні сфери зайнятості станом на зараз, за словами </a:t>
            </a:r>
            <a:r>
              <a:rPr lang="uk-UA" sz="1400" b="1">
                <a:solidFill>
                  <a:srgbClr val="EE5859"/>
                </a:solidFill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непереміщених осіб</a:t>
            </a:r>
            <a:r>
              <a:rPr lang="uk-UA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:</a:t>
            </a:r>
            <a:endParaRPr lang="en-US" sz="140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  <a:p>
            <a:pPr lvl="1"/>
            <a:r>
              <a:rPr lang="ru-RU" sz="140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гірничодобувна</a:t>
            </a:r>
            <a:r>
              <a:rPr lang="ru-RU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ru-RU" sz="140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промисловість</a:t>
            </a:r>
            <a:r>
              <a:rPr lang="ru-RU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і </a:t>
            </a:r>
            <a:r>
              <a:rPr lang="ru-RU" sz="140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розробка</a:t>
            </a:r>
            <a:r>
              <a:rPr lang="ru-RU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кар</a:t>
            </a:r>
            <a:r>
              <a:rPr lang="en-US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’</a:t>
            </a:r>
            <a:r>
              <a:rPr lang="ru-RU" sz="140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єрів</a:t>
            </a:r>
            <a:r>
              <a:rPr lang="en-US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uk-UA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(19%);</a:t>
            </a:r>
            <a:endParaRPr lang="en-US" sz="140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  <a:p>
            <a:pPr lvl="1"/>
            <a:r>
              <a:rPr lang="uk-UA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оптова та роздрібна торгівля</a:t>
            </a:r>
            <a:r>
              <a:rPr lang="en-US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uk-UA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(1</a:t>
            </a:r>
            <a:r>
              <a:rPr lang="en-US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4</a:t>
            </a:r>
            <a:r>
              <a:rPr lang="uk-UA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%)</a:t>
            </a:r>
            <a:endParaRPr lang="en-US" sz="140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  <a:p>
            <a:pPr lvl="1"/>
            <a:r>
              <a:rPr lang="uk-UA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сфера послуг(1</a:t>
            </a:r>
            <a:r>
              <a:rPr lang="en-US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0</a:t>
            </a:r>
            <a:r>
              <a:rPr lang="uk-UA" sz="140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%)</a:t>
            </a:r>
            <a:endParaRPr lang="en-US" sz="140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  <a:p>
            <a:pPr lvl="1"/>
            <a:endParaRPr lang="en-GB" sz="100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C6048A0-4BDA-0006-81DE-F7D7C72D4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8835631"/>
              </p:ext>
            </p:extLst>
          </p:nvPr>
        </p:nvGraphicFramePr>
        <p:xfrm>
          <a:off x="211666" y="2941821"/>
          <a:ext cx="11789833" cy="379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18AF398-FD6B-408B-237F-26A254FD6D13}"/>
              </a:ext>
            </a:extLst>
          </p:cNvPr>
          <p:cNvSpPr/>
          <p:nvPr/>
        </p:nvSpPr>
        <p:spPr>
          <a:xfrm>
            <a:off x="190500" y="3429000"/>
            <a:ext cx="2298699" cy="2565400"/>
          </a:xfrm>
          <a:prstGeom prst="rect">
            <a:avLst/>
          </a:prstGeom>
          <a:noFill/>
          <a:ln>
            <a:solidFill>
              <a:srgbClr val="EE58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8AF398-FD6B-408B-237F-26A254FD6D13}"/>
              </a:ext>
            </a:extLst>
          </p:cNvPr>
          <p:cNvSpPr/>
          <p:nvPr/>
        </p:nvSpPr>
        <p:spPr>
          <a:xfrm>
            <a:off x="3420534" y="3429001"/>
            <a:ext cx="1191673" cy="2565399"/>
          </a:xfrm>
          <a:prstGeom prst="rect">
            <a:avLst/>
          </a:prstGeom>
          <a:noFill/>
          <a:ln>
            <a:solidFill>
              <a:srgbClr val="EE58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27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5C35F-DD1B-4E10-ED2F-B69E783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1" y="551870"/>
            <a:ext cx="11472859" cy="615675"/>
          </a:xfrm>
        </p:spPr>
        <p:txBody>
          <a:bodyPr/>
          <a:lstStyle/>
          <a:p>
            <a:r>
              <a:rPr lang="uk-UA"/>
              <a:t>Працевлаштування та засоби до існування</a:t>
            </a:r>
            <a:endParaRPr lang="en-US"/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xmlns="" id="{AFAD6334-784A-A078-0A10-64933A3E3D62}"/>
              </a:ext>
            </a:extLst>
          </p:cNvPr>
          <p:cNvSpPr txBox="1">
            <a:spLocks/>
          </p:cNvSpPr>
          <p:nvPr/>
        </p:nvSpPr>
        <p:spPr>
          <a:xfrm>
            <a:off x="724339" y="1241963"/>
            <a:ext cx="3662355" cy="9639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>
                <a:solidFill>
                  <a:srgbClr val="EE5859"/>
                </a:solidFill>
                <a:latin typeface="+mj-lt"/>
                <a:ea typeface="Roboto Condensed"/>
                <a:cs typeface="Roboto Condensed"/>
              </a:rPr>
              <a:t>Загальний місячний дохід домогосподарств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018DC52-7823-AF41-4FC5-D5475056A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4339" y="2362800"/>
            <a:ext cx="572124" cy="762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5DEDC0-C1E2-0463-D883-70D01E328F1F}"/>
              </a:ext>
            </a:extLst>
          </p:cNvPr>
          <p:cNvSpPr txBox="1"/>
          <p:nvPr/>
        </p:nvSpPr>
        <p:spPr>
          <a:xfrm>
            <a:off x="1536304" y="2293298"/>
            <a:ext cx="267701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400" b="1">
                <a:solidFill>
                  <a:srgbClr val="EE5859"/>
                </a:solidFill>
                <a:latin typeface="+mj-lt"/>
              </a:rPr>
              <a:t>2</a:t>
            </a:r>
            <a:r>
              <a:rPr lang="uk-UA" sz="1400" b="1">
                <a:solidFill>
                  <a:srgbClr val="EE5859"/>
                </a:solidFill>
                <a:latin typeface="+mj-lt"/>
              </a:rPr>
              <a:t> </a:t>
            </a:r>
            <a:r>
              <a:rPr lang="ru-RU" sz="1400" b="1">
                <a:solidFill>
                  <a:srgbClr val="EE5859"/>
                </a:solidFill>
                <a:latin typeface="+mj-lt"/>
              </a:rPr>
              <a:t>589 </a:t>
            </a:r>
            <a:r>
              <a:rPr lang="uk-UA" sz="1400" b="1">
                <a:solidFill>
                  <a:srgbClr val="EE5859"/>
                </a:solidFill>
                <a:latin typeface="+mj-lt"/>
              </a:rPr>
              <a:t>грн</a:t>
            </a:r>
            <a:r>
              <a:rPr lang="uk-UA" sz="1400">
                <a:latin typeface="+mj-lt"/>
              </a:rPr>
              <a:t> – прожитковий мінімум на одну особу відповідно до Державного бюджету України на 2023 рік</a:t>
            </a:r>
            <a:r>
              <a:rPr lang="en-US" sz="1400">
                <a:latin typeface="+mj-lt"/>
              </a:rPr>
              <a:t>.</a:t>
            </a:r>
            <a:endParaRPr lang="ru-RU" sz="1400">
              <a:latin typeface="+mj-lt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0423A6AC-5D9F-32A3-0C1B-3DCA347AA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8498" y="3704620"/>
            <a:ext cx="752542" cy="8209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A0BC8B-00AF-0850-C138-49892C71B424}"/>
              </a:ext>
            </a:extLst>
          </p:cNvPr>
          <p:cNvSpPr txBox="1"/>
          <p:nvPr/>
        </p:nvSpPr>
        <p:spPr>
          <a:xfrm>
            <a:off x="1574636" y="3704620"/>
            <a:ext cx="267701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EE5859"/>
                </a:solidFill>
                <a:latin typeface="+mj-lt"/>
              </a:rPr>
              <a:t>6</a:t>
            </a:r>
            <a:r>
              <a:rPr lang="uk-UA" sz="1400" b="1">
                <a:solidFill>
                  <a:srgbClr val="EE5859"/>
                </a:solidFill>
                <a:latin typeface="+mj-lt"/>
              </a:rPr>
              <a:t> </a:t>
            </a:r>
            <a:r>
              <a:rPr lang="en-US" sz="1400" b="1">
                <a:solidFill>
                  <a:srgbClr val="EE5859"/>
                </a:solidFill>
                <a:latin typeface="+mj-lt"/>
              </a:rPr>
              <a:t>700 </a:t>
            </a:r>
            <a:r>
              <a:rPr lang="uk-UA" sz="1400" b="1">
                <a:solidFill>
                  <a:srgbClr val="EE5859"/>
                </a:solidFill>
                <a:latin typeface="+mj-lt"/>
              </a:rPr>
              <a:t>грн </a:t>
            </a:r>
            <a:r>
              <a:rPr lang="uk-UA" sz="1400">
                <a:latin typeface="+mj-lt"/>
              </a:rPr>
              <a:t>– мінімальна заробітна плата відповідно до Державного бюджету України на 2023 рік</a:t>
            </a:r>
            <a:r>
              <a:rPr lang="en-US" sz="1400">
                <a:latin typeface="+mj-lt"/>
              </a:rPr>
              <a:t>.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09A4DD41-B42F-738D-EC76-CCEF7C690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1905" y="5104563"/>
            <a:ext cx="828560" cy="517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56A596-8012-6182-1647-A8D30013C4B5}"/>
              </a:ext>
            </a:extLst>
          </p:cNvPr>
          <p:cNvSpPr txBox="1"/>
          <p:nvPr/>
        </p:nvSpPr>
        <p:spPr>
          <a:xfrm>
            <a:off x="1646588" y="5005003"/>
            <a:ext cx="2677016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EE5859"/>
                </a:solidFill>
                <a:latin typeface="+mj-lt"/>
              </a:rPr>
              <a:t>13</a:t>
            </a:r>
            <a:r>
              <a:rPr lang="uk-UA" sz="1400" b="1">
                <a:solidFill>
                  <a:srgbClr val="EE5859"/>
                </a:solidFill>
                <a:latin typeface="+mj-lt"/>
              </a:rPr>
              <a:t> </a:t>
            </a:r>
            <a:r>
              <a:rPr lang="en-US" sz="1400" b="1">
                <a:solidFill>
                  <a:srgbClr val="EE5859"/>
                </a:solidFill>
                <a:latin typeface="+mj-lt"/>
              </a:rPr>
              <a:t>284 </a:t>
            </a:r>
            <a:r>
              <a:rPr lang="uk-UA" sz="1400" b="1">
                <a:solidFill>
                  <a:srgbClr val="EE5859"/>
                </a:solidFill>
                <a:latin typeface="+mj-lt"/>
              </a:rPr>
              <a:t>грн</a:t>
            </a:r>
            <a:r>
              <a:rPr lang="uk-UA" sz="1400">
                <a:latin typeface="+mj-lt"/>
              </a:rPr>
              <a:t> – загальний середньомісячний дохід домогосподарств у Східному </a:t>
            </a:r>
            <a:r>
              <a:rPr lang="uk-UA" sz="1400" err="1">
                <a:latin typeface="+mj-lt"/>
              </a:rPr>
              <a:t>макрорегіоні</a:t>
            </a:r>
            <a:r>
              <a:rPr lang="uk-UA" sz="1400">
                <a:latin typeface="+mj-lt"/>
              </a:rPr>
              <a:t>, за даними дослідження «Оцінка </a:t>
            </a:r>
            <a:r>
              <a:rPr lang="uk-UA" sz="1400" err="1">
                <a:latin typeface="+mj-lt"/>
              </a:rPr>
              <a:t>мультисекторальних</a:t>
            </a:r>
            <a:r>
              <a:rPr lang="uk-UA" sz="1400">
                <a:latin typeface="+mj-lt"/>
              </a:rPr>
              <a:t> потреб» (</a:t>
            </a:r>
            <a:r>
              <a:rPr lang="en-US" sz="1400">
                <a:latin typeface="+mj-lt"/>
              </a:rPr>
              <a:t>MSNA</a:t>
            </a:r>
            <a:r>
              <a:rPr lang="uk-UA" sz="1400">
                <a:latin typeface="+mj-lt"/>
              </a:rPr>
              <a:t>) у</a:t>
            </a:r>
            <a:r>
              <a:rPr lang="en-US" sz="1400">
                <a:latin typeface="+mj-lt"/>
              </a:rPr>
              <a:t> 2023</a:t>
            </a:r>
            <a:r>
              <a:rPr lang="uk-UA" sz="1400">
                <a:latin typeface="+mj-lt"/>
              </a:rPr>
              <a:t> році</a:t>
            </a:r>
            <a:r>
              <a:rPr lang="en-US" sz="1400">
                <a:latin typeface="+mj-lt"/>
              </a:rPr>
              <a:t>.</a:t>
            </a:r>
            <a:endParaRPr lang="en-US"/>
          </a:p>
        </p:txBody>
      </p:sp>
      <p:pic>
        <p:nvPicPr>
          <p:cNvPr id="15" name="Picture 14" descr="A graph of percentages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xmlns="" id="{09D91289-2487-498B-FA9B-F4B730CCDC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" r="1334" b="2214"/>
          <a:stretch/>
        </p:blipFill>
        <p:spPr>
          <a:xfrm>
            <a:off x="4453160" y="1241963"/>
            <a:ext cx="7548339" cy="54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8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5C35F-DD1B-4E10-ED2F-B69E783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1" y="551870"/>
            <a:ext cx="11472859" cy="615675"/>
          </a:xfrm>
        </p:spPr>
        <p:txBody>
          <a:bodyPr/>
          <a:lstStyle/>
          <a:p>
            <a:r>
              <a:rPr lang="uk-UA"/>
              <a:t>Працевлаштування та засоби до існування</a:t>
            </a:r>
            <a:endParaRPr lang="en-US"/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xmlns="" id="{AFAD6334-784A-A078-0A10-64933A3E3D62}"/>
              </a:ext>
            </a:extLst>
          </p:cNvPr>
          <p:cNvSpPr txBox="1">
            <a:spLocks/>
          </p:cNvSpPr>
          <p:nvPr/>
        </p:nvSpPr>
        <p:spPr>
          <a:xfrm>
            <a:off x="573971" y="1242588"/>
            <a:ext cx="11134715" cy="70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uk-UA" sz="28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Поточні джерела доходу домогосподарств</a:t>
            </a:r>
            <a:r>
              <a:rPr lang="en-US" sz="28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​</a:t>
            </a:r>
            <a:endParaRPr lang="en-US" sz="2800" dirty="0">
              <a:solidFill>
                <a:srgbClr val="EE5859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xmlns="" id="{CCC46A59-61D3-8636-EEFC-6DE72D56B052}"/>
              </a:ext>
            </a:extLst>
          </p:cNvPr>
          <p:cNvSpPr>
            <a:spLocks noGrp="1"/>
          </p:cNvSpPr>
          <p:nvPr/>
        </p:nvSpPr>
        <p:spPr>
          <a:xfrm>
            <a:off x="7278005" y="2279041"/>
            <a:ext cx="4038796" cy="1836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Опитані переміщені домогосподарства здебільшого залежали від </a:t>
            </a:r>
            <a:r>
              <a:rPr lang="ru-RU" sz="1600" b="1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доходу у </a:t>
            </a:r>
            <a:r>
              <a:rPr lang="ru-RU" sz="1600" b="1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формі</a:t>
            </a:r>
            <a:r>
              <a:rPr lang="ru-RU" sz="1600" b="1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ru-RU" sz="1600" b="1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державної</a:t>
            </a:r>
            <a:r>
              <a:rPr lang="ru-RU" sz="1600" b="1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ru-RU" sz="1600" b="1" dirty="0" err="1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допомоги</a:t>
            </a:r>
            <a:r>
              <a:rPr lang="ru-RU" sz="1600" b="1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, </a:t>
            </a:r>
            <a:r>
              <a:rPr lang="uk-UA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яка складала</a:t>
            </a:r>
            <a:r>
              <a:rPr lang="en-US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1600" b="1" dirty="0">
                <a:solidFill>
                  <a:srgbClr val="EE5859"/>
                </a:solidFill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2</a:t>
            </a:r>
            <a:r>
              <a:rPr lang="uk-UA" sz="1600" b="1" dirty="0">
                <a:solidFill>
                  <a:srgbClr val="EE5859"/>
                </a:solidFill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1600" b="1" dirty="0">
                <a:solidFill>
                  <a:srgbClr val="EE5859"/>
                </a:solidFill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000 </a:t>
            </a:r>
            <a:r>
              <a:rPr lang="uk-UA" sz="1600" b="1" dirty="0">
                <a:solidFill>
                  <a:srgbClr val="EE5859"/>
                </a:solidFill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грн на одну особу</a:t>
            </a:r>
            <a:r>
              <a:rPr lang="en-US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(3</a:t>
            </a:r>
            <a:r>
              <a:rPr lang="uk-UA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000 </a:t>
            </a:r>
            <a:r>
              <a:rPr lang="uk-UA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грн для переміщених людей з інвалідністю та дітьми</a:t>
            </a:r>
            <a:r>
              <a:rPr lang="en-US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) </a:t>
            </a:r>
            <a:r>
              <a:rPr lang="uk-UA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у четвертому кварталі 2023 року, за даними Міністерства реінтеграції</a:t>
            </a:r>
            <a:r>
              <a:rPr lang="en-US" sz="16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.</a:t>
            </a:r>
            <a:r>
              <a:rPr lang="en-US" sz="1200" dirty="0">
                <a:highlight>
                  <a:srgbClr val="FFFFFE"/>
                </a:highlight>
                <a:latin typeface="Roboto Condensed"/>
                <a:ea typeface="Roboto Condensed"/>
                <a:cs typeface="Roboto Condensed"/>
              </a:rPr>
              <a:t> </a:t>
            </a:r>
          </a:p>
          <a:p>
            <a:pPr lvl="1"/>
            <a:endParaRPr lang="en-GB" sz="900" dirty="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24F37C6-8602-7A80-0853-3CB2BEAF5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3566711"/>
              </p:ext>
            </p:extLst>
          </p:nvPr>
        </p:nvGraphicFramePr>
        <p:xfrm>
          <a:off x="359570" y="1534341"/>
          <a:ext cx="11472859" cy="532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916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5C35F-DD1B-4E10-ED2F-B69E783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1" y="551870"/>
            <a:ext cx="11472859" cy="615675"/>
          </a:xfrm>
        </p:spPr>
        <p:txBody>
          <a:bodyPr/>
          <a:lstStyle/>
          <a:p>
            <a:r>
              <a:rPr lang="uk-UA"/>
              <a:t>Доступ до житла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6F07A8B-F94F-DE0F-7B8C-F3C143E35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20755" y="888492"/>
            <a:ext cx="782640" cy="782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E2D7D7-B53B-9977-451A-644E78E4A663}"/>
              </a:ext>
            </a:extLst>
          </p:cNvPr>
          <p:cNvSpPr txBox="1"/>
          <p:nvPr/>
        </p:nvSpPr>
        <p:spPr>
          <a:xfrm>
            <a:off x="8847294" y="757619"/>
            <a:ext cx="2808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55% </a:t>
            </a:r>
            <a:r>
              <a:rPr lang="uk-UA" sz="1600" dirty="0">
                <a:latin typeface="+mj-lt"/>
              </a:rPr>
              <a:t>опитаних переміщених домогосподарств, які винаймали житло, користувалися послугами</a:t>
            </a:r>
            <a:r>
              <a:rPr lang="en-US" sz="1600" dirty="0">
                <a:latin typeface="+mj-lt"/>
              </a:rPr>
              <a:t> </a:t>
            </a:r>
            <a:r>
              <a:rPr lang="uk-UA" sz="1600" dirty="0" err="1">
                <a:latin typeface="+mj-lt"/>
              </a:rPr>
              <a:t>агента</a:t>
            </a:r>
            <a:r>
              <a:rPr lang="uk-UA" sz="1600" dirty="0">
                <a:latin typeface="+mj-lt"/>
              </a:rPr>
              <a:t> з нерухомості</a:t>
            </a:r>
            <a:r>
              <a:rPr lang="en-US" sz="1600" dirty="0">
                <a:latin typeface="+mj-lt"/>
              </a:rPr>
              <a:t>. </a:t>
            </a:r>
            <a:endParaRPr lang="en-US" sz="2000" dirty="0"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ED2D846D-18E1-466D-484F-E4BEFC25A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80515" y="2520748"/>
            <a:ext cx="641519" cy="882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5BCE6-27DA-55E0-508D-DD05CFA69B48}"/>
              </a:ext>
            </a:extLst>
          </p:cNvPr>
          <p:cNvSpPr txBox="1"/>
          <p:nvPr/>
        </p:nvSpPr>
        <p:spPr>
          <a:xfrm>
            <a:off x="8847294" y="2317380"/>
            <a:ext cx="3106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19%</a:t>
            </a:r>
            <a:r>
              <a:rPr lang="uk-UA" sz="1600" dirty="0">
                <a:latin typeface="+mj-lt"/>
              </a:rPr>
              <a:t> опитаних переміщених домогосподарств, які винаймали житло, мали договір оренди.</a:t>
            </a:r>
            <a:r>
              <a:rPr lang="en-US" sz="1600" dirty="0">
                <a:latin typeface="+mj-lt"/>
              </a:rPr>
              <a:t> </a:t>
            </a:r>
            <a:r>
              <a:rPr lang="uk-UA" sz="1600" b="1" i="0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 них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19% </a:t>
            </a:r>
            <a:r>
              <a:rPr lang="uk-UA" sz="1600" b="1" i="0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мали нотаріально завірений договір оренди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.</a:t>
            </a:r>
            <a:endParaRPr lang="en-US" sz="1600" b="1" dirty="0">
              <a:latin typeface="+mj-lt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63112E32-1375-934E-65C6-F4D029313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0980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xmlns="" id="{E4C81F9B-E9C0-8389-CE82-085107E714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504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0021940B-666A-FB48-EEA4-D25306752962}"/>
              </a:ext>
            </a:extLst>
          </p:cNvPr>
          <p:cNvSpPr txBox="1"/>
          <p:nvPr/>
        </p:nvSpPr>
        <p:spPr>
          <a:xfrm>
            <a:off x="8847294" y="3839040"/>
            <a:ext cx="310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20% </a:t>
            </a:r>
            <a:r>
              <a:rPr lang="uk-UA" sz="1600" dirty="0">
                <a:latin typeface="+mj-lt"/>
              </a:rPr>
              <a:t>опитаних переміщених домогосподарств, які винаймали житло, останнім часом використовували заощадження для оплати оренди та комунальних послуг</a:t>
            </a:r>
            <a:r>
              <a:rPr lang="en-US" sz="1600" dirty="0">
                <a:latin typeface="+mj-lt"/>
              </a:rPr>
              <a:t>. </a:t>
            </a:r>
            <a:r>
              <a:rPr lang="uk-UA" sz="1600" dirty="0">
                <a:latin typeface="+mj-lt"/>
              </a:rPr>
              <a:t>Багато переміщених домогосподарств</a:t>
            </a:r>
            <a:r>
              <a:rPr lang="en-US" sz="1600" dirty="0">
                <a:latin typeface="+mj-lt"/>
              </a:rPr>
              <a:t> (32%) </a:t>
            </a:r>
            <a:r>
              <a:rPr lang="uk-UA" sz="1600" dirty="0">
                <a:latin typeface="+mj-lt"/>
              </a:rPr>
              <a:t>зазначили</a:t>
            </a:r>
            <a:r>
              <a:rPr lang="en-US" sz="1600" dirty="0">
                <a:latin typeface="+mj-lt"/>
              </a:rPr>
              <a:t> </a:t>
            </a:r>
            <a:r>
              <a:rPr lang="uk-UA" sz="1600" b="1" dirty="0">
                <a:latin typeface="+mj-lt"/>
              </a:rPr>
              <a:t>вартість оренди та комунальних послуг у розмірі приблизно 5 </a:t>
            </a:r>
            <a:r>
              <a:rPr lang="en-US" sz="1600" b="1" dirty="0">
                <a:latin typeface="+mj-lt"/>
              </a:rPr>
              <a:t>000-7</a:t>
            </a:r>
            <a:r>
              <a:rPr lang="uk-UA" sz="1600" b="1" dirty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 </a:t>
            </a:r>
            <a:r>
              <a:rPr lang="uk-UA" sz="1600" b="1" dirty="0">
                <a:latin typeface="+mj-lt"/>
              </a:rPr>
              <a:t>грн на місяць</a:t>
            </a:r>
            <a:r>
              <a:rPr lang="en-US" sz="1600" b="1" dirty="0">
                <a:latin typeface="+mj-lt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BE9B7B51-8163-6464-00FE-3B47921873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99153" y="4252452"/>
            <a:ext cx="804241" cy="61567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2EE93AE-1A80-F34D-074C-9ACD4F461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8832070"/>
              </p:ext>
            </p:extLst>
          </p:nvPr>
        </p:nvGraphicFramePr>
        <p:xfrm>
          <a:off x="528641" y="1539745"/>
          <a:ext cx="7091359" cy="510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86105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5C35F-DD1B-4E10-ED2F-B69E783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9" y="391554"/>
            <a:ext cx="7766887" cy="615675"/>
          </a:xfrm>
        </p:spPr>
        <p:txBody>
          <a:bodyPr anchor="ctr">
            <a:normAutofit/>
          </a:bodyPr>
          <a:lstStyle/>
          <a:p>
            <a:r>
              <a:rPr lang="uk-UA" sz="3700"/>
              <a:t>Доступ до державних послуг</a:t>
            </a:r>
            <a:endParaRPr lang="en-US" sz="370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07DC4BA1-2718-13EE-B4B1-7A7B388E4FBF}"/>
              </a:ext>
            </a:extLst>
          </p:cNvPr>
          <p:cNvSpPr/>
          <p:nvPr/>
        </p:nvSpPr>
        <p:spPr>
          <a:xfrm rot="16200000">
            <a:off x="6362676" y="2270093"/>
            <a:ext cx="331619" cy="776749"/>
          </a:xfrm>
          <a:prstGeom prst="downArrow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211210C-35A8-D2FA-49DE-90DE517DC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0839836"/>
              </p:ext>
            </p:extLst>
          </p:nvPr>
        </p:nvGraphicFramePr>
        <p:xfrm>
          <a:off x="6350082" y="1829639"/>
          <a:ext cx="5551714" cy="440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D7C09ABC-E087-2B34-45FA-291ADC2FB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7366840"/>
              </p:ext>
            </p:extLst>
          </p:nvPr>
        </p:nvGraphicFramePr>
        <p:xfrm>
          <a:off x="413657" y="1489709"/>
          <a:ext cx="5936425" cy="509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1102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72" y="435863"/>
            <a:ext cx="9676555" cy="615675"/>
          </a:xfrm>
        </p:spPr>
        <p:txBody>
          <a:bodyPr/>
          <a:lstStyle/>
          <a:p>
            <a:r>
              <a:rPr lang="uk-UA" sz="4000">
                <a:latin typeface="Roboto Condensed"/>
                <a:ea typeface="Roboto Condensed"/>
                <a:cs typeface="Roboto Condensed"/>
              </a:rPr>
              <a:t>Соціальна згуртованість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C6E620F6-170F-EB04-3A55-E757F37C9A91}"/>
              </a:ext>
            </a:extLst>
          </p:cNvPr>
          <p:cNvSpPr txBox="1">
            <a:spLocks/>
          </p:cNvSpPr>
          <p:nvPr/>
        </p:nvSpPr>
        <p:spPr>
          <a:xfrm>
            <a:off x="579272" y="1032697"/>
            <a:ext cx="11134715" cy="709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EE5859"/>
                </a:solidFill>
                <a:latin typeface="+mj-lt"/>
                <a:ea typeface="Roboto Black"/>
                <a:cs typeface="Roboto Black"/>
              </a:rPr>
              <a:t>Залученість ВПО в громадське життя</a:t>
            </a:r>
            <a:endParaRPr lang="en-US" sz="2800" b="1" dirty="0">
              <a:solidFill>
                <a:srgbClr val="EE5859"/>
              </a:solidFill>
              <a:latin typeface="+mj-lt"/>
              <a:ea typeface="Roboto Black"/>
              <a:cs typeface="Roboto Black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A527C4FF-57D8-EB75-FE58-7E785B8BF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9630" y="2470878"/>
            <a:ext cx="959246" cy="63949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5BFD252-1DB8-7F4D-2DBA-B238E34E5198}"/>
              </a:ext>
            </a:extLst>
          </p:cNvPr>
          <p:cNvCxnSpPr>
            <a:cxnSpLocks/>
          </p:cNvCxnSpPr>
          <p:nvPr/>
        </p:nvCxnSpPr>
        <p:spPr>
          <a:xfrm>
            <a:off x="6460746" y="1911155"/>
            <a:ext cx="0" cy="4453478"/>
          </a:xfrm>
          <a:prstGeom prst="line">
            <a:avLst/>
          </a:prstGeom>
          <a:ln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0D20996C-6AD8-FDAC-8D36-01459C054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87356" y="2390838"/>
            <a:ext cx="709918" cy="709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8DE6E-8675-5E6B-1CBB-74EEB29F1EB5}"/>
              </a:ext>
            </a:extLst>
          </p:cNvPr>
          <p:cNvSpPr txBox="1"/>
          <p:nvPr/>
        </p:nvSpPr>
        <p:spPr>
          <a:xfrm>
            <a:off x="952809" y="3814728"/>
            <a:ext cx="46398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b="1" dirty="0">
                <a:solidFill>
                  <a:srgbClr val="EE5859"/>
                </a:solidFill>
                <a:latin typeface="+mj-lt"/>
              </a:rPr>
              <a:t>Найчастіше згадувані групи або заходи, відвідувані у межах громади</a:t>
            </a:r>
            <a:r>
              <a:rPr lang="en-US" b="1" dirty="0">
                <a:solidFill>
                  <a:srgbClr val="EE5859"/>
                </a:solidFill>
                <a:latin typeface="+mj-lt"/>
              </a:rPr>
              <a:t>: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2B0A5A-C814-D2EF-49FD-8B61C04E7333}"/>
              </a:ext>
            </a:extLst>
          </p:cNvPr>
          <p:cNvSpPr txBox="1"/>
          <p:nvPr/>
        </p:nvSpPr>
        <p:spPr>
          <a:xfrm>
            <a:off x="1153847" y="4485329"/>
            <a:ext cx="421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>
                <a:latin typeface="+mj-lt"/>
              </a:rPr>
              <a:t>місцева благодійна організація</a:t>
            </a:r>
            <a:r>
              <a:rPr lang="en-US" sz="1600">
                <a:latin typeface="+mj-lt"/>
              </a:rPr>
              <a:t> </a:t>
            </a:r>
            <a:r>
              <a:rPr lang="uk-UA" sz="1600">
                <a:latin typeface="+mj-lt"/>
              </a:rPr>
              <a:t>(4%);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>
                <a:latin typeface="+mj-lt"/>
              </a:rPr>
              <a:t>спортивна група</a:t>
            </a:r>
            <a:r>
              <a:rPr lang="en-US" sz="1600">
                <a:latin typeface="+mj-lt"/>
              </a:rPr>
              <a:t> </a:t>
            </a:r>
            <a:r>
              <a:rPr lang="uk-UA" sz="1600">
                <a:latin typeface="+mj-lt"/>
              </a:rPr>
              <a:t>(</a:t>
            </a:r>
            <a:r>
              <a:rPr lang="en-CA" sz="1600">
                <a:latin typeface="+mj-lt"/>
              </a:rPr>
              <a:t>3</a:t>
            </a:r>
            <a:r>
              <a:rPr lang="uk-UA" sz="1600">
                <a:latin typeface="+mj-lt"/>
              </a:rPr>
              <a:t>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>
                <a:latin typeface="+mj-lt"/>
              </a:rPr>
              <a:t>молодіжна або жіноча організація</a:t>
            </a:r>
            <a:r>
              <a:rPr lang="en-US" sz="1600">
                <a:latin typeface="+mj-lt"/>
              </a:rPr>
              <a:t> </a:t>
            </a:r>
            <a:r>
              <a:rPr lang="ru-RU" sz="1600">
                <a:latin typeface="+mj-lt"/>
              </a:rPr>
              <a:t>(</a:t>
            </a:r>
            <a:r>
              <a:rPr lang="en-CA" sz="1600">
                <a:latin typeface="+mj-lt"/>
              </a:rPr>
              <a:t>2</a:t>
            </a:r>
            <a:r>
              <a:rPr lang="ru-RU" sz="1600">
                <a:latin typeface="+mj-lt"/>
              </a:rPr>
              <a:t>%).</a:t>
            </a:r>
            <a:endParaRPr lang="en-US" sz="160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D4E137-F89F-4476-96F3-A4B91ADC948B}"/>
              </a:ext>
            </a:extLst>
          </p:cNvPr>
          <p:cNvSpPr txBox="1"/>
          <p:nvPr/>
        </p:nvSpPr>
        <p:spPr>
          <a:xfrm>
            <a:off x="6987890" y="3897574"/>
            <a:ext cx="49356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b="1">
                <a:solidFill>
                  <a:srgbClr val="EE5859"/>
                </a:solidFill>
                <a:latin typeface="+mj-lt"/>
              </a:rPr>
              <a:t>Найчастіше згадувані перешкоди щодо участі у групах або заходах у межах громади</a:t>
            </a:r>
            <a:r>
              <a:rPr lang="en-US" b="1">
                <a:solidFill>
                  <a:srgbClr val="EE5859"/>
                </a:solidFill>
                <a:latin typeface="+mj-lt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3CD71-D212-9CA7-0EE6-E59F2F170DA9}"/>
              </a:ext>
            </a:extLst>
          </p:cNvPr>
          <p:cNvSpPr txBox="1"/>
          <p:nvPr/>
        </p:nvSpPr>
        <p:spPr>
          <a:xfrm>
            <a:off x="7020659" y="4566476"/>
            <a:ext cx="445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>
                <a:latin typeface="+mj-lt"/>
              </a:rPr>
              <a:t>брак часу</a:t>
            </a:r>
            <a:r>
              <a:rPr lang="en-US" sz="1600">
                <a:latin typeface="+mj-lt"/>
              </a:rPr>
              <a:t> </a:t>
            </a:r>
            <a:r>
              <a:rPr lang="uk-UA" sz="1600">
                <a:latin typeface="+mj-lt"/>
              </a:rPr>
              <a:t>(</a:t>
            </a:r>
            <a:r>
              <a:rPr lang="en-CA" sz="1600">
                <a:latin typeface="+mj-lt"/>
              </a:rPr>
              <a:t>10</a:t>
            </a:r>
            <a:r>
              <a:rPr lang="uk-UA" sz="1600">
                <a:latin typeface="+mj-lt"/>
              </a:rPr>
              <a:t>%);</a:t>
            </a:r>
            <a:endParaRPr lang="en-CA" sz="16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>
                <a:latin typeface="+mj-lt"/>
              </a:rPr>
              <a:t>брак інформації про громадські заходи</a:t>
            </a:r>
            <a:r>
              <a:rPr lang="en-US" sz="1600">
                <a:latin typeface="+mj-lt"/>
              </a:rPr>
              <a:t> </a:t>
            </a:r>
            <a:r>
              <a:rPr lang="ru-RU" sz="1600">
                <a:latin typeface="+mj-lt"/>
              </a:rPr>
              <a:t>(</a:t>
            </a:r>
            <a:r>
              <a:rPr lang="en-CA" sz="1600">
                <a:latin typeface="+mj-lt"/>
              </a:rPr>
              <a:t>10</a:t>
            </a:r>
            <a:r>
              <a:rPr lang="ru-RU" sz="1600">
                <a:latin typeface="+mj-lt"/>
              </a:rPr>
              <a:t>%).</a:t>
            </a:r>
            <a:endParaRPr lang="uk-UA" sz="1600" b="1">
              <a:latin typeface="+mj-lt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xmlns="" id="{157E284D-E6F1-E478-76CE-03406C256DFB}"/>
              </a:ext>
            </a:extLst>
          </p:cNvPr>
          <p:cNvSpPr>
            <a:spLocks noGrp="1"/>
          </p:cNvSpPr>
          <p:nvPr/>
        </p:nvSpPr>
        <p:spPr>
          <a:xfrm>
            <a:off x="1512721" y="2350022"/>
            <a:ext cx="4218534" cy="2001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10% </a:t>
            </a:r>
            <a:r>
              <a:rPr lang="uk-UA" sz="1600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опитаних переміщених домогосподарств повідомили про свою </a:t>
            </a:r>
            <a:r>
              <a:rPr lang="uk-UA" sz="1600" b="1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активну участь у соціальних/політичних групах або заходах у межах громади.</a:t>
            </a:r>
            <a:r>
              <a:rPr lang="en-US" sz="1600" b="1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 </a:t>
            </a:r>
            <a:endParaRPr lang="en-GB" sz="1000" b="1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="" id="{C46B72EB-D204-77ED-1D5F-953D69C20C89}"/>
              </a:ext>
            </a:extLst>
          </p:cNvPr>
          <p:cNvSpPr>
            <a:spLocks noGrp="1"/>
          </p:cNvSpPr>
          <p:nvPr/>
        </p:nvSpPr>
        <p:spPr>
          <a:xfrm>
            <a:off x="7338476" y="2281740"/>
            <a:ext cx="4252472" cy="1357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31% </a:t>
            </a:r>
            <a:r>
              <a:rPr lang="uk-UA" sz="1600" dirty="0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опитаних переміщених домогосподарств повідомили, що вони </a:t>
            </a:r>
            <a:r>
              <a:rPr lang="uk-UA" sz="1600" b="1" dirty="0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стикалися з перешкодами </a:t>
            </a:r>
            <a:r>
              <a:rPr lang="uk-UA" sz="1600" dirty="0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до участі в соціальних/політичних групах або заходах у межах громади. </a:t>
            </a:r>
            <a:r>
              <a:rPr lang="en-US" sz="1600" dirty="0">
                <a:highlight>
                  <a:srgbClr val="FFFFFE"/>
                </a:highlight>
                <a:latin typeface="+mj-lt"/>
                <a:ea typeface="Roboto Condensed"/>
                <a:cs typeface="Roboto Condensed"/>
              </a:rPr>
              <a:t> </a:t>
            </a:r>
            <a:endParaRPr lang="en-GB" sz="1000" dirty="0">
              <a:highlight>
                <a:srgbClr val="FFFFFE"/>
              </a:highlight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2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xmlns="" id="{CF10EAB0-30A8-43CF-5AB2-6B687E55E1E2}"/>
              </a:ext>
            </a:extLst>
          </p:cNvPr>
          <p:cNvSpPr txBox="1">
            <a:spLocks/>
          </p:cNvSpPr>
          <p:nvPr/>
        </p:nvSpPr>
        <p:spPr>
          <a:xfrm>
            <a:off x="1492632" y="3147458"/>
            <a:ext cx="3426543" cy="108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Зміст</a:t>
            </a:r>
            <a:endParaRPr lang="x-none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5" name="Subtitle 5">
            <a:extLst>
              <a:ext uri="{FF2B5EF4-FFF2-40B4-BE49-F238E27FC236}">
                <a16:creationId xmlns:a16="http://schemas.microsoft.com/office/drawing/2014/main" xmlns="" id="{6349F9D7-21B4-B1C8-9C53-9EEF01F9BF54}"/>
              </a:ext>
            </a:extLst>
          </p:cNvPr>
          <p:cNvSpPr txBox="1">
            <a:spLocks/>
          </p:cNvSpPr>
          <p:nvPr/>
        </p:nvSpPr>
        <p:spPr>
          <a:xfrm>
            <a:off x="7000530" y="1908288"/>
            <a:ext cx="4873522" cy="37847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>
                <a:latin typeface="Segoe UI Light"/>
                <a:ea typeface="Roboto Light"/>
                <a:cs typeface="Segoe UI Light"/>
              </a:rPr>
              <a:t>Цілі</a:t>
            </a:r>
            <a:endParaRPr lang="en-GB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>
                <a:latin typeface="Segoe UI Light"/>
                <a:ea typeface="Roboto Light"/>
                <a:cs typeface="Segoe UI Light"/>
              </a:rPr>
              <a:t>Методологія</a:t>
            </a:r>
            <a:endParaRPr lang="en-GB">
              <a:latin typeface="Segoe UI Light" panose="020B0502040204020203" pitchFamily="34" charset="0"/>
              <a:ea typeface="Roboto Light" panose="02000000000000000000" pitchFamily="2" charset="0"/>
              <a:cs typeface="Segoe UI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>
                <a:latin typeface="Segoe UI Light"/>
                <a:ea typeface="Roboto Light"/>
                <a:cs typeface="Segoe UI Light"/>
              </a:rPr>
              <a:t>Ключові результати</a:t>
            </a:r>
            <a:endParaRPr lang="en-GB">
              <a:latin typeface="Segoe UI Light" panose="020B0502040204020203" pitchFamily="34" charset="0"/>
              <a:ea typeface="Roboto Light" panose="02000000000000000000" pitchFamily="2" charset="0"/>
              <a:cs typeface="Segoe UI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>
              <a:latin typeface="Segoe UI Light"/>
              <a:ea typeface="Roboto Light"/>
              <a:cs typeface="Segoe UI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>
              <a:latin typeface="Segoe UI Light"/>
              <a:ea typeface="Roboto Light"/>
              <a:cs typeface="Segoe UI Light"/>
            </a:endParaRPr>
          </a:p>
        </p:txBody>
      </p:sp>
      <p:sp>
        <p:nvSpPr>
          <p:cNvPr id="16" name="Subtitle 5">
            <a:extLst>
              <a:ext uri="{FF2B5EF4-FFF2-40B4-BE49-F238E27FC236}">
                <a16:creationId xmlns:a16="http://schemas.microsoft.com/office/drawing/2014/main" xmlns="" id="{0B656847-21EA-5D1A-38ED-6BD819B88627}"/>
              </a:ext>
            </a:extLst>
          </p:cNvPr>
          <p:cNvSpPr txBox="1">
            <a:spLocks/>
          </p:cNvSpPr>
          <p:nvPr/>
        </p:nvSpPr>
        <p:spPr>
          <a:xfrm>
            <a:off x="6198865" y="1812998"/>
            <a:ext cx="940973" cy="81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01</a:t>
            </a:r>
            <a:endParaRPr lang="x-none" sz="4800">
              <a:solidFill>
                <a:srgbClr val="EE585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7" name="Subtitle 5">
            <a:extLst>
              <a:ext uri="{FF2B5EF4-FFF2-40B4-BE49-F238E27FC236}">
                <a16:creationId xmlns:a16="http://schemas.microsoft.com/office/drawing/2014/main" xmlns="" id="{7E79E99C-97D4-0C48-C296-6BC97A0FBFE3}"/>
              </a:ext>
            </a:extLst>
          </p:cNvPr>
          <p:cNvSpPr txBox="1">
            <a:spLocks/>
          </p:cNvSpPr>
          <p:nvPr/>
        </p:nvSpPr>
        <p:spPr>
          <a:xfrm>
            <a:off x="6198865" y="2884701"/>
            <a:ext cx="940973" cy="81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02</a:t>
            </a:r>
            <a:endParaRPr lang="x-none" sz="4800">
              <a:solidFill>
                <a:srgbClr val="EE585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xmlns="" id="{D1C78B3F-9930-3892-4900-952F7193B077}"/>
              </a:ext>
            </a:extLst>
          </p:cNvPr>
          <p:cNvSpPr txBox="1">
            <a:spLocks/>
          </p:cNvSpPr>
          <p:nvPr/>
        </p:nvSpPr>
        <p:spPr>
          <a:xfrm>
            <a:off x="6198865" y="4016610"/>
            <a:ext cx="940973" cy="81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03</a:t>
            </a:r>
            <a:endParaRPr lang="x-none" sz="4800">
              <a:solidFill>
                <a:srgbClr val="EE585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Subtitle 5">
            <a:extLst>
              <a:ext uri="{FF2B5EF4-FFF2-40B4-BE49-F238E27FC236}">
                <a16:creationId xmlns:a16="http://schemas.microsoft.com/office/drawing/2014/main" xmlns="" id="{22E6F071-8C3A-EEDC-ACD1-2EACF7CF1BA7}"/>
              </a:ext>
            </a:extLst>
          </p:cNvPr>
          <p:cNvSpPr txBox="1">
            <a:spLocks/>
          </p:cNvSpPr>
          <p:nvPr/>
        </p:nvSpPr>
        <p:spPr>
          <a:xfrm>
            <a:off x="6198865" y="4873402"/>
            <a:ext cx="940973" cy="81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4800">
              <a:solidFill>
                <a:srgbClr val="EE585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17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4954189F-6ED5-401B-4019-9F688BC341F8}"/>
              </a:ext>
            </a:extLst>
          </p:cNvPr>
          <p:cNvSpPr txBox="1">
            <a:spLocks/>
          </p:cNvSpPr>
          <p:nvPr/>
        </p:nvSpPr>
        <p:spPr>
          <a:xfrm>
            <a:off x="1628703" y="1127899"/>
            <a:ext cx="9209761" cy="18868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uk-UA" sz="6000">
                <a:solidFill>
                  <a:srgbClr val="58585A"/>
                </a:solidFill>
                <a:latin typeface="Roboto Condensed"/>
                <a:ea typeface="Roboto Condensed"/>
                <a:cs typeface="Roboto Condensed"/>
              </a:rPr>
              <a:t>Дякуємо за увагу!</a:t>
            </a:r>
            <a:endParaRPr lang="en-US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xmlns="" id="{0D5D26CE-08B7-BA2D-BEF5-B46455B736B9}"/>
              </a:ext>
            </a:extLst>
          </p:cNvPr>
          <p:cNvSpPr txBox="1">
            <a:spLocks/>
          </p:cNvSpPr>
          <p:nvPr/>
        </p:nvSpPr>
        <p:spPr>
          <a:xfrm>
            <a:off x="4611579" y="3429000"/>
            <a:ext cx="6226885" cy="914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dirty="0">
                <a:solidFill>
                  <a:srgbClr val="58585A"/>
                </a:solidFill>
                <a:latin typeface="Segoe UI Light"/>
                <a:ea typeface="roboto black"/>
                <a:cs typeface="Segoe UI Light"/>
                <a:hlinkClick r:id="rId2"/>
              </a:rPr>
              <a:t>taisiia.frank@reach-initiative.org</a:t>
            </a:r>
            <a:endParaRPr lang="en-US" dirty="0">
              <a:solidFill>
                <a:srgbClr val="000000"/>
              </a:solidFill>
              <a:ea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17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xmlns="" id="{E61C05E7-E763-3BA0-A848-0A56690577D2}"/>
              </a:ext>
            </a:extLst>
          </p:cNvPr>
          <p:cNvSpPr txBox="1">
            <a:spLocks/>
          </p:cNvSpPr>
          <p:nvPr/>
        </p:nvSpPr>
        <p:spPr>
          <a:xfrm>
            <a:off x="4382729" y="2122432"/>
            <a:ext cx="3426543" cy="80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rgbClr val="EE5859"/>
                </a:solidFill>
                <a:latin typeface="Roboto Black"/>
                <a:ea typeface="Roboto Black"/>
                <a:cs typeface="Roboto Condensed"/>
              </a:rPr>
              <a:t>01</a:t>
            </a:r>
            <a:endParaRPr lang="x-none" sz="4800">
              <a:solidFill>
                <a:srgbClr val="EE5859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6E9BA4AF-2A05-4611-0E70-7FBB339EBC14}"/>
              </a:ext>
            </a:extLst>
          </p:cNvPr>
          <p:cNvSpPr txBox="1">
            <a:spLocks/>
          </p:cNvSpPr>
          <p:nvPr/>
        </p:nvSpPr>
        <p:spPr>
          <a:xfrm>
            <a:off x="2620028" y="3159607"/>
            <a:ext cx="7217526" cy="22243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uk-UA" sz="11500">
                <a:solidFill>
                  <a:srgbClr val="58585A"/>
                </a:solidFill>
                <a:latin typeface="Roboto Condensed"/>
                <a:ea typeface="Roboto Condensed"/>
                <a:cs typeface="Roboto Condensed"/>
              </a:rPr>
              <a:t>Цілі дослідження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00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xmlns="" id="{F8B44465-9BAE-4437-F9CE-C214A1BB8F59}"/>
              </a:ext>
            </a:extLst>
          </p:cNvPr>
          <p:cNvSpPr txBox="1">
            <a:spLocks/>
          </p:cNvSpPr>
          <p:nvPr/>
        </p:nvSpPr>
        <p:spPr>
          <a:xfrm>
            <a:off x="475989" y="245648"/>
            <a:ext cx="7703994" cy="861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720B4083-15B7-7094-EA6B-CCE1EECAF768}"/>
              </a:ext>
            </a:extLst>
          </p:cNvPr>
          <p:cNvSpPr txBox="1">
            <a:spLocks/>
          </p:cNvSpPr>
          <p:nvPr/>
        </p:nvSpPr>
        <p:spPr>
          <a:xfrm>
            <a:off x="630944" y="125400"/>
            <a:ext cx="5318752" cy="70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58585A"/>
                </a:solidFill>
                <a:latin typeface="Roboto Condensed"/>
                <a:ea typeface="Roboto Condensed"/>
                <a:cs typeface="Roboto Condensed"/>
              </a:rPr>
              <a:t>Цілі дослідження</a:t>
            </a:r>
            <a:endParaRPr lang="en-US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xmlns="" id="{DDD33E30-ACFA-4ADC-308E-457A57D96EF3}"/>
              </a:ext>
            </a:extLst>
          </p:cNvPr>
          <p:cNvSpPr txBox="1">
            <a:spLocks/>
          </p:cNvSpPr>
          <p:nvPr/>
        </p:nvSpPr>
        <p:spPr>
          <a:xfrm>
            <a:off x="630944" y="701195"/>
            <a:ext cx="5689600" cy="1826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 Black"/>
                <a:cs typeface="Leelawadee"/>
              </a:rPr>
              <a:t>Провести </a:t>
            </a:r>
            <a:r>
              <a:rPr lang="uk-UA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 Black"/>
                <a:cs typeface="Leelawadee"/>
              </a:rPr>
              <a:t>колаборативне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 Black"/>
                <a:cs typeface="Leelawadee"/>
              </a:rPr>
              <a:t> профілювання ситуації ВПО, що проживають у приватних помешканнях у Павлоградській громаді, з метою надання </a:t>
            </a:r>
            <a:r>
              <a:rPr lang="uk-UA" sz="1800" b="1" dirty="0">
                <a:solidFill>
                  <a:srgbClr val="EE5859"/>
                </a:solidFill>
                <a:latin typeface="+mn-lt"/>
                <a:ea typeface="Roboto Black"/>
                <a:cs typeface="Leelawadee"/>
              </a:rPr>
              <a:t>інформаційної підтримки </a:t>
            </a:r>
            <a:r>
              <a:rPr lang="uk-UA" sz="1800" dirty="0">
                <a:solidFill>
                  <a:srgbClr val="58585A"/>
                </a:solidFill>
                <a:latin typeface="+mn-lt"/>
                <a:ea typeface="Roboto Black"/>
                <a:cs typeface="Leelawadee"/>
              </a:rPr>
              <a:t>діяльності</a:t>
            </a:r>
            <a:r>
              <a:rPr lang="uk-UA" sz="1800" b="1" dirty="0">
                <a:solidFill>
                  <a:srgbClr val="EE5859"/>
                </a:solidFill>
                <a:latin typeface="+mn-lt"/>
                <a:ea typeface="Roboto Black"/>
                <a:cs typeface="Leelawadee"/>
              </a:rPr>
              <a:t> </a:t>
            </a:r>
            <a:r>
              <a:rPr lang="uk-UA" sz="1800" dirty="0">
                <a:solidFill>
                  <a:srgbClr val="58585A"/>
                </a:solidFill>
                <a:latin typeface="+mn-lt"/>
                <a:ea typeface="Roboto Black"/>
                <a:cs typeface="Leelawadee"/>
              </a:rPr>
              <a:t>місцевої влади</a:t>
            </a:r>
            <a:r>
              <a:rPr lang="uk-UA" sz="1800" b="1" dirty="0">
                <a:solidFill>
                  <a:srgbClr val="58585A"/>
                </a:solidFill>
                <a:latin typeface="+mn-lt"/>
                <a:ea typeface="Roboto Black"/>
                <a:cs typeface="Leelawadee"/>
              </a:rPr>
              <a:t>,</a:t>
            </a:r>
            <a:r>
              <a:rPr lang="uk-UA" sz="1800" b="1" dirty="0">
                <a:solidFill>
                  <a:srgbClr val="EE5859"/>
                </a:solidFill>
                <a:latin typeface="+mn-lt"/>
                <a:ea typeface="Roboto Black"/>
                <a:cs typeface="Leelawadee"/>
              </a:rPr>
              <a:t>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 Black"/>
                <a:cs typeface="Leelawadee"/>
              </a:rPr>
              <a:t>міжнародних і національних неурядових організацій щодо </a:t>
            </a:r>
            <a:r>
              <a:rPr lang="uk-UA" sz="1800" b="1" dirty="0">
                <a:solidFill>
                  <a:srgbClr val="EE5859"/>
                </a:solidFill>
                <a:latin typeface="+mn-lt"/>
                <a:ea typeface="Roboto Black"/>
                <a:cs typeface="Leelawadee"/>
              </a:rPr>
              <a:t>забезпечення інтеграції переміщеного населення в громадах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 Black"/>
                <a:cs typeface="Leelawadee"/>
              </a:rPr>
              <a:t>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ECACAE-D16A-A2B6-C065-AA7AE7C3D16F}"/>
              </a:ext>
            </a:extLst>
          </p:cNvPr>
          <p:cNvSpPr txBox="1"/>
          <p:nvPr/>
        </p:nvSpPr>
        <p:spPr>
          <a:xfrm>
            <a:off x="630944" y="2777266"/>
            <a:ext cx="5318752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Наміри переміщення у</a:t>
            </a:r>
            <a:r>
              <a:rPr lang="en-US" dirty="0"/>
              <a:t> </a:t>
            </a:r>
            <a:r>
              <a:rPr lang="uk-UA" b="1" dirty="0">
                <a:solidFill>
                  <a:srgbClr val="EE5859"/>
                </a:solidFill>
              </a:rPr>
              <a:t>середньостроковій перспективі</a:t>
            </a:r>
            <a:r>
              <a:rPr lang="en-US" b="1" dirty="0">
                <a:solidFill>
                  <a:srgbClr val="EE5859"/>
                </a:solidFill>
              </a:rPr>
              <a:t> 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Доступ до</a:t>
            </a:r>
            <a:r>
              <a:rPr lang="en-US" dirty="0"/>
              <a:t> </a:t>
            </a:r>
            <a:r>
              <a:rPr lang="uk-UA" b="1" dirty="0">
                <a:solidFill>
                  <a:srgbClr val="EE5859"/>
                </a:solidFill>
              </a:rPr>
              <a:t>засобів до існування та можливостей працевлаштування</a:t>
            </a:r>
            <a:r>
              <a:rPr lang="en-US" b="1" dirty="0">
                <a:solidFill>
                  <a:srgbClr val="EE585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Доступ до</a:t>
            </a:r>
            <a:r>
              <a:rPr lang="en-US" dirty="0"/>
              <a:t> </a:t>
            </a:r>
            <a:r>
              <a:rPr lang="uk-UA" b="1" dirty="0">
                <a:solidFill>
                  <a:srgbClr val="EE5859"/>
                </a:solidFill>
              </a:rPr>
              <a:t>дешевого житла з належними умовами</a:t>
            </a:r>
            <a:r>
              <a:rPr lang="en-US" b="1" dirty="0">
                <a:solidFill>
                  <a:srgbClr val="EE585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Доступ до </a:t>
            </a:r>
            <a:r>
              <a:rPr lang="uk-UA" b="1" dirty="0">
                <a:solidFill>
                  <a:srgbClr val="EE5859"/>
                </a:solidFill>
              </a:rPr>
              <a:t>державних послуг</a:t>
            </a:r>
            <a:r>
              <a:rPr lang="uk-UA" b="1" dirty="0">
                <a:solidFill>
                  <a:srgbClr val="58585A"/>
                </a:solidFill>
              </a:rPr>
              <a:t> – </a:t>
            </a:r>
            <a:r>
              <a:rPr lang="uk-UA" dirty="0"/>
              <a:t>медичних, освітніх та соціальних</a:t>
            </a:r>
            <a:r>
              <a:rPr lang="en-US" dirty="0"/>
              <a:t> </a:t>
            </a:r>
            <a:endParaRPr lang="en-US" dirty="0">
              <a:cs typeface="Segoe UI 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58585A"/>
                </a:solidFill>
              </a:rPr>
              <a:t>Суб’єктивна оцінка </a:t>
            </a:r>
            <a:r>
              <a:rPr lang="uk-UA" b="1" dirty="0">
                <a:solidFill>
                  <a:srgbClr val="EE5859"/>
                </a:solidFill>
              </a:rPr>
              <a:t>соціальної згуртованості в громаді </a:t>
            </a:r>
            <a:r>
              <a:rPr lang="uk-UA" dirty="0"/>
              <a:t>та залученості ВПО в громадське життя</a:t>
            </a:r>
            <a:endParaRPr lang="en-US" dirty="0">
              <a:cs typeface="Segoe UI Light"/>
            </a:endParaRPr>
          </a:p>
        </p:txBody>
      </p:sp>
      <p:pic>
        <p:nvPicPr>
          <p:cNvPr id="25" name="Picture 24" descr="A person and two boys sitting on a bench&#10;&#10;Description automatically generated">
            <a:extLst>
              <a:ext uri="{FF2B5EF4-FFF2-40B4-BE49-F238E27FC236}">
                <a16:creationId xmlns:a16="http://schemas.microsoft.com/office/drawing/2014/main" xmlns="" id="{F39DF977-B51C-E34F-383D-B76DF967A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87" r="12504"/>
          <a:stretch/>
        </p:blipFill>
        <p:spPr>
          <a:xfrm>
            <a:off x="6502400" y="9832"/>
            <a:ext cx="5689600" cy="6858000"/>
          </a:xfrm>
          <a:prstGeom prst="rect">
            <a:avLst/>
          </a:prstGeom>
        </p:spPr>
      </p:pic>
      <p:sp>
        <p:nvSpPr>
          <p:cNvPr id="23" name="Subtitle 5">
            <a:extLst>
              <a:ext uri="{FF2B5EF4-FFF2-40B4-BE49-F238E27FC236}">
                <a16:creationId xmlns:a16="http://schemas.microsoft.com/office/drawing/2014/main" xmlns="" id="{44D1188F-012E-CAEC-B3C9-8A62E51B8F24}"/>
              </a:ext>
            </a:extLst>
          </p:cNvPr>
          <p:cNvSpPr txBox="1">
            <a:spLocks/>
          </p:cNvSpPr>
          <p:nvPr/>
        </p:nvSpPr>
        <p:spPr>
          <a:xfrm>
            <a:off x="6502400" y="6570518"/>
            <a:ext cx="3895213" cy="532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uk-UA" sz="110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Інес </a:t>
            </a:r>
            <a:r>
              <a:rPr lang="uk-UA" sz="1100" err="1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Дада</a:t>
            </a:r>
            <a:r>
              <a:rPr lang="uk-UA" sz="110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, </a:t>
            </a:r>
            <a:r>
              <a:rPr lang="en-US" sz="110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ACTED</a:t>
            </a:r>
            <a:r>
              <a:rPr lang="uk-UA" sz="110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.</a:t>
            </a:r>
            <a:r>
              <a:rPr lang="en-US" sz="110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 </a:t>
            </a:r>
            <a:r>
              <a:rPr lang="uk-UA" sz="110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Україна,</a:t>
            </a:r>
            <a:r>
              <a:rPr lang="en-US" sz="110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 2023</a:t>
            </a:r>
            <a:r>
              <a:rPr lang="uk-UA" sz="110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 р.</a:t>
            </a:r>
            <a:endParaRPr lang="en-GB" sz="110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30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xmlns="" id="{E61C05E7-E763-3BA0-A848-0A56690577D2}"/>
              </a:ext>
            </a:extLst>
          </p:cNvPr>
          <p:cNvSpPr txBox="1">
            <a:spLocks/>
          </p:cNvSpPr>
          <p:nvPr/>
        </p:nvSpPr>
        <p:spPr>
          <a:xfrm>
            <a:off x="4382729" y="2122432"/>
            <a:ext cx="3426543" cy="80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rgbClr val="EE5859"/>
                </a:solidFill>
                <a:latin typeface="Roboto Black"/>
                <a:ea typeface="Roboto Black"/>
                <a:cs typeface="Roboto Condensed"/>
              </a:rPr>
              <a:t>02</a:t>
            </a:r>
            <a:endParaRPr lang="x-none" sz="4800">
              <a:solidFill>
                <a:srgbClr val="EE5859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6E9BA4AF-2A05-4611-0E70-7FBB339EBC14}"/>
              </a:ext>
            </a:extLst>
          </p:cNvPr>
          <p:cNvSpPr txBox="1">
            <a:spLocks/>
          </p:cNvSpPr>
          <p:nvPr/>
        </p:nvSpPr>
        <p:spPr>
          <a:xfrm>
            <a:off x="2755392" y="2720695"/>
            <a:ext cx="6925641" cy="1727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uk-UA" sz="11500">
                <a:solidFill>
                  <a:srgbClr val="58585A"/>
                </a:solidFill>
                <a:latin typeface="Roboto Condensed"/>
                <a:ea typeface="Roboto Condensed"/>
                <a:cs typeface="Roboto Condensed"/>
              </a:rPr>
              <a:t>Методологія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59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604" y="817227"/>
            <a:ext cx="6781969" cy="1499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Методологія</a:t>
            </a:r>
            <a:endParaRPr lang="en-GB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xmlns="" id="{1E96C631-D124-6FDA-3423-7C4C33D84666}"/>
              </a:ext>
            </a:extLst>
          </p:cNvPr>
          <p:cNvSpPr txBox="1">
            <a:spLocks/>
          </p:cNvSpPr>
          <p:nvPr/>
        </p:nvSpPr>
        <p:spPr>
          <a:xfrm>
            <a:off x="5264359" y="2047199"/>
            <a:ext cx="6748353" cy="20918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Char char="•"/>
            </a:pPr>
            <a:r>
              <a:rPr lang="uk-UA" sz="1600" b="1" dirty="0">
                <a:latin typeface="Segoe UI Light"/>
                <a:cs typeface="Segoe UI Light"/>
              </a:rPr>
              <a:t>Інструменти збору даних</a:t>
            </a:r>
            <a:r>
              <a:rPr lang="en-US" sz="1600" b="1" dirty="0">
                <a:latin typeface="Segoe UI Light"/>
                <a:cs typeface="Segoe UI Light"/>
              </a:rPr>
              <a:t>:</a:t>
            </a:r>
            <a:r>
              <a:rPr lang="en-US" sz="1600" dirty="0">
                <a:latin typeface="Segoe UI Light"/>
                <a:cs typeface="Segoe UI Light"/>
              </a:rPr>
              <a:t> </a:t>
            </a:r>
            <a:endParaRPr lang="en-US" sz="1600" dirty="0"/>
          </a:p>
          <a:p>
            <a:pPr marL="685800" lvl="1" indent="-228600" algn="l">
              <a:buFont typeface="Courier New" panose="020B0604020202020204" pitchFamily="34" charset="0"/>
              <a:buChar char="o"/>
            </a:pPr>
            <a:r>
              <a:rPr lang="uk-UA" sz="1600" dirty="0" err="1">
                <a:latin typeface="Segoe UI Light"/>
                <a:cs typeface="Segoe UI Light"/>
              </a:rPr>
              <a:t>інтерв</a:t>
            </a:r>
            <a:r>
              <a:rPr lang="en-US" sz="1600" dirty="0">
                <a:latin typeface="Segoe UI Light"/>
                <a:cs typeface="Segoe UI Light"/>
              </a:rPr>
              <a:t>’</a:t>
            </a:r>
            <a:r>
              <a:rPr lang="uk-UA" sz="1600" dirty="0">
                <a:latin typeface="Segoe UI Light"/>
                <a:cs typeface="Segoe UI Light"/>
              </a:rPr>
              <a:t>ю з ключовими інформантами</a:t>
            </a:r>
            <a:r>
              <a:rPr lang="en-US" sz="1600" dirty="0">
                <a:latin typeface="Segoe UI Light"/>
                <a:cs typeface="Segoe UI Light"/>
              </a:rPr>
              <a:t> (16-20 </a:t>
            </a:r>
            <a:r>
              <a:rPr lang="uk-UA" sz="1600" dirty="0">
                <a:latin typeface="Segoe UI Light"/>
                <a:cs typeface="Segoe UI Light"/>
              </a:rPr>
              <a:t>жовтня</a:t>
            </a:r>
            <a:r>
              <a:rPr lang="en-US" sz="1600" dirty="0">
                <a:latin typeface="Segoe UI Light"/>
                <a:cs typeface="Segoe UI Light"/>
              </a:rPr>
              <a:t>)</a:t>
            </a:r>
            <a:r>
              <a:rPr lang="uk-UA" sz="1600" dirty="0">
                <a:latin typeface="Segoe UI Light"/>
                <a:cs typeface="Segoe UI Light"/>
              </a:rPr>
              <a:t>;</a:t>
            </a:r>
            <a:r>
              <a:rPr lang="en-US" sz="1600" dirty="0">
                <a:latin typeface="Segoe UI Light"/>
                <a:cs typeface="Segoe UI Light"/>
              </a:rPr>
              <a:t> </a:t>
            </a:r>
            <a:endParaRPr lang="en-US" sz="1600" dirty="0">
              <a:cs typeface="Segoe UI Light"/>
            </a:endParaRPr>
          </a:p>
          <a:p>
            <a:pPr marL="685800" lvl="1" indent="-228600" algn="l">
              <a:buFont typeface="Courier New" panose="020B0604020202020204" pitchFamily="34" charset="0"/>
              <a:buChar char="o"/>
            </a:pPr>
            <a:r>
              <a:rPr lang="uk-UA" sz="1600" dirty="0">
                <a:latin typeface="Segoe UI Light"/>
                <a:cs typeface="Segoe UI Light"/>
              </a:rPr>
              <a:t>опитування домогосподарств </a:t>
            </a:r>
            <a:r>
              <a:rPr lang="en-US" sz="1600" dirty="0">
                <a:latin typeface="Segoe UI Light"/>
                <a:cs typeface="Segoe UI Light"/>
              </a:rPr>
              <a:t>(</a:t>
            </a:r>
            <a:r>
              <a:rPr lang="uk-UA" sz="1600" dirty="0">
                <a:latin typeface="Segoe UI Light"/>
                <a:cs typeface="Segoe UI Light"/>
              </a:rPr>
              <a:t>ДГ</a:t>
            </a:r>
            <a:r>
              <a:rPr lang="en-US" sz="1600" dirty="0">
                <a:latin typeface="Segoe UI Light"/>
                <a:cs typeface="Segoe UI Light"/>
              </a:rPr>
              <a:t>) (3-20 </a:t>
            </a:r>
            <a:r>
              <a:rPr lang="uk-UA" sz="1600" dirty="0">
                <a:latin typeface="Segoe UI Light"/>
                <a:cs typeface="Segoe UI Light"/>
              </a:rPr>
              <a:t>листопада</a:t>
            </a:r>
            <a:r>
              <a:rPr lang="en-US" sz="1600" dirty="0">
                <a:latin typeface="Segoe UI Light"/>
                <a:cs typeface="Segoe UI Light"/>
              </a:rPr>
              <a:t>)</a:t>
            </a:r>
            <a:r>
              <a:rPr lang="uk-UA" sz="1600" dirty="0">
                <a:latin typeface="Segoe UI Light"/>
                <a:cs typeface="Segoe UI Light"/>
              </a:rPr>
              <a:t>.</a:t>
            </a:r>
            <a:r>
              <a:rPr lang="en-US" sz="1600" dirty="0">
                <a:latin typeface="Segoe UI Light"/>
                <a:cs typeface="Segoe UI Light"/>
              </a:rPr>
              <a:t> 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uk-UA" sz="1600" b="1" dirty="0">
                <a:latin typeface="Segoe UI Light"/>
                <a:cs typeface="Segoe UI Light"/>
              </a:rPr>
              <a:t>Досліджувана група населення</a:t>
            </a:r>
            <a:r>
              <a:rPr lang="en-US" sz="1600" b="1" dirty="0">
                <a:latin typeface="Segoe UI Light"/>
                <a:cs typeface="Segoe UI Light"/>
              </a:rPr>
              <a:t>:</a:t>
            </a:r>
            <a:r>
              <a:rPr lang="en-US" sz="1600" dirty="0">
                <a:latin typeface="Segoe UI Light"/>
                <a:cs typeface="Segoe UI Light"/>
              </a:rPr>
              <a:t> </a:t>
            </a:r>
            <a:r>
              <a:rPr lang="uk-UA" sz="1600" dirty="0">
                <a:latin typeface="Segoe UI Light"/>
                <a:cs typeface="Segoe UI Light"/>
              </a:rPr>
              <a:t>ВПО, які проживають у приватних помешканнях, та непереміщені домогосподарства у Павлоградській громаді.</a:t>
            </a:r>
            <a:endParaRPr lang="en-US" sz="1600" dirty="0">
              <a:latin typeface="Segoe UI Light"/>
              <a:cs typeface="Segoe UI Light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uk-UA" sz="1600" b="1" dirty="0">
                <a:latin typeface="Segoe UI Light"/>
                <a:cs typeface="Segoe UI Light"/>
              </a:rPr>
              <a:t>Охоплення</a:t>
            </a:r>
            <a:r>
              <a:rPr lang="en-US" sz="1600" b="1" dirty="0">
                <a:latin typeface="Segoe UI Light"/>
                <a:cs typeface="Segoe UI Light"/>
              </a:rPr>
              <a:t>:</a:t>
            </a:r>
            <a:r>
              <a:rPr lang="en-US" sz="1600" dirty="0">
                <a:latin typeface="Segoe UI Light"/>
                <a:cs typeface="Segoe UI Light"/>
              </a:rPr>
              <a:t> </a:t>
            </a:r>
            <a:r>
              <a:rPr lang="uk-UA" sz="1600" dirty="0">
                <a:latin typeface="Segoe UI Light"/>
                <a:cs typeface="Segoe UI Light"/>
              </a:rPr>
              <a:t>Павлоград.</a:t>
            </a:r>
            <a:r>
              <a:rPr lang="en-US" sz="1600" dirty="0">
                <a:latin typeface="Segoe UI Light"/>
                <a:cs typeface="Segoe UI Light"/>
              </a:rPr>
              <a:t> 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uk-UA" sz="1600" dirty="0">
                <a:latin typeface="Segoe UI Light"/>
                <a:cs typeface="Segoe UI Light"/>
              </a:rPr>
              <a:t>Отримані результати є індикативними, а не репрезентативними.</a:t>
            </a:r>
            <a:endParaRPr lang="en-US" sz="1600" dirty="0">
              <a:latin typeface="Segoe UI Light"/>
              <a:cs typeface="Segoe UI Light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latin typeface="Segoe UI Light"/>
              <a:cs typeface="Segoe UI Light"/>
            </a:endParaRPr>
          </a:p>
          <a:p>
            <a:pPr algn="l"/>
            <a:endParaRPr lang="en-US" sz="1100" dirty="0">
              <a:latin typeface="Segoe UI Light"/>
              <a:cs typeface="Segoe UI Light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633B168-5C50-47D7-90F3-A9193D15B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1833665"/>
              </p:ext>
            </p:extLst>
          </p:nvPr>
        </p:nvGraphicFramePr>
        <p:xfrm>
          <a:off x="5371880" y="4454656"/>
          <a:ext cx="6273651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1217">
                  <a:extLst>
                    <a:ext uri="{9D8B030D-6E8A-4147-A177-3AD203B41FA5}">
                      <a16:colId xmlns:a16="http://schemas.microsoft.com/office/drawing/2014/main" xmlns="" val="263794107"/>
                    </a:ext>
                  </a:extLst>
                </a:gridCol>
                <a:gridCol w="2091217">
                  <a:extLst>
                    <a:ext uri="{9D8B030D-6E8A-4147-A177-3AD203B41FA5}">
                      <a16:colId xmlns:a16="http://schemas.microsoft.com/office/drawing/2014/main" xmlns="" val="670205386"/>
                    </a:ext>
                  </a:extLst>
                </a:gridCol>
                <a:gridCol w="2091217">
                  <a:extLst>
                    <a:ext uri="{9D8B030D-6E8A-4147-A177-3AD203B41FA5}">
                      <a16:colId xmlns:a16="http://schemas.microsoft.com/office/drawing/2014/main" xmlns="" val="3187735500"/>
                    </a:ext>
                  </a:extLst>
                </a:gridCol>
              </a:tblGrid>
              <a:tr h="10394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uk-UA" b="1">
                          <a:solidFill>
                            <a:srgbClr val="58585A"/>
                          </a:solidFill>
                        </a:rPr>
                        <a:t>Основа вибірки</a:t>
                      </a:r>
                      <a:endParaRPr lang="en-US" b="1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58585A"/>
                          </a:solidFill>
                        </a:rPr>
                        <a:t>Переміщені ДГ, які проживають у приватних помешканнях</a:t>
                      </a:r>
                      <a:endParaRPr lang="en-US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uk-UA">
                          <a:solidFill>
                            <a:srgbClr val="58585A"/>
                          </a:solidFill>
                        </a:rPr>
                        <a:t>Непереміщені ДГ</a:t>
                      </a:r>
                      <a:endParaRPr lang="en-US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4409544"/>
                  </a:ext>
                </a:extLst>
              </a:tr>
              <a:tr h="6205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uk-UA">
                          <a:solidFill>
                            <a:srgbClr val="58585A"/>
                          </a:solidFill>
                        </a:rPr>
                        <a:t>Кількість </a:t>
                      </a:r>
                      <a:r>
                        <a:rPr lang="uk-UA" err="1">
                          <a:solidFill>
                            <a:srgbClr val="58585A"/>
                          </a:solidFill>
                        </a:rPr>
                        <a:t>інтерв</a:t>
                      </a:r>
                      <a:r>
                        <a:rPr lang="en-US">
                          <a:solidFill>
                            <a:srgbClr val="58585A"/>
                          </a:solidFill>
                        </a:rPr>
                        <a:t>’</a:t>
                      </a:r>
                      <a:r>
                        <a:rPr lang="uk-UA">
                          <a:solidFill>
                            <a:srgbClr val="58585A"/>
                          </a:solidFill>
                        </a:rPr>
                        <a:t>ю з ДГ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58585A"/>
                          </a:solidFill>
                        </a:rPr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58585A"/>
                          </a:solidFill>
                        </a:rPr>
                        <a:t>404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21186263"/>
                  </a:ext>
                </a:extLst>
              </a:tr>
            </a:tbl>
          </a:graphicData>
        </a:graphic>
      </p:graphicFrame>
      <p:pic>
        <p:nvPicPr>
          <p:cNvPr id="7" name="Рисунок 6" descr="Зображення, що містить карта, текст, атлант&#10;&#10;Автоматично згенерований опис">
            <a:extLst>
              <a:ext uri="{FF2B5EF4-FFF2-40B4-BE49-F238E27FC236}">
                <a16:creationId xmlns:a16="http://schemas.microsoft.com/office/drawing/2014/main" xmlns="" id="{A184F01B-B62D-3801-1AF5-4E8A61127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87" y="2102793"/>
            <a:ext cx="5120517" cy="35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51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xmlns="" id="{E61C05E7-E763-3BA0-A848-0A56690577D2}"/>
              </a:ext>
            </a:extLst>
          </p:cNvPr>
          <p:cNvSpPr txBox="1">
            <a:spLocks/>
          </p:cNvSpPr>
          <p:nvPr/>
        </p:nvSpPr>
        <p:spPr>
          <a:xfrm>
            <a:off x="4382729" y="2122432"/>
            <a:ext cx="3426543" cy="80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rgbClr val="EE5859"/>
                </a:solidFill>
                <a:latin typeface="Roboto Black"/>
                <a:ea typeface="Roboto Black"/>
                <a:cs typeface="Roboto Condensed"/>
              </a:rPr>
              <a:t>03</a:t>
            </a:r>
            <a:endParaRPr lang="x-none" sz="4800">
              <a:solidFill>
                <a:srgbClr val="EE5859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6E9BA4AF-2A05-4611-0E70-7FBB339EBC14}"/>
              </a:ext>
            </a:extLst>
          </p:cNvPr>
          <p:cNvSpPr txBox="1">
            <a:spLocks/>
          </p:cNvSpPr>
          <p:nvPr/>
        </p:nvSpPr>
        <p:spPr>
          <a:xfrm>
            <a:off x="2645079" y="3170588"/>
            <a:ext cx="6901841" cy="1886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uk-UA" sz="11500">
                <a:solidFill>
                  <a:srgbClr val="58585A"/>
                </a:solidFill>
                <a:latin typeface="Roboto Condensed"/>
                <a:ea typeface="Roboto Condensed"/>
                <a:cs typeface="Roboto Condensed"/>
              </a:rPr>
              <a:t>Ключові результати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75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72" y="435863"/>
            <a:ext cx="10438555" cy="615675"/>
          </a:xfrm>
        </p:spPr>
        <p:txBody>
          <a:bodyPr/>
          <a:lstStyle/>
          <a:p>
            <a:r>
              <a:rPr lang="uk-UA" sz="4000">
                <a:latin typeface="Roboto Condensed"/>
                <a:ea typeface="Roboto Condensed"/>
                <a:cs typeface="Roboto Condensed"/>
              </a:rPr>
              <a:t>Історія переміщення</a:t>
            </a:r>
            <a:endParaRPr lang="en-US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xmlns="" id="{DF328CC4-0579-B3CF-7F8A-ADC90BA6C6AF}"/>
              </a:ext>
            </a:extLst>
          </p:cNvPr>
          <p:cNvSpPr txBox="1">
            <a:spLocks/>
          </p:cNvSpPr>
          <p:nvPr/>
        </p:nvSpPr>
        <p:spPr>
          <a:xfrm>
            <a:off x="6593446" y="2897377"/>
            <a:ext cx="5187396" cy="4702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uk-UA" sz="1800" b="1">
                <a:latin typeface="Segoe UI Light"/>
                <a:ea typeface="Roboto Light"/>
              </a:rPr>
              <a:t>Найчастіше згадувані фактори, що спонукали опитані переміщені домогосподарства переїхати у Павлоградську громаду</a:t>
            </a:r>
            <a:r>
              <a:rPr lang="en-GB" sz="1800" b="1">
                <a:latin typeface="Segoe UI Light"/>
                <a:ea typeface="Roboto Light"/>
              </a:rPr>
              <a:t>: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>
                <a:latin typeface="Segoe UI Light"/>
                <a:ea typeface="Roboto Light"/>
              </a:rPr>
              <a:t>безпека</a:t>
            </a:r>
            <a:r>
              <a:rPr lang="en-GB" sz="1800">
                <a:latin typeface="Segoe UI Light"/>
                <a:ea typeface="Roboto Light"/>
              </a:rPr>
              <a:t> (64%)</a:t>
            </a:r>
            <a:r>
              <a:rPr lang="uk-UA" sz="1800">
                <a:latin typeface="Segoe UI Light"/>
                <a:ea typeface="Roboto Light"/>
              </a:rPr>
              <a:t>;</a:t>
            </a:r>
            <a:r>
              <a:rPr lang="en-GB" sz="1800">
                <a:latin typeface="Segoe UI Light"/>
                <a:ea typeface="Roboto Light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>
                <a:latin typeface="Segoe UI Light"/>
                <a:ea typeface="Roboto Light"/>
              </a:rPr>
              <a:t>близькість до області свого постійного проживання </a:t>
            </a:r>
            <a:r>
              <a:rPr lang="en-GB" sz="1800">
                <a:latin typeface="Segoe UI Light"/>
                <a:ea typeface="Roboto Light"/>
              </a:rPr>
              <a:t>(41%)</a:t>
            </a:r>
            <a:r>
              <a:rPr lang="uk-UA" sz="1800">
                <a:latin typeface="Segoe UI Light"/>
                <a:ea typeface="Roboto Light"/>
              </a:rPr>
              <a:t>;</a:t>
            </a:r>
            <a:r>
              <a:rPr lang="en-GB" sz="1800">
                <a:latin typeface="Segoe UI Light"/>
                <a:ea typeface="Roboto Light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err="1">
                <a:latin typeface="Segoe UI Light"/>
                <a:ea typeface="Roboto Light"/>
              </a:rPr>
              <a:t>бажання</a:t>
            </a:r>
            <a:r>
              <a:rPr lang="ru-RU" sz="1800">
                <a:latin typeface="Segoe UI Light"/>
                <a:ea typeface="Roboto Light"/>
              </a:rPr>
              <a:t> </a:t>
            </a:r>
            <a:r>
              <a:rPr lang="ru-RU" sz="1800" err="1">
                <a:latin typeface="Segoe UI Light"/>
                <a:ea typeface="Roboto Light"/>
              </a:rPr>
              <a:t>возз’єднатися</a:t>
            </a:r>
            <a:r>
              <a:rPr lang="ru-RU" sz="1800">
                <a:latin typeface="Segoe UI Light"/>
                <a:ea typeface="Roboto Light"/>
              </a:rPr>
              <a:t> з </a:t>
            </a:r>
            <a:r>
              <a:rPr lang="ru-RU" sz="1800" err="1">
                <a:latin typeface="Segoe UI Light"/>
                <a:ea typeface="Roboto Light"/>
              </a:rPr>
              <a:t>сім’єю</a:t>
            </a:r>
            <a:r>
              <a:rPr lang="ru-RU" sz="1800">
                <a:latin typeface="Segoe UI Light"/>
                <a:ea typeface="Roboto Light"/>
              </a:rPr>
              <a:t> та </a:t>
            </a:r>
            <a:r>
              <a:rPr lang="ru-RU" sz="1800" err="1">
                <a:latin typeface="Segoe UI Light"/>
                <a:ea typeface="Roboto Light"/>
              </a:rPr>
              <a:t>друзями</a:t>
            </a:r>
            <a:r>
              <a:rPr lang="ru-RU" sz="1800">
                <a:latin typeface="Segoe UI Light"/>
                <a:ea typeface="Roboto Light"/>
              </a:rPr>
              <a:t> у </a:t>
            </a:r>
            <a:r>
              <a:rPr lang="ru-RU" sz="1800" err="1">
                <a:latin typeface="Segoe UI Light"/>
                <a:ea typeface="Roboto Light"/>
              </a:rPr>
              <a:t>цьому</a:t>
            </a:r>
            <a:r>
              <a:rPr lang="ru-RU" sz="1800">
                <a:latin typeface="Segoe UI Light"/>
                <a:ea typeface="Roboto Light"/>
              </a:rPr>
              <a:t> </a:t>
            </a:r>
            <a:r>
              <a:rPr lang="ru-RU" sz="1800" err="1">
                <a:latin typeface="Segoe UI Light"/>
                <a:ea typeface="Roboto Light"/>
              </a:rPr>
              <a:t>населеному</a:t>
            </a:r>
            <a:r>
              <a:rPr lang="ru-RU" sz="1800">
                <a:latin typeface="Segoe UI Light"/>
                <a:ea typeface="Roboto Light"/>
              </a:rPr>
              <a:t> </a:t>
            </a:r>
            <a:r>
              <a:rPr lang="ru-RU" sz="1800" err="1">
                <a:latin typeface="Segoe UI Light"/>
                <a:ea typeface="Roboto Light"/>
              </a:rPr>
              <a:t>пункті</a:t>
            </a:r>
            <a:r>
              <a:rPr lang="ru-RU" sz="1800">
                <a:latin typeface="Segoe UI Light"/>
                <a:ea typeface="Roboto Light"/>
              </a:rPr>
              <a:t> </a:t>
            </a:r>
            <a:r>
              <a:rPr lang="en-GB" sz="1800">
                <a:latin typeface="Segoe UI Light"/>
                <a:ea typeface="Roboto Light"/>
              </a:rPr>
              <a:t>(33%)</a:t>
            </a:r>
            <a:r>
              <a:rPr lang="uk-UA" sz="1800">
                <a:latin typeface="Segoe UI Light"/>
                <a:ea typeface="Roboto Light"/>
              </a:rPr>
              <a:t>;</a:t>
            </a:r>
            <a:r>
              <a:rPr lang="en-GB" sz="1800">
                <a:latin typeface="Segoe UI Light"/>
                <a:ea typeface="Roboto Light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>
                <a:latin typeface="Segoe UI Light"/>
                <a:ea typeface="Roboto Light"/>
              </a:rPr>
              <a:t>наявність житла</a:t>
            </a:r>
            <a:r>
              <a:rPr lang="en-GB" sz="1800">
                <a:latin typeface="Segoe UI Light"/>
                <a:ea typeface="Roboto Light"/>
              </a:rPr>
              <a:t> (33%)</a:t>
            </a:r>
            <a:r>
              <a:rPr lang="uk-UA" sz="1800">
                <a:latin typeface="Segoe UI Light"/>
                <a:ea typeface="Roboto Light"/>
              </a:rPr>
              <a:t>.</a:t>
            </a:r>
            <a:r>
              <a:rPr lang="en-GB" sz="1800">
                <a:latin typeface="Segoe UI Light"/>
                <a:ea typeface="Roboto Light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7FE08E7A-E5E8-36E5-9095-EFF65E895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5647" y="5074040"/>
            <a:ext cx="630541" cy="630541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43B98889-9413-1748-BF32-28D053811339}"/>
              </a:ext>
            </a:extLst>
          </p:cNvPr>
          <p:cNvSpPr txBox="1">
            <a:spLocks/>
          </p:cNvSpPr>
          <p:nvPr/>
        </p:nvSpPr>
        <p:spPr>
          <a:xfrm>
            <a:off x="1574426" y="4841955"/>
            <a:ext cx="4521574" cy="172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93% </a:t>
            </a:r>
            <a:r>
              <a:rPr lang="uk-U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опитаних переміщених домогосподарств вперше перемістилися у</a:t>
            </a:r>
            <a:r>
              <a:rPr lang="en-C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 2022</a:t>
            </a:r>
            <a:r>
              <a:rPr lang="uk-U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 році</a:t>
            </a:r>
            <a:r>
              <a:rPr lang="en-C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,</a:t>
            </a:r>
            <a:r>
              <a:rPr lang="uk-U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 при цьому абсолютна більшість ВПО залишили місце свого постійного проживання через безпекові проблеми</a:t>
            </a:r>
            <a:r>
              <a:rPr lang="en-C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 (99%)</a:t>
            </a:r>
            <a:r>
              <a:rPr lang="uk-U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.</a:t>
            </a:r>
            <a:r>
              <a:rPr lang="en-CA" sz="1800">
                <a:solidFill>
                  <a:srgbClr val="58585A"/>
                </a:solidFill>
                <a:latin typeface="+mj-lt"/>
                <a:ea typeface="Roboto Light"/>
                <a:cs typeface="Leelawadee"/>
              </a:rPr>
              <a:t> </a:t>
            </a:r>
            <a:endParaRPr lang="en-GB" sz="1800">
              <a:solidFill>
                <a:srgbClr val="58585A"/>
              </a:solidFill>
              <a:latin typeface="+mj-lt"/>
              <a:ea typeface="Roboto Light"/>
              <a:cs typeface="Leelawadee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xmlns="" id="{C1CE92D2-1EFB-B951-3AF3-87781DC4BEA0}"/>
              </a:ext>
            </a:extLst>
          </p:cNvPr>
          <p:cNvSpPr txBox="1">
            <a:spLocks/>
          </p:cNvSpPr>
          <p:nvPr/>
        </p:nvSpPr>
        <p:spPr>
          <a:xfrm>
            <a:off x="7059035" y="1769253"/>
            <a:ext cx="1478957" cy="69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>
                <a:solidFill>
                  <a:srgbClr val="58585A"/>
                </a:solidFill>
                <a:latin typeface="+mj-lt"/>
                <a:ea typeface="Roboto Light"/>
                <a:cs typeface="Segoe UI Light"/>
              </a:rPr>
              <a:t>90%</a:t>
            </a:r>
            <a:endParaRPr lang="en-GB" sz="1800">
              <a:solidFill>
                <a:srgbClr val="58585A"/>
              </a:solidFill>
              <a:latin typeface="+mj-lt"/>
              <a:ea typeface="Roboto Ligh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AB7DC066-79F6-AC4A-AC17-0A1EBC42A1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48419" y="1720840"/>
            <a:ext cx="447690" cy="671535"/>
          </a:xfrm>
          <a:prstGeom prst="rect">
            <a:avLst/>
          </a:prstGeom>
        </p:spPr>
      </p:pic>
      <p:sp>
        <p:nvSpPr>
          <p:cNvPr id="9" name="Subtitle 5">
            <a:extLst>
              <a:ext uri="{FF2B5EF4-FFF2-40B4-BE49-F238E27FC236}">
                <a16:creationId xmlns:a16="http://schemas.microsoft.com/office/drawing/2014/main" xmlns="" id="{E758A81C-4ADC-405A-3BE5-AE72E6660AC8}"/>
              </a:ext>
            </a:extLst>
          </p:cNvPr>
          <p:cNvSpPr txBox="1">
            <a:spLocks/>
          </p:cNvSpPr>
          <p:nvPr/>
        </p:nvSpPr>
        <p:spPr>
          <a:xfrm>
            <a:off x="8185646" y="1716498"/>
            <a:ext cx="3929573" cy="1743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uk-UA" sz="1800">
                <a:solidFill>
                  <a:srgbClr val="58585A"/>
                </a:solidFill>
                <a:latin typeface="+mj-lt"/>
                <a:ea typeface="Roboto Light"/>
                <a:cs typeface="Segoe UI Light"/>
              </a:rPr>
              <a:t>опитаних переміщених домогосподарств прибули у Павлоградську громаду в </a:t>
            </a:r>
            <a:r>
              <a:rPr lang="en-GB" sz="1800">
                <a:solidFill>
                  <a:srgbClr val="58585A"/>
                </a:solidFill>
                <a:latin typeface="+mj-lt"/>
                <a:ea typeface="Roboto Light"/>
                <a:cs typeface="Segoe UI Light"/>
              </a:rPr>
              <a:t>2022</a:t>
            </a:r>
            <a:r>
              <a:rPr lang="uk-UA" sz="1800">
                <a:solidFill>
                  <a:srgbClr val="58585A"/>
                </a:solidFill>
                <a:latin typeface="+mj-lt"/>
                <a:ea typeface="Roboto Light"/>
                <a:cs typeface="Segoe UI Light"/>
              </a:rPr>
              <a:t> році.</a:t>
            </a:r>
            <a:endParaRPr lang="en-GB" sz="1800">
              <a:solidFill>
                <a:srgbClr val="58585A"/>
              </a:solidFill>
              <a:latin typeface="+mj-lt"/>
              <a:ea typeface="Roboto Ligh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4948C8E5-BC33-DDFD-AB70-1CA0CB611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4564992"/>
              </p:ext>
            </p:extLst>
          </p:nvPr>
        </p:nvGraphicFramePr>
        <p:xfrm>
          <a:off x="1018918" y="1404649"/>
          <a:ext cx="5187396" cy="326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20529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MPACT">
      <a:majorFont>
        <a:latin typeface="Roboto Condense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ACH_blank ppt template2" id="{00BB7E05-9AB2-4B58-9877-E32AD072D014}" vid="{8FAFF0C6-AA7F-4308-86A9-02A2C4B45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ACH_Color_Palette_2022">
    <a:dk1>
      <a:sysClr val="windowText" lastClr="000000"/>
    </a:dk1>
    <a:lt1>
      <a:sysClr val="window" lastClr="FFFFFF"/>
    </a:lt1>
    <a:dk2>
      <a:srgbClr val="58585A"/>
    </a:dk2>
    <a:lt2>
      <a:srgbClr val="EE5859"/>
    </a:lt2>
    <a:accent1>
      <a:srgbClr val="EE5859"/>
    </a:accent1>
    <a:accent2>
      <a:srgbClr val="58585A"/>
    </a:accent2>
    <a:accent3>
      <a:srgbClr val="315975"/>
    </a:accent3>
    <a:accent4>
      <a:srgbClr val="D2CBB8"/>
    </a:accent4>
    <a:accent5>
      <a:srgbClr val="A5A5A5"/>
    </a:accent5>
    <a:accent6>
      <a:srgbClr val="A5A5A5"/>
    </a:accent6>
    <a:hlink>
      <a:srgbClr val="581522"/>
    </a:hlink>
    <a:folHlink>
      <a:srgbClr val="015232"/>
    </a:folHlink>
  </a:clrScheme>
  <a:fontScheme name="IMPACT">
    <a:majorFont>
      <a:latin typeface="Roboto Condensed"/>
      <a:ea typeface=""/>
      <a:cs typeface=""/>
    </a:majorFont>
    <a:minorFont>
      <a:latin typeface="Segoe U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A2E158ED92647AF4EE09E30C26EE1" ma:contentTypeVersion="15" ma:contentTypeDescription="Crée un document." ma:contentTypeScope="" ma:versionID="8613280934e54dd97320f0fb3b0482c0">
  <xsd:schema xmlns:xsd="http://www.w3.org/2001/XMLSchema" xmlns:xs="http://www.w3.org/2001/XMLSchema" xmlns:p="http://schemas.microsoft.com/office/2006/metadata/properties" xmlns:ns2="c228d1bd-650e-48eb-9f39-f684bd7bd257" xmlns:ns3="fa0b5fe5-391f-41b6-811a-90e0518c7af2" targetNamespace="http://schemas.microsoft.com/office/2006/metadata/properties" ma:root="true" ma:fieldsID="b173159dc18dd73eb575c3732c5504c5" ns2:_="" ns3:_="">
    <xsd:import namespace="c228d1bd-650e-48eb-9f39-f684bd7bd257"/>
    <xsd:import namespace="fa0b5fe5-391f-41b6-811a-90e0518c7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8d1bd-650e-48eb-9f39-f684bd7bd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4d06f0b5-5743-41f2-90d3-b12c8ffc7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b5fe5-391f-41b6-811a-90e0518c7af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467c31-3563-4463-b194-9d16e3020301}" ma:internalName="TaxCatchAll" ma:showField="CatchAllData" ma:web="fa0b5fe5-391f-41b6-811a-90e0518c7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0b5fe5-391f-41b6-811a-90e0518c7af2" xsi:nil="true"/>
    <lcf76f155ced4ddcb4097134ff3c332f xmlns="c228d1bd-650e-48eb-9f39-f684bd7bd2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11F491-E0C1-41CB-83A9-9B1B04B92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8d1bd-650e-48eb-9f39-f684bd7bd257"/>
    <ds:schemaRef ds:uri="fa0b5fe5-391f-41b6-811a-90e0518c7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2C9CB-1B97-43B3-9343-F19417735C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923DA1-842D-4E64-B9A3-799276E3CCCA}">
  <ds:schemaRefs>
    <ds:schemaRef ds:uri="c228d1bd-650e-48eb-9f39-f684bd7bd257"/>
    <ds:schemaRef ds:uri="fa0b5fe5-391f-41b6-811a-90e0518c7a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REACH_Presentation_Template(1)</Template>
  <TotalTime>27</TotalTime>
  <Words>853</Words>
  <Application>Microsoft Office PowerPoint</Application>
  <PresentationFormat>Произвольный</PresentationFormat>
  <Paragraphs>143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Методологія</vt:lpstr>
      <vt:lpstr>Слайд 7</vt:lpstr>
      <vt:lpstr>Слайд 8</vt:lpstr>
      <vt:lpstr>Історія переміщення</vt:lpstr>
      <vt:lpstr>Наміри переміщення</vt:lpstr>
      <vt:lpstr>Доступ до освіти</vt:lpstr>
      <vt:lpstr>Працевлаштування та засоби до існування</vt:lpstr>
      <vt:lpstr>Працевлаштування та засоби до існування</vt:lpstr>
      <vt:lpstr>Працевлаштування та засоби до існування</vt:lpstr>
      <vt:lpstr>Працевлаштування та засоби до існування</vt:lpstr>
      <vt:lpstr>Доступ до житла</vt:lpstr>
      <vt:lpstr>Доступ до державних послуг</vt:lpstr>
      <vt:lpstr>Соціальна згуртованість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Levena GALOPOULOS</dc:creator>
  <cp:lastModifiedBy>regp2</cp:lastModifiedBy>
  <cp:revision>4</cp:revision>
  <cp:lastPrinted>2023-12-21T16:36:48Z</cp:lastPrinted>
  <dcterms:created xsi:type="dcterms:W3CDTF">2023-09-08T14:05:29Z</dcterms:created>
  <dcterms:modified xsi:type="dcterms:W3CDTF">2024-02-23T12:09:43Z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0x010100193A2E158ED92647AF4EE09E30C26EE1</vt:lpwstr>
  </property>
  <property fmtid="{D5CDD505-2E9C-101B-9397-08002B2CF9AE}" pid="3" name="MediaServiceImageTags">
    <vt:lpwstr/>
  </property>
</Properties>
</file>