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theme/themeOverride7.xml" ContentType="application/vnd.openxmlformats-officedocument.themeOverride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76"/>
  </p:notesMasterIdLst>
  <p:sldIdLst>
    <p:sldId id="464" r:id="rId2"/>
    <p:sldId id="271" r:id="rId3"/>
    <p:sldId id="462" r:id="rId4"/>
    <p:sldId id="393" r:id="rId5"/>
    <p:sldId id="394" r:id="rId6"/>
    <p:sldId id="395" r:id="rId7"/>
    <p:sldId id="396" r:id="rId8"/>
    <p:sldId id="315" r:id="rId9"/>
    <p:sldId id="346" r:id="rId10"/>
    <p:sldId id="397" r:id="rId11"/>
    <p:sldId id="398" r:id="rId12"/>
    <p:sldId id="452" r:id="rId13"/>
    <p:sldId id="454" r:id="rId14"/>
    <p:sldId id="400" r:id="rId15"/>
    <p:sldId id="424" r:id="rId16"/>
    <p:sldId id="430" r:id="rId17"/>
    <p:sldId id="439" r:id="rId18"/>
    <p:sldId id="440" r:id="rId19"/>
    <p:sldId id="431" r:id="rId20"/>
    <p:sldId id="432" r:id="rId21"/>
    <p:sldId id="425" r:id="rId22"/>
    <p:sldId id="426" r:id="rId23"/>
    <p:sldId id="427" r:id="rId24"/>
    <p:sldId id="428" r:id="rId25"/>
    <p:sldId id="407" r:id="rId26"/>
    <p:sldId id="408" r:id="rId27"/>
    <p:sldId id="413" r:id="rId28"/>
    <p:sldId id="455" r:id="rId29"/>
    <p:sldId id="414" r:id="rId30"/>
    <p:sldId id="392" r:id="rId31"/>
    <p:sldId id="456" r:id="rId32"/>
    <p:sldId id="433" r:id="rId33"/>
    <p:sldId id="434" r:id="rId34"/>
    <p:sldId id="442" r:id="rId35"/>
    <p:sldId id="328" r:id="rId36"/>
    <p:sldId id="366" r:id="rId37"/>
    <p:sldId id="436" r:id="rId38"/>
    <p:sldId id="422" r:id="rId39"/>
    <p:sldId id="441" r:id="rId40"/>
    <p:sldId id="331" r:id="rId41"/>
    <p:sldId id="333" r:id="rId42"/>
    <p:sldId id="417" r:id="rId43"/>
    <p:sldId id="335" r:id="rId44"/>
    <p:sldId id="418" r:id="rId45"/>
    <p:sldId id="438" r:id="rId46"/>
    <p:sldId id="437" r:id="rId47"/>
    <p:sldId id="337" r:id="rId48"/>
    <p:sldId id="339" r:id="rId49"/>
    <p:sldId id="340" r:id="rId50"/>
    <p:sldId id="421" r:id="rId51"/>
    <p:sldId id="458" r:id="rId52"/>
    <p:sldId id="356" r:id="rId53"/>
    <p:sldId id="357" r:id="rId54"/>
    <p:sldId id="461" r:id="rId55"/>
    <p:sldId id="359" r:id="rId56"/>
    <p:sldId id="443" r:id="rId57"/>
    <p:sldId id="364" r:id="rId58"/>
    <p:sldId id="355" r:id="rId59"/>
    <p:sldId id="450" r:id="rId60"/>
    <p:sldId id="362" r:id="rId61"/>
    <p:sldId id="358" r:id="rId62"/>
    <p:sldId id="457" r:id="rId63"/>
    <p:sldId id="448" r:id="rId64"/>
    <p:sldId id="368" r:id="rId65"/>
    <p:sldId id="286" r:id="rId66"/>
    <p:sldId id="419" r:id="rId67"/>
    <p:sldId id="420" r:id="rId68"/>
    <p:sldId id="451" r:id="rId69"/>
    <p:sldId id="444" r:id="rId70"/>
    <p:sldId id="373" r:id="rId71"/>
    <p:sldId id="449" r:id="rId72"/>
    <p:sldId id="447" r:id="rId73"/>
    <p:sldId id="376" r:id="rId74"/>
    <p:sldId id="279" r:id="rId75"/>
  </p:sldIdLst>
  <p:sldSz cx="12192000" cy="6858000"/>
  <p:notesSz cx="6735763" cy="9866313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озділ за замовчуванням" id="{9970B977-8B14-43AD-B890-9B7523BBF10D}">
          <p14:sldIdLst>
            <p14:sldId id="271"/>
            <p14:sldId id="393"/>
            <p14:sldId id="394"/>
            <p14:sldId id="395"/>
            <p14:sldId id="396"/>
            <p14:sldId id="315"/>
            <p14:sldId id="346"/>
            <p14:sldId id="397"/>
            <p14:sldId id="398"/>
            <p14:sldId id="452"/>
            <p14:sldId id="454"/>
            <p14:sldId id="400"/>
            <p14:sldId id="424"/>
            <p14:sldId id="430"/>
            <p14:sldId id="439"/>
            <p14:sldId id="440"/>
            <p14:sldId id="431"/>
            <p14:sldId id="432"/>
            <p14:sldId id="425"/>
            <p14:sldId id="426"/>
            <p14:sldId id="427"/>
            <p14:sldId id="428"/>
            <p14:sldId id="407"/>
            <p14:sldId id="408"/>
            <p14:sldId id="413"/>
            <p14:sldId id="455"/>
            <p14:sldId id="414"/>
            <p14:sldId id="456"/>
            <p14:sldId id="433"/>
            <p14:sldId id="434"/>
            <p14:sldId id="442"/>
            <p14:sldId id="328"/>
            <p14:sldId id="366"/>
            <p14:sldId id="436"/>
            <p14:sldId id="422"/>
            <p14:sldId id="441"/>
            <p14:sldId id="331"/>
            <p14:sldId id="333"/>
            <p14:sldId id="417"/>
            <p14:sldId id="335"/>
            <p14:sldId id="418"/>
            <p14:sldId id="438"/>
            <p14:sldId id="437"/>
            <p14:sldId id="337"/>
            <p14:sldId id="339"/>
            <p14:sldId id="340"/>
            <p14:sldId id="421"/>
            <p14:sldId id="435"/>
            <p14:sldId id="458"/>
            <p14:sldId id="356"/>
            <p14:sldId id="357"/>
            <p14:sldId id="359"/>
            <p14:sldId id="443"/>
            <p14:sldId id="364"/>
            <p14:sldId id="355"/>
            <p14:sldId id="450"/>
            <p14:sldId id="362"/>
            <p14:sldId id="358"/>
            <p14:sldId id="457"/>
            <p14:sldId id="448"/>
            <p14:sldId id="368"/>
          </p14:sldIdLst>
        </p14:section>
        <p14:section name="ДОДАТИ Інвести спромож" id="{4FB99DB3-DA7F-4AA7-9D7B-D60278ED5C0E}">
          <p14:sldIdLst>
            <p14:sldId id="286"/>
            <p14:sldId id="419"/>
            <p14:sldId id="420"/>
            <p14:sldId id="451"/>
            <p14:sldId id="444"/>
            <p14:sldId id="373"/>
            <p14:sldId id="392"/>
            <p14:sldId id="449"/>
            <p14:sldId id="447"/>
            <p14:sldId id="376"/>
            <p14:sldId id="460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pos="3386" userDrawn="1">
          <p15:clr>
            <a:srgbClr val="A4A3A4"/>
          </p15:clr>
        </p15:guide>
        <p15:guide id="5" orient="horz" pos="3271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F5EB"/>
    <a:srgbClr val="FFD209"/>
    <a:srgbClr val="0C5FA1"/>
    <a:srgbClr val="FDD55D"/>
    <a:srgbClr val="0066CC"/>
    <a:srgbClr val="0062AC"/>
    <a:srgbClr val="4CA3D8"/>
    <a:srgbClr val="F88F1F"/>
    <a:srgbClr val="EB550B"/>
    <a:srgbClr val="F7CC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7343"/>
  </p:normalViewPr>
  <p:slideViewPr>
    <p:cSldViewPr snapToGrid="0">
      <p:cViewPr varScale="1">
        <p:scale>
          <a:sx n="110" d="100"/>
          <a:sy n="110" d="100"/>
        </p:scale>
        <p:origin x="-76" y="-356"/>
      </p:cViewPr>
      <p:guideLst>
        <p:guide orient="horz" pos="913"/>
        <p:guide orient="horz" pos="3271"/>
        <p:guide orient="horz" pos="4042"/>
        <p:guide pos="3840"/>
        <p:guide pos="393"/>
        <p:guide pos="33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4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Bondarchuknata\d\333\&#1052;&#1086;&#1080;%20&#1076;&#1086;&#1082;&#1091;&#1084;&#1077;&#1085;&#1090;&#1099;\&#1052;&#1045;&#1056;&#1059;%20&#1079;&#1074;&#1110;&#1090;%20&#1079;&#1072;%20&#1088;&#1110;&#1082;\&#1047;&#1074;&#1110;&#1090;%20&#1084;&#1077;&#1088;&#1091;%202025\&#1047;&#1074;&#1110;&#1090;%20&#1084;&#1077;&#1088;&#1091;\&#1057;&#1083;&#1072;&#1081;&#1076;%201%20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Bondarchuknata\d\333\&#1052;&#1086;&#1080;%20&#1076;&#1086;&#1082;&#1091;&#1084;&#1077;&#1085;&#1090;&#1099;\&#1052;&#1045;&#1056;&#1059;%20&#1079;&#1074;&#1110;&#1090;%20&#1079;&#1072;%20&#1088;&#1110;&#1082;\&#1047;&#1074;&#1110;&#1090;%20&#1084;&#1077;&#1088;&#1091;%202025\&#1047;&#1074;&#1110;&#1090;%20&#1084;&#1077;&#1088;&#1091;\&#1057;&#1083;&#1072;&#1081;&#1076;%202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Bondarchuknata\d\333\&#1052;&#1086;&#1080;%20&#1076;&#1086;&#1082;&#1091;&#1084;&#1077;&#1085;&#1090;&#1099;\&#1052;&#1045;&#1056;&#1059;%20&#1079;&#1074;&#1110;&#1090;%20&#1079;&#1072;%20&#1088;&#1110;&#1082;\&#1047;&#1074;&#1110;&#1090;%20&#1084;&#1077;&#1088;&#1091;%202025\&#1047;&#1074;&#1110;&#1090;%20&#1084;&#1077;&#1088;&#1091;\&#1057;&#1083;&#1072;&#1081;&#1076;%202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3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6"/>
  <c:chart>
    <c:title>
      <c:tx>
        <c:rich>
          <a:bodyPr/>
          <a:lstStyle/>
          <a:p>
            <a:pPr>
              <a:defRPr sz="3200">
                <a:solidFill>
                  <a:schemeClr val="bg1"/>
                </a:solidFill>
              </a:defRPr>
            </a:pPr>
            <a:r>
              <a:rPr lang="uk-UA" sz="3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Доходи міського бюджету 
 за 2025 рік</a:t>
            </a:r>
            <a:r>
              <a:rPr lang="en-US" sz="3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3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 </a:t>
            </a:r>
            <a:r>
              <a:rPr lang="uk-UA" sz="32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млн.грн</a:t>
            </a:r>
            <a:r>
              <a:rPr lang="uk-UA" sz="3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)</a:t>
            </a:r>
          </a:p>
        </c:rich>
      </c:tx>
      <c:layout>
        <c:manualLayout>
          <c:xMode val="edge"/>
          <c:yMode val="edge"/>
          <c:x val="0.15367193743329929"/>
          <c:y val="1.1907261592301055E-3"/>
        </c:manualLayout>
      </c:layout>
    </c:title>
    <c:view3D>
      <c:rotX val="8"/>
      <c:hPercent val="49"/>
      <c:rotY val="16"/>
      <c:depthPercent val="100"/>
      <c:rAngAx val="1"/>
    </c:view3D>
    <c:plotArea>
      <c:layout>
        <c:manualLayout>
          <c:layoutTarget val="inner"/>
          <c:xMode val="edge"/>
          <c:yMode val="edge"/>
          <c:x val="4.8092906606521567E-2"/>
          <c:y val="0.18288291046952471"/>
          <c:w val="0.88059701492537701"/>
          <c:h val="0.69251700680271988"/>
        </c:manualLayout>
      </c:layout>
      <c:bar3DChart>
        <c:barDir val="col"/>
        <c:grouping val="stacked"/>
        <c:ser>
          <c:idx val="0"/>
          <c:order val="0"/>
          <c:tx>
            <c:strRef>
              <c:f>Лист1!$A$21</c:f>
              <c:strCache>
                <c:ptCount val="1"/>
                <c:pt idx="0">
                  <c:v>спеціальний фонд</c:v>
                </c:pt>
              </c:strCache>
            </c:strRef>
          </c:tx>
          <c:spPr>
            <a:solidFill>
              <a:srgbClr val="FFC000">
                <a:alpha val="72000"/>
              </a:srgbClr>
            </a:solidFill>
          </c:spPr>
          <c:dLbls>
            <c:dLbl>
              <c:idx val="0"/>
              <c:layout>
                <c:manualLayout>
                  <c:x val="8.9438479110393893E-3"/>
                  <c:y val="-3.703703703703713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1A-4119-8B59-9F53A1A3F6C9}"/>
                </c:ext>
              </c:extLst>
            </c:dLbl>
            <c:dLbl>
              <c:idx val="1"/>
              <c:layout>
                <c:manualLayout>
                  <c:x val="2.5969479121073405E-2"/>
                  <c:y val="-7.407407407407416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1A-4119-8B59-9F53A1A3F6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600" b="1"/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Лист1!$B$20:$C$20</c:f>
              <c:strCache>
                <c:ptCount val="2"/>
                <c:pt idx="0">
                  <c:v>2024 рік </c:v>
                </c:pt>
                <c:pt idx="1">
                  <c:v>2025 рік</c:v>
                </c:pt>
              </c:strCache>
            </c:strRef>
          </c:cat>
          <c:val>
            <c:numRef>
              <c:f>Лист1!$B$21:$C$21</c:f>
              <c:numCache>
                <c:formatCode>General</c:formatCode>
                <c:ptCount val="2"/>
                <c:pt idx="0">
                  <c:v>83.7</c:v>
                </c:pt>
                <c:pt idx="1">
                  <c:v>120.9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1A-4119-8B59-9F53A1A3F6C9}"/>
            </c:ext>
          </c:extLst>
        </c:ser>
        <c:ser>
          <c:idx val="1"/>
          <c:order val="1"/>
          <c:tx>
            <c:strRef>
              <c:f>Лист1!$A$22</c:f>
              <c:strCache>
                <c:ptCount val="1"/>
                <c:pt idx="0">
                  <c:v>загальний фонд</c:v>
                </c:pt>
              </c:strCache>
            </c:strRef>
          </c:tx>
          <c:spPr>
            <a:solidFill>
              <a:schemeClr val="accent5"/>
            </a:solidFill>
          </c:spPr>
          <c:dLbls>
            <c:dLbl>
              <c:idx val="0"/>
              <c:layout>
                <c:manualLayout>
                  <c:x val="1.1046672190002781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1A-4119-8B59-9F53A1A3F6C9}"/>
                </c:ext>
              </c:extLst>
            </c:dLbl>
            <c:dLbl>
              <c:idx val="1"/>
              <c:layout>
                <c:manualLayout>
                  <c:x val="1.6570008285004309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1A-4119-8B59-9F53A1A3F6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3600" b="1"/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Лист1!$B$20:$C$20</c:f>
              <c:strCache>
                <c:ptCount val="2"/>
                <c:pt idx="0">
                  <c:v>2024 рік </c:v>
                </c:pt>
                <c:pt idx="1">
                  <c:v>2025 рік</c:v>
                </c:pt>
              </c:strCache>
            </c:strRef>
          </c:cat>
          <c:val>
            <c:numRef>
              <c:f>Лист1!$B$22:$C$22</c:f>
              <c:numCache>
                <c:formatCode>General</c:formatCode>
                <c:ptCount val="2"/>
                <c:pt idx="0">
                  <c:v>1398.1</c:v>
                </c:pt>
                <c:pt idx="1">
                  <c:v>1768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E1A-4119-8B59-9F53A1A3F6C9}"/>
            </c:ext>
          </c:extLst>
        </c:ser>
        <c:dLbls>
          <c:showVal val="1"/>
        </c:dLbls>
        <c:shape val="cylinder"/>
        <c:axId val="134385024"/>
        <c:axId val="134399104"/>
        <c:axId val="0"/>
      </c:bar3DChart>
      <c:catAx>
        <c:axId val="134385024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/>
            </a:pPr>
            <a:endParaRPr lang="uk-UA"/>
          </a:p>
        </c:txPr>
        <c:crossAx val="134399104"/>
        <c:crosses val="autoZero"/>
        <c:auto val="1"/>
        <c:lblAlgn val="ctr"/>
        <c:lblOffset val="100"/>
        <c:tickLblSkip val="1"/>
        <c:tickMarkSkip val="1"/>
      </c:catAx>
      <c:valAx>
        <c:axId val="134399104"/>
        <c:scaling>
          <c:orientation val="minMax"/>
        </c:scaling>
        <c:delete val="1"/>
        <c:axPos val="l"/>
        <c:numFmt formatCode="General" sourceLinked="1"/>
        <c:tickLblPos val="none"/>
        <c:crossAx val="1343850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4517836160700501"/>
          <c:y val="0.96024788568095643"/>
          <c:w val="0.5170688048098786"/>
          <c:h val="3.8095238095238099E-2"/>
        </c:manualLayout>
      </c:layout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plotArea>
      <c:layout>
        <c:manualLayout>
          <c:layoutTarget val="inner"/>
          <c:xMode val="edge"/>
          <c:yMode val="edge"/>
          <c:x val="0.25391577582716995"/>
          <c:y val="0.11846857704857677"/>
          <c:w val="0.29976396105024622"/>
          <c:h val="0.587053188541570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3"/>
          <c:dLbls>
            <c:dLbl>
              <c:idx val="0"/>
              <c:layout>
                <c:manualLayout>
                  <c:x val="6.7935620123793394E-2"/>
                  <c:y val="-3.4871480307292575E-3"/>
                </c:manualLayout>
              </c:layout>
              <c:showVal val="1"/>
            </c:dLbl>
            <c:dLbl>
              <c:idx val="1"/>
              <c:layout>
                <c:manualLayout>
                  <c:x val="7.7929088729594115E-2"/>
                  <c:y val="-8.53272345118717E-2"/>
                </c:manualLayout>
              </c:layout>
              <c:showVal val="1"/>
            </c:dLbl>
            <c:dLbl>
              <c:idx val="2"/>
              <c:layout>
                <c:manualLayout>
                  <c:x val="7.695944496378071E-2"/>
                  <c:y val="-3.95960501624096E-2"/>
                </c:manualLayout>
              </c:layout>
              <c:showVal val="1"/>
            </c:dLbl>
            <c:dLbl>
              <c:idx val="3"/>
              <c:layout>
                <c:manualLayout>
                  <c:x val="5.5345616254585193E-2"/>
                  <c:y val="5.3938557581308576E-2"/>
                </c:manualLayout>
              </c:layout>
              <c:showVal val="1"/>
            </c:dLbl>
            <c:dLbl>
              <c:idx val="4"/>
              <c:layout>
                <c:manualLayout>
                  <c:x val="-9.077972390336626E-3"/>
                  <c:y val="2.8666348916909969E-2"/>
                </c:manualLayout>
              </c:layout>
              <c:showVal val="1"/>
            </c:dLbl>
            <c:dLbl>
              <c:idx val="5"/>
              <c:layout>
                <c:manualLayout>
                  <c:x val="-5.4311882823715144E-2"/>
                  <c:y val="-2.3065928998055131E-2"/>
                </c:manualLayout>
              </c:layout>
              <c:showVal val="1"/>
            </c:dLbl>
            <c:dLbl>
              <c:idx val="6"/>
              <c:layout>
                <c:manualLayout>
                  <c:x val="-3.9669119849234817E-2"/>
                  <c:y val="3.7820373981379857E-2"/>
                </c:manualLayout>
              </c:layout>
              <c:showVal val="1"/>
            </c:dLbl>
            <c:dLbl>
              <c:idx val="7"/>
              <c:layout>
                <c:manualLayout>
                  <c:x val="-8.5429222865976498E-2"/>
                  <c:y val="0.12372351651789176"/>
                </c:manualLayout>
              </c:layout>
              <c:showVal val="1"/>
            </c:dLbl>
            <c:dLbl>
              <c:idx val="8"/>
              <c:layout>
                <c:manualLayout>
                  <c:x val="-7.7570104439039181E-2"/>
                  <c:y val="2.3084916745165451E-2"/>
                </c:manualLayout>
              </c:layout>
              <c:showVal val="1"/>
            </c:dLbl>
            <c:dLbl>
              <c:idx val="9"/>
              <c:layout>
                <c:manualLayout>
                  <c:x val="-3.4913338037076552E-2"/>
                  <c:y val="-1.7763359247853532E-2"/>
                </c:manualLayout>
              </c:layout>
              <c:showVal val="1"/>
            </c:dLbl>
            <c:dLbl>
              <c:idx val="10"/>
              <c:layout>
                <c:manualLayout>
                  <c:x val="1.8019220161885563E-2"/>
                  <c:y val="-1.8319957699161372E-2"/>
                </c:manualLayout>
              </c:layout>
              <c:showVal val="1"/>
            </c:dLbl>
            <c:dLbl>
              <c:idx val="11"/>
              <c:layout>
                <c:manualLayout>
                  <c:x val="7.0999599110928513E-2"/>
                  <c:y val="-2.7033402665429238E-4"/>
                </c:manualLayout>
              </c:layout>
              <c:showVal val="1"/>
            </c:dLbl>
            <c:txPr>
              <a:bodyPr/>
              <a:lstStyle/>
              <a:p>
                <a:pPr>
                  <a:defRPr lang="ru-RU" sz="2400" b="1">
                    <a:solidFill>
                      <a:srgbClr val="0062AC"/>
                    </a:solidFill>
                    <a:latin typeface="Verdana" pitchFamily="34" charset="0"/>
                    <a:ea typeface="Verdana" pitchFamily="34" charset="0"/>
                  </a:defRPr>
                </a:pPr>
                <a:endParaRPr lang="uk-UA"/>
              </a:p>
            </c:txPr>
            <c:showVal val="1"/>
            <c:showLeaderLines val="1"/>
          </c:dLbls>
          <c:cat>
            <c:strRef>
              <c:f>Лист1!$A$2:$A$13</c:f>
              <c:strCache>
                <c:ptCount val="12"/>
                <c:pt idx="0">
                  <c:v>Освіта 32,7%</c:v>
                </c:pt>
                <c:pt idx="1">
                  <c:v>Охорона здоров'я 4,9%</c:v>
                </c:pt>
                <c:pt idx="2">
                  <c:v>Органи управління 12,2%</c:v>
                </c:pt>
                <c:pt idx="3">
                  <c:v>Соціальний захист населення 8,1%</c:v>
                </c:pt>
                <c:pt idx="4">
                  <c:v>Культура 3,4%</c:v>
                </c:pt>
                <c:pt idx="5">
                  <c:v>Фізична культура і спорт 2,5%</c:v>
                </c:pt>
                <c:pt idx="6">
                  <c:v>ЖКГ, утримання доріг 24,8%</c:v>
                </c:pt>
                <c:pt idx="7">
                  <c:v>Охорона громадського правопорядку 1,4%</c:v>
                </c:pt>
                <c:pt idx="8">
                  <c:v>Інші видатки 2%</c:v>
                </c:pt>
                <c:pt idx="9">
                  <c:v>Медіа 1%</c:v>
                </c:pt>
                <c:pt idx="10">
                  <c:v>Резервний фонд 3,4%</c:v>
                </c:pt>
                <c:pt idx="11">
                  <c:v>Реверсна дотація 3,6%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435.5</c:v>
                </c:pt>
                <c:pt idx="1">
                  <c:v>65.8</c:v>
                </c:pt>
                <c:pt idx="2">
                  <c:v>162.1</c:v>
                </c:pt>
                <c:pt idx="3">
                  <c:v>107.5</c:v>
                </c:pt>
                <c:pt idx="4">
                  <c:v>44.7</c:v>
                </c:pt>
                <c:pt idx="5">
                  <c:v>33.6</c:v>
                </c:pt>
                <c:pt idx="6">
                  <c:v>330.8</c:v>
                </c:pt>
                <c:pt idx="7">
                  <c:v>18.399999999999999</c:v>
                </c:pt>
                <c:pt idx="8">
                  <c:v>26.4</c:v>
                </c:pt>
                <c:pt idx="9">
                  <c:v>15</c:v>
                </c:pt>
                <c:pt idx="10">
                  <c:v>45</c:v>
                </c:pt>
                <c:pt idx="11">
                  <c:v>48.2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8.417109344117129E-4"/>
          <c:y val="0.7142754388341922"/>
          <c:w val="0.98672744119793698"/>
          <c:h val="0.28572456116580985"/>
        </c:manualLayout>
      </c:layout>
      <c:txPr>
        <a:bodyPr/>
        <a:lstStyle/>
        <a:p>
          <a:pPr>
            <a:defRPr lang="ru-RU" sz="1600" b="1"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lrMapOvr bg1="lt1" tx1="dk1" bg2="lt2" tx2="dk2" accent1="accent1" accent2="accent2" accent3="accent3" accent4="accent4" accent5="accent5" accent6="accent6" hlink="hlink" folHlink="folHlink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5.9927882813307423E-2"/>
          <c:y val="0.18976283681698114"/>
          <c:w val="0.9400721171866927"/>
          <c:h val="0.42317498132598208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explosion val="17"/>
            <c:spPr>
              <a:solidFill>
                <a:srgbClr val="0062AC"/>
              </a:solidFill>
              <a:ln w="12700">
                <a:solidFill>
                  <a:srgbClr val="0062AC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F1A-4F21-9C1D-02F6A9625AB8}"/>
              </c:ext>
            </c:extLst>
          </c:dPt>
          <c:dPt>
            <c:idx val="1"/>
            <c:explosion val="7"/>
            <c:spPr>
              <a:solidFill>
                <a:srgbClr val="EB550B"/>
              </a:solidFill>
              <a:ln w="12700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1A-4F21-9C1D-02F6A9625AB8}"/>
              </c:ext>
            </c:extLst>
          </c:dPt>
          <c:dPt>
            <c:idx val="2"/>
            <c:spPr>
              <a:solidFill>
                <a:srgbClr val="FFC000"/>
              </a:solidFill>
              <a:ln w="12700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F1A-4F21-9C1D-02F6A9625AB8}"/>
              </c:ext>
            </c:extLst>
          </c:dPt>
          <c:dLbls>
            <c:dLbl>
              <c:idx val="0"/>
              <c:layout>
                <c:manualLayout>
                  <c:x val="0.12834241702968288"/>
                  <c:y val="0.18066158214758274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uk-UA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власні надходження  1332,8 (75%)</a:t>
                    </a:r>
                  </a:p>
                </c:rich>
              </c:tx>
              <c:spPr>
                <a:noFill/>
                <a:ln w="3175">
                  <a:noFill/>
                  <a:prstDash val="solid"/>
                </a:ln>
              </c:spPr>
              <c:dLblPos val="bestFit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1A-4F21-9C1D-02F6A9625AB8}"/>
                </c:ext>
              </c:extLst>
            </c:dLbl>
            <c:dLbl>
              <c:idx val="1"/>
              <c:layout>
                <c:manualLayout>
                  <c:x val="-0.1013130371631097"/>
                  <c:y val="0.38565300021532883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uk-UA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дотації 28,7 (2%)</a:t>
                    </a:r>
                  </a:p>
                </c:rich>
              </c:tx>
              <c:spPr>
                <a:noFill/>
                <a:ln w="3175">
                  <a:noFill/>
                  <a:prstDash val="solid"/>
                </a:ln>
              </c:spPr>
              <c:dLblPos val="bestFit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1A-4F21-9C1D-02F6A9625AB8}"/>
                </c:ext>
              </c:extLst>
            </c:dLbl>
            <c:dLbl>
              <c:idx val="2"/>
              <c:layout>
                <c:manualLayout>
                  <c:x val="-0.1674008422262557"/>
                  <c:y val="0.13374523515885944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uk-UA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субвенції  406,5 (23%)</a:t>
                    </a:r>
                  </a:p>
                </c:rich>
              </c:tx>
              <c:spPr>
                <a:noFill/>
                <a:ln w="3175">
                  <a:noFill/>
                  <a:prstDash val="solid"/>
                </a:ln>
              </c:spPr>
              <c:dLblPos val="bestFit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1A-4F21-9C1D-02F6A9625AB8}"/>
                </c:ext>
              </c:extLst>
            </c:dLbl>
            <c:numFmt formatCode="0%" sourceLinked="0"/>
            <c:spPr>
              <a:noFill/>
              <a:ln w="3175">
                <a:noFill/>
                <a:prstDash val="solid"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uk-UA"/>
              </a:p>
            </c:txPr>
            <c:showVal val="1"/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Лист1!$A$8:$A$10</c:f>
              <c:strCache>
                <c:ptCount val="3"/>
                <c:pt idx="0">
                  <c:v>власні надходження </c:v>
                </c:pt>
                <c:pt idx="1">
                  <c:v>дотації </c:v>
                </c:pt>
                <c:pt idx="2">
                  <c:v>субвенції </c:v>
                </c:pt>
              </c:strCache>
            </c:strRef>
          </c:cat>
          <c:val>
            <c:numRef>
              <c:f>Лист1!$B$8:$B$10</c:f>
              <c:numCache>
                <c:formatCode>General</c:formatCode>
                <c:ptCount val="3"/>
                <c:pt idx="0">
                  <c:v>1332.8</c:v>
                </c:pt>
                <c:pt idx="1">
                  <c:v>28.7</c:v>
                </c:pt>
                <c:pt idx="2">
                  <c:v>406.5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F1A-4F21-9C1D-02F6A9625AB8}"/>
            </c:ext>
          </c:extLst>
        </c:ser>
        <c:dLbls>
          <c:showVal val="1"/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ysClr val="window" lastClr="FFFFFF"/>
    </a:solidFill>
    <a:ln w="9525">
      <a:noFill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lrMapOvr bg1="lt1" tx1="dk1" bg2="lt2" tx2="dk2" accent1="accent1" accent2="accent2" accent3="accent3" accent4="accent4" accent5="accent5" accent6="accent6" hlink="hlink" folHlink="folHlink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2.8894777575880048E-2"/>
          <c:y val="0.16042959598702791"/>
          <c:w val="0.82580607712497733"/>
          <c:h val="0.43782196715525901"/>
        </c:manualLayout>
      </c:layout>
      <c:pie3DChart>
        <c:varyColors val="1"/>
        <c:ser>
          <c:idx val="0"/>
          <c:order val="0"/>
          <c:spPr>
            <a:solidFill>
              <a:srgbClr val="0070C0"/>
            </a:solidFill>
            <a:ln w="12700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13"/>
          <c:dPt>
            <c:idx val="0"/>
            <c:explosion val="18"/>
            <c:spPr>
              <a:solidFill>
                <a:srgbClr val="FDD55D"/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912-4408-9134-930B199DB71A}"/>
              </c:ext>
            </c:extLst>
          </c:dPt>
          <c:dPt>
            <c:idx val="1"/>
            <c:spPr>
              <a:solidFill>
                <a:srgbClr val="5B9BD5">
                  <a:lumMod val="75000"/>
                </a:srgbClr>
              </a:solidFill>
              <a:ln w="12700">
                <a:solidFill>
                  <a:srgbClr val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12-4408-9134-930B199DB71A}"/>
              </c:ext>
            </c:extLst>
          </c:dPt>
          <c:dLbls>
            <c:dLbl>
              <c:idx val="0"/>
              <c:layout>
                <c:manualLayout>
                  <c:x val="0.11731787132377652"/>
                  <c:y val="-7.8554966496923381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uk-UA" sz="2400" dirty="0"/>
                      <a:t>власні надходження  39,6 (33%)</a:t>
                    </a:r>
                  </a:p>
                </c:rich>
              </c:tx>
              <c:spPr>
                <a:noFill/>
                <a:ln w="3175">
                  <a:noFill/>
                  <a:prstDash val="solid"/>
                </a:ln>
              </c:spPr>
              <c:dLblPos val="bestFit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12-4408-9134-930B199DB71A}"/>
                </c:ext>
              </c:extLst>
            </c:dLbl>
            <c:dLbl>
              <c:idx val="1"/>
              <c:layout>
                <c:manualLayout>
                  <c:x val="1.1701746416313389E-2"/>
                  <c:y val="0.22566487483414013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 sz="2400" dirty="0"/>
                      <a:t>субвенції з держаного та інших бюджетів
 81,3 (67%)</a:t>
                    </a:r>
                  </a:p>
                </c:rich>
              </c:tx>
              <c:spPr>
                <a:noFill/>
                <a:ln w="3175">
                  <a:noFill/>
                  <a:prstDash val="solid"/>
                </a:ln>
              </c:spPr>
              <c:dLblPos val="bestFit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12-4408-9134-930B199DB71A}"/>
                </c:ext>
              </c:extLst>
            </c:dLbl>
            <c:numFmt formatCode="0%" sourceLinked="0"/>
            <c:spPr>
              <a:noFill/>
              <a:ln w="3175">
                <a:noFill/>
                <a:prstDash val="solid"/>
              </a:ln>
            </c:spPr>
            <c:txPr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uk-UA"/>
              </a:p>
            </c:txPr>
            <c:showVal val="1"/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Лист1!$A$14:$A$15</c:f>
              <c:strCache>
                <c:ptCount val="2"/>
                <c:pt idx="0">
                  <c:v>власні надходження </c:v>
                </c:pt>
                <c:pt idx="1">
                  <c:v>субвенції з держаного та інших бюджетів</c:v>
                </c:pt>
              </c:strCache>
            </c:strRef>
          </c:cat>
          <c:val>
            <c:numRef>
              <c:f>Лист1!$B$14:$B$15</c:f>
              <c:numCache>
                <c:formatCode>General</c:formatCode>
                <c:ptCount val="2"/>
                <c:pt idx="0">
                  <c:v>39.6</c:v>
                </c:pt>
                <c:pt idx="1">
                  <c:v>81.3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912-4408-9134-930B199DB71A}"/>
            </c:ext>
          </c:extLst>
        </c:ser>
        <c:dLbls>
          <c:showVal val="1"/>
          <c:showCatName val="1"/>
          <c:showPercent val="1"/>
        </c:dLbls>
      </c:pie3DChart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zero"/>
  </c:chart>
  <c:spPr>
    <a:solidFill>
      <a:sysClr val="window" lastClr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uk-UA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10"/>
  <c:chart>
    <c:view3D>
      <c:perspective val="30"/>
    </c:view3D>
    <c:plotArea>
      <c:layout>
        <c:manualLayout>
          <c:layoutTarget val="inner"/>
          <c:xMode val="edge"/>
          <c:yMode val="edge"/>
          <c:x val="1.1827956989247311E-2"/>
          <c:y val="2.5331030512377818E-2"/>
          <c:w val="0.85779900093133565"/>
          <c:h val="0.8602744346075958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-3.6559139784946251E-2"/>
                  <c:y val="-2.302820955670696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39-43BB-A50B-EC41D61FB6F4}"/>
                </c:ext>
              </c:extLst>
            </c:dLbl>
            <c:dLbl>
              <c:idx val="1"/>
              <c:layout>
                <c:manualLayout>
                  <c:x val="-4.3010752688171965E-3"/>
                  <c:y val="-4.375359815774344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39-43BB-A50B-EC41D61FB6F4}"/>
                </c:ext>
              </c:extLst>
            </c:dLbl>
            <c:dLbl>
              <c:idx val="2"/>
              <c:layout>
                <c:manualLayout>
                  <c:x val="-5.3763440860214408E-3"/>
                  <c:y val="-3.68451352907311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39-43BB-A50B-EC41D61FB6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Загальний фонд</c:v>
                </c:pt>
                <c:pt idx="1">
                  <c:v>Спеціальний фонд</c:v>
                </c:pt>
                <c:pt idx="2">
                  <c:v>Бюджет розвитку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1040.2</c:v>
                </c:pt>
                <c:pt idx="1">
                  <c:v>284.10000000000002</c:v>
                </c:pt>
                <c:pt idx="2">
                  <c:v>244.3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39-43BB-A50B-EC41D61FB6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Загальний фонд</c:v>
                </c:pt>
                <c:pt idx="1">
                  <c:v>Спеціальний фонд</c:v>
                </c:pt>
                <c:pt idx="2">
                  <c:v>Бюджет розвитку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1472</c:v>
                </c:pt>
                <c:pt idx="1">
                  <c:v>501</c:v>
                </c:pt>
                <c:pt idx="2">
                  <c:v>440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39-43BB-A50B-EC41D61FB6F4}"/>
            </c:ext>
          </c:extLst>
        </c:ser>
        <c:dLbls>
          <c:showVal val="1"/>
        </c:dLbls>
        <c:shape val="box"/>
        <c:axId val="214735872"/>
        <c:axId val="214741760"/>
        <c:axId val="0"/>
      </c:bar3DChart>
      <c:catAx>
        <c:axId val="21473587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uk-UA"/>
          </a:p>
        </c:txPr>
        <c:crossAx val="214741760"/>
        <c:crosses val="autoZero"/>
        <c:auto val="1"/>
        <c:lblAlgn val="ctr"/>
        <c:lblOffset val="100"/>
      </c:catAx>
      <c:valAx>
        <c:axId val="214741760"/>
        <c:scaling>
          <c:orientation val="minMax"/>
        </c:scaling>
        <c:delete val="1"/>
        <c:axPos val="l"/>
        <c:numFmt formatCode="General" sourceLinked="1"/>
        <c:tickLblPos val="none"/>
        <c:crossAx val="2147358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800" b="1"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uk-UA"/>
        </a:p>
      </c:txPr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27"/>
  <c:clrMapOvr bg1="lt1" tx1="dk1" bg2="lt2" tx2="dk2" accent1="accent1" accent2="accent2" accent3="accent3" accent4="accent4" accent5="accent5" accent6="accent6" hlink="hlink" folHlink="folHlink"/>
  <c:chart>
    <c:autoTitleDeleted val="1"/>
    <c:view3D>
      <c:perspective val="30"/>
    </c:view3D>
    <c:sideWall>
      <c:spPr>
        <a:scene3d>
          <a:camera prst="orthographicFront"/>
          <a:lightRig rig="threePt" dir="t"/>
        </a:scene3d>
        <a:sp3d>
          <a:bevelT/>
        </a:sp3d>
      </c:spPr>
    </c:sideWall>
    <c:backWall>
      <c:spPr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3.353838582677181E-4"/>
          <c:y val="0.10962911633413602"/>
          <c:w val="0.95881487860892622"/>
          <c:h val="0.7401792964269640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-2.5000000000000001E-2"/>
                  <c:y val="-1.940396058093044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20-4BA2-B679-C694119745A0}"/>
                </c:ext>
              </c:extLst>
            </c:dLbl>
            <c:dLbl>
              <c:idx val="1"/>
              <c:layout>
                <c:manualLayout>
                  <c:x val="-6.2500000000000134E-3"/>
                  <c:y val="-1.94039605809304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20-4BA2-B679-C694119745A0}"/>
                </c:ext>
              </c:extLst>
            </c:dLbl>
            <c:dLbl>
              <c:idx val="2"/>
              <c:layout>
                <c:manualLayout>
                  <c:x val="0"/>
                  <c:y val="-2.58719474412408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20-4BA2-B679-C694119745A0}"/>
                </c:ext>
              </c:extLst>
            </c:dLbl>
            <c:dLbl>
              <c:idx val="3"/>
              <c:layout>
                <c:manualLayout>
                  <c:x val="1.0416666666665903E-3"/>
                  <c:y val="-3.44959299216541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20-4BA2-B679-C694119745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Облаштування найпростіших укриттів</c:v>
                </c:pt>
                <c:pt idx="1">
                  <c:v>Підтримка військових формувань </c:v>
                </c:pt>
                <c:pt idx="2">
                  <c:v>Поховання загиблих військовослужбовців та підтримка їх родин</c:v>
                </c:pt>
                <c:pt idx="3">
                  <c:v>Ліквідація наслідків ракетних обстрівлів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42.5</c:v>
                </c:pt>
                <c:pt idx="1">
                  <c:v>32.6</c:v>
                </c:pt>
                <c:pt idx="2">
                  <c:v>54.6</c:v>
                </c:pt>
                <c:pt idx="3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520-4BA2-B679-C694119745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6666666666666701E-2"/>
                  <c:y val="-1.293597372062031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20-4BA2-B679-C694119745A0}"/>
                </c:ext>
              </c:extLst>
            </c:dLbl>
            <c:dLbl>
              <c:idx val="1"/>
              <c:layout>
                <c:manualLayout>
                  <c:x val="1.0416666666666666E-2"/>
                  <c:y val="-1.293597372062031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20-4BA2-B679-C694119745A0}"/>
                </c:ext>
              </c:extLst>
            </c:dLbl>
            <c:dLbl>
              <c:idx val="2"/>
              <c:layout>
                <c:manualLayout>
                  <c:x val="3.437500000000001E-2"/>
                  <c:y val="-1.94039605809304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20-4BA2-B679-C694119745A0}"/>
                </c:ext>
              </c:extLst>
            </c:dLbl>
            <c:dLbl>
              <c:idx val="3"/>
              <c:layout>
                <c:manualLayout>
                  <c:x val="2.1875000000000113E-2"/>
                  <c:y val="-3.23399343015507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20-4BA2-B679-C694119745A0}"/>
                </c:ext>
              </c:extLst>
            </c:dLbl>
            <c:spPr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2000" b="1"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Облаштування найпростіших укриттів</c:v>
                </c:pt>
                <c:pt idx="1">
                  <c:v>Підтримка військових формувань </c:v>
                </c:pt>
                <c:pt idx="2">
                  <c:v>Поховання загиблих військовослужбовців та підтримка їх родин</c:v>
                </c:pt>
                <c:pt idx="3">
                  <c:v>Ліквідація наслідків ракетних обстрівлів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96.1</c:v>
                </c:pt>
                <c:pt idx="1">
                  <c:v>74.7</c:v>
                </c:pt>
                <c:pt idx="2">
                  <c:v>44.8</c:v>
                </c:pt>
                <c:pt idx="3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520-4BA2-B679-C694119745A0}"/>
            </c:ext>
          </c:extLst>
        </c:ser>
        <c:shape val="box"/>
        <c:axId val="216254720"/>
        <c:axId val="214835200"/>
        <c:axId val="0"/>
      </c:bar3DChart>
      <c:catAx>
        <c:axId val="216254720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214835200"/>
        <c:crosses val="autoZero"/>
        <c:auto val="1"/>
        <c:lblAlgn val="l"/>
        <c:lblOffset val="100"/>
      </c:catAx>
      <c:valAx>
        <c:axId val="2148352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216254720"/>
        <c:crosses val="autoZero"/>
        <c:crossBetween val="between"/>
        <c:majorUnit val="5"/>
      </c:valAx>
    </c:plotArea>
    <c:legend>
      <c:legendPos val="r"/>
      <c:legendEntry>
        <c:idx val="0"/>
        <c:txPr>
          <a:bodyPr/>
          <a:lstStyle/>
          <a:p>
            <a:pPr>
              <a:defRPr sz="2400" b="1" i="0" u="none">
                <a:effectLst/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2400" b="1" i="0" u="none">
                <a:effectLst/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87202140748031876"/>
          <c:y val="0.41269328061229099"/>
          <c:w val="0.12311302493438329"/>
          <c:h val="0.14462500708137971"/>
        </c:manualLayout>
      </c:layout>
      <c:txPr>
        <a:bodyPr/>
        <a:lstStyle/>
        <a:p>
          <a:pPr>
            <a:defRPr sz="2400" b="1" i="0" u="none">
              <a:effectLst/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uk-UA"/>
        </a:p>
      </c:txPr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2"/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plotArea>
      <c:layout>
        <c:manualLayout>
          <c:layoutTarget val="inner"/>
          <c:xMode val="edge"/>
          <c:yMode val="edge"/>
          <c:x val="1.6333935520936416E-2"/>
          <c:y val="9.6553241372780207E-2"/>
          <c:w val="0.48555120666084761"/>
          <c:h val="0.8040628889550243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591-4FCE-ABDE-66EED9A8232B}"/>
              </c:ext>
            </c:extLst>
          </c:dPt>
          <c:dLbls>
            <c:dLbl>
              <c:idx val="0"/>
              <c:layout>
                <c:manualLayout>
                  <c:x val="8.9715426885138366E-2"/>
                  <c:y val="3.448057974378297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91-4FCE-ABDE-66EED9A8232B}"/>
                </c:ext>
              </c:extLst>
            </c:dLbl>
            <c:dLbl>
              <c:idx val="1"/>
              <c:layout>
                <c:manualLayout>
                  <c:x val="-7.1295209272500673E-2"/>
                  <c:y val="-9.3175650732636849E-3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91-4FCE-ABDE-66EED9A8232B}"/>
                </c:ext>
              </c:extLst>
            </c:dLbl>
            <c:dLbl>
              <c:idx val="2"/>
              <c:layout>
                <c:manualLayout>
                  <c:x val="5.4046940073759896E-2"/>
                  <c:y val="1.2204607663015633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91-4FCE-ABDE-66EED9A8232B}"/>
                </c:ext>
              </c:extLst>
            </c:dLbl>
            <c:dLbl>
              <c:idx val="3"/>
              <c:layout>
                <c:manualLayout>
                  <c:x val="-9.0678044226409748E-3"/>
                  <c:y val="-5.440526744658408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91-4FCE-ABDE-66EED9A8232B}"/>
                </c:ext>
              </c:extLst>
            </c:dLbl>
            <c:dLbl>
              <c:idx val="4"/>
              <c:layout>
                <c:manualLayout>
                  <c:x val="1.6080395355600581E-2"/>
                  <c:y val="-0.1475232485245294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91-4FCE-ABDE-66EED9A8232B}"/>
                </c:ext>
              </c:extLst>
            </c:dLbl>
            <c:dLbl>
              <c:idx val="5"/>
              <c:layout>
                <c:manualLayout>
                  <c:x val="4.5628395727538906E-2"/>
                  <c:y val="9.3547269348161766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91-4FCE-ABDE-66EED9A823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2000" b="1">
                    <a:solidFill>
                      <a:srgbClr val="0062AC"/>
                    </a:solidFill>
                    <a:latin typeface="Verdana" pitchFamily="34" charset="0"/>
                    <a:ea typeface="Verdana" pitchFamily="34" charset="0"/>
                  </a:defRPr>
                </a:pPr>
                <a:endParaRPr lang="uk-UA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 закладах освіти</c:v>
                </c:pt>
                <c:pt idx="1">
                  <c:v>На підприємствах житлово-комунального господарства</c:v>
                </c:pt>
                <c:pt idx="2">
                  <c:v>В закладах охорони здоров'я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84.3</c:v>
                </c:pt>
                <c:pt idx="1">
                  <c:v>11.4</c:v>
                </c:pt>
                <c:pt idx="2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591-4FCE-ABDE-66EED9A8232B}"/>
            </c:ext>
          </c:extLst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b="1">
                <a:latin typeface="Verdana" pitchFamily="34" charset="0"/>
                <a:ea typeface="Verdana" pitchFamily="34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53987492086419664"/>
          <c:y val="0.17611191188076791"/>
          <c:w val="0.45236302184428495"/>
          <c:h val="0.65455770044743833"/>
        </c:manualLayout>
      </c:layout>
      <c:txPr>
        <a:bodyPr/>
        <a:lstStyle/>
        <a:p>
          <a:pPr>
            <a:defRPr lang="ru-RU" b="1">
              <a:latin typeface="Verdana" pitchFamily="34" charset="0"/>
              <a:ea typeface="Verdana" pitchFamily="34" charset="0"/>
            </a:defRPr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plotArea>
      <c:layout>
        <c:manualLayout>
          <c:layoutTarget val="inner"/>
          <c:xMode val="edge"/>
          <c:yMode val="edge"/>
          <c:x val="4.6116249478413043E-2"/>
          <c:y val="0.10100847680364458"/>
          <c:w val="0.47670370652596866"/>
          <c:h val="0.840852429508822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1.0979905980412724E-3"/>
                  <c:y val="-7.828275813437672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FE-4724-B64E-9BE7DA941DD6}"/>
                </c:ext>
              </c:extLst>
            </c:dLbl>
            <c:dLbl>
              <c:idx val="1"/>
              <c:layout>
                <c:manualLayout>
                  <c:x val="5.8452718792438695E-3"/>
                  <c:y val="-6.9635186178415354E-2"/>
                </c:manualLayout>
              </c:layout>
              <c:tx>
                <c:rich>
                  <a:bodyPr/>
                  <a:lstStyle/>
                  <a:p>
                    <a:r>
                      <a:rPr lang="en-US" sz="3200" dirty="0" smtClean="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en-US" sz="3200" dirty="0" smtClean="0">
                        <a:solidFill>
                          <a:srgbClr val="0070C0"/>
                        </a:solidFill>
                      </a:rPr>
                      <a:t>4,9</a:t>
                    </a:r>
                    <a:endParaRPr lang="en-US" sz="3200" dirty="0">
                      <a:solidFill>
                        <a:srgbClr val="0070C0"/>
                      </a:solidFill>
                    </a:endParaRP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FE-4724-B64E-9BE7DA941DD6}"/>
                </c:ext>
              </c:extLst>
            </c:dLbl>
            <c:dLbl>
              <c:idx val="2"/>
              <c:layout>
                <c:manualLayout>
                  <c:x val="-2.7381942266505137E-2"/>
                  <c:y val="2.5453496548184899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FE-4724-B64E-9BE7DA941DD6}"/>
                </c:ext>
              </c:extLst>
            </c:dLbl>
            <c:dLbl>
              <c:idx val="3"/>
              <c:layout>
                <c:manualLayout>
                  <c:x val="-9.0678044226409748E-3"/>
                  <c:y val="-5.440526744658408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FE-4724-B64E-9BE7DA941DD6}"/>
                </c:ext>
              </c:extLst>
            </c:dLbl>
            <c:dLbl>
              <c:idx val="4"/>
              <c:layout>
                <c:manualLayout>
                  <c:x val="1.6080395355600581E-2"/>
                  <c:y val="-0.1475232485245294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FE-4724-B64E-9BE7DA941DD6}"/>
                </c:ext>
              </c:extLst>
            </c:dLbl>
            <c:dLbl>
              <c:idx val="5"/>
              <c:layout>
                <c:manualLayout>
                  <c:x val="4.5628395727538906E-2"/>
                  <c:y val="9.3547269348161766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FE-4724-B64E-9BE7DA941D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rgbClr val="0062AC"/>
                    </a:solidFill>
                    <a:latin typeface="Verdana" pitchFamily="34" charset="0"/>
                    <a:ea typeface="Verdana" pitchFamily="34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Технічне обстеження та ремонт пошкодженних житлових будинків</c:v>
                </c:pt>
                <c:pt idx="1">
                  <c:v>Технічне обстеження та ремонт пошкодженних закладів та установ міста</c:v>
                </c:pt>
                <c:pt idx="2">
                  <c:v>Поточний ремонт котельні КП"Павлоградтеплоенерго"</c:v>
                </c:pt>
                <c:pt idx="3">
                  <c:v>Придбання дизельного палива для безперебійної роботи Павлоградського водозабору І черги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35.800000000000004</c:v>
                </c:pt>
                <c:pt idx="1">
                  <c:v>4.9000000000000004</c:v>
                </c:pt>
                <c:pt idx="2">
                  <c:v>4.4000000000000004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9FE-4724-B64E-9BE7DA941DD6}"/>
            </c:ext>
          </c:extLst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lnSpc>
                <a:spcPct val="100000"/>
              </a:lnSpc>
              <a:defRPr sz="2000" b="1">
                <a:latin typeface="Times New Roman" pitchFamily="18" charset="0"/>
                <a:ea typeface="Verdana" pitchFamily="34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lnSpc>
                <a:spcPct val="100000"/>
              </a:lnSpc>
              <a:defRPr sz="2000" b="1">
                <a:latin typeface="Times New Roman" pitchFamily="18" charset="0"/>
                <a:ea typeface="Verdana" pitchFamily="34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2"/>
        <c:txPr>
          <a:bodyPr/>
          <a:lstStyle/>
          <a:p>
            <a:pPr>
              <a:lnSpc>
                <a:spcPct val="100000"/>
              </a:lnSpc>
              <a:defRPr sz="2000" b="1">
                <a:latin typeface="Times New Roman" pitchFamily="18" charset="0"/>
                <a:ea typeface="Verdana" pitchFamily="34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3"/>
        <c:txPr>
          <a:bodyPr/>
          <a:lstStyle/>
          <a:p>
            <a:pPr>
              <a:lnSpc>
                <a:spcPct val="100000"/>
              </a:lnSpc>
              <a:defRPr sz="2000" b="1">
                <a:latin typeface="Times New Roman" pitchFamily="18" charset="0"/>
                <a:ea typeface="Verdana" pitchFamily="34" charset="0"/>
                <a:cs typeface="Times New Roman" pitchFamily="18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51479582850292183"/>
          <c:y val="0.13905514611523268"/>
          <c:w val="0.47996965627421084"/>
          <c:h val="0.76811693302249584"/>
        </c:manualLayout>
      </c:layout>
      <c:txPr>
        <a:bodyPr/>
        <a:lstStyle/>
        <a:p>
          <a:pPr>
            <a:lnSpc>
              <a:spcPct val="150000"/>
            </a:lnSpc>
            <a:defRPr sz="1200" b="1">
              <a:latin typeface="Times New Roman" pitchFamily="18" charset="0"/>
              <a:ea typeface="Verdana" pitchFamily="34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style val="3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355972352824919E-2"/>
          <c:y val="0.14473342382694573"/>
          <c:w val="0.42152883008607017"/>
          <c:h val="0.789933462643325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0"/>
          <c:dPt>
            <c:idx val="0"/>
            <c:explosion val="19"/>
            <c:extLst xmlns:c16r2="http://schemas.microsoft.com/office/drawing/2015/06/chart">
              <c:ext xmlns:c16="http://schemas.microsoft.com/office/drawing/2014/chart" uri="{C3380CC4-5D6E-409C-BE32-E72D297353CC}">
                <c16:uniqueId val="{00000000-B93A-4A09-BD98-A4496B9E8AAC}"/>
              </c:ext>
            </c:extLst>
          </c:dPt>
          <c:dLbls>
            <c:dLbl>
              <c:idx val="0"/>
              <c:layout>
                <c:manualLayout>
                  <c:x val="-0.12284721125640649"/>
                  <c:y val="-0.16011388866479834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</a:rPr>
                      <a:t>666,8</a:t>
                    </a:r>
                    <a:r>
                      <a:rPr lang="en-US" sz="2800" dirty="0"/>
                      <a:t> (45,3%)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3A-4A09-BD98-A4496B9E8AAC}"/>
                </c:ext>
              </c:extLst>
            </c:dLbl>
            <c:dLbl>
              <c:idx val="1"/>
              <c:layout>
                <c:manualLayout>
                  <c:x val="0"/>
                  <c:y val="0.30976050760602308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</a:rPr>
                      <a:t>117,8</a:t>
                    </a:r>
                    <a:r>
                      <a:rPr lang="en-US" sz="2800" dirty="0"/>
                      <a:t> (8%)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3A-4A09-BD98-A4496B9E8AAC}"/>
                </c:ext>
              </c:extLst>
            </c:dLbl>
            <c:dLbl>
              <c:idx val="2"/>
              <c:layout>
                <c:manualLayout>
                  <c:x val="-1.189833616728558E-2"/>
                  <c:y val="-1.5389525890643097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</a:rPr>
                      <a:t>56</a:t>
                    </a:r>
                    <a:r>
                      <a:rPr lang="en-US" sz="2800" dirty="0"/>
                      <a:t> (3,8%)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3A-4A09-BD98-A4496B9E8AAC}"/>
                </c:ext>
              </c:extLst>
            </c:dLbl>
            <c:dLbl>
              <c:idx val="3"/>
              <c:layout>
                <c:manualLayout>
                  <c:x val="3.4597177672797602E-2"/>
                  <c:y val="-0.10275496925672477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</a:rPr>
                      <a:t>44,2</a:t>
                    </a:r>
                    <a:r>
                      <a:rPr lang="en-US" sz="2800" dirty="0"/>
                      <a:t>(3%)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3A-4A09-BD98-A4496B9E8AAC}"/>
                </c:ext>
              </c:extLst>
            </c:dLbl>
            <c:dLbl>
              <c:idx val="4"/>
              <c:layout>
                <c:manualLayout>
                  <c:x val="0.17152634931918689"/>
                  <c:y val="-2.4669330031602613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</a:rPr>
                      <a:t>33,8</a:t>
                    </a:r>
                    <a:r>
                      <a:rPr lang="en-US" sz="2800" dirty="0"/>
                      <a:t>(2,3%)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3A-4A09-BD98-A4496B9E8A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uk-UA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Освіта                            45,3%</c:v>
                </c:pt>
                <c:pt idx="1">
                  <c:v>Соціальний захист          8%</c:v>
                </c:pt>
                <c:pt idx="2">
                  <c:v>Охорона здоров'я          3,8%</c:v>
                </c:pt>
                <c:pt idx="3">
                  <c:v>Культура                            3%</c:v>
                </c:pt>
                <c:pt idx="4">
                  <c:v>Фізкультура і спорт      2,3%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666.8</c:v>
                </c:pt>
                <c:pt idx="1">
                  <c:v>117.8</c:v>
                </c:pt>
                <c:pt idx="2">
                  <c:v>56</c:v>
                </c:pt>
                <c:pt idx="3">
                  <c:v>44.2</c:v>
                </c:pt>
                <c:pt idx="4">
                  <c:v>33.800000000000004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93A-4A09-BD98-A4496B9E8AAC}"/>
            </c:ext>
          </c:extLst>
        </c:ser>
        <c:firstSliceAng val="0"/>
      </c:pieChart>
    </c:plotArea>
    <c:legend>
      <c:legendPos val="b"/>
      <c:layout>
        <c:manualLayout>
          <c:xMode val="edge"/>
          <c:yMode val="edge"/>
          <c:x val="0.52461760035229554"/>
          <c:y val="0.17914595777666387"/>
          <c:w val="0.4753823996477069"/>
          <c:h val="0.66739903356565533"/>
        </c:manualLayout>
      </c:layout>
      <c:txPr>
        <a:bodyPr/>
        <a:lstStyle/>
        <a:p>
          <a:pPr>
            <a:defRPr sz="2400" b="1">
              <a:latin typeface="Verdana" pitchFamily="34" charset="0"/>
              <a:ea typeface="Verdana" pitchFamily="34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2"/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3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6854146204002265"/>
          <c:y val="0.13013096265372887"/>
          <c:w val="0.41289492383695986"/>
          <c:h val="0.85238264368917893"/>
        </c:manualLayout>
      </c:layout>
      <c:pieChart>
        <c:varyColors val="1"/>
        <c:ser>
          <c:idx val="0"/>
          <c:order val="0"/>
          <c:explosion val="2"/>
          <c:dLbls>
            <c:dLbl>
              <c:idx val="0"/>
              <c:layout>
                <c:manualLayout>
                  <c:x val="-8.9656830664653894E-2"/>
                  <c:y val="-6.7927625999594909E-3"/>
                </c:manualLayout>
              </c:layout>
              <c:tx>
                <c:rich>
                  <a:bodyPr/>
                  <a:lstStyle/>
                  <a:p>
                    <a:pPr algn="ctr">
                      <a:defRPr lang="uk-UA" sz="2800" b="1" i="0" u="none" strike="noStrike" kern="1200" baseline="0" dirty="0" smtClean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+mn-cs"/>
                      </a:defRPr>
                    </a:pPr>
                    <a:r>
                      <a:rPr lang="en-US" sz="2800" b="1" i="0" u="none" strike="noStrike" kern="1200" baseline="0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+mn-cs"/>
                      </a:rPr>
                      <a:t>294,4</a:t>
                    </a:r>
                  </a:p>
                </c:rich>
              </c:tx>
              <c:spPr/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03-4931-BC81-A570E0405D88}"/>
                </c:ext>
              </c:extLst>
            </c:dLbl>
            <c:dLbl>
              <c:idx val="1"/>
              <c:layout>
                <c:manualLayout>
                  <c:x val="0.10679651387214263"/>
                  <c:y val="-0.14874848888921305"/>
                </c:manualLayout>
              </c:layout>
              <c:tx>
                <c:rich>
                  <a:bodyPr/>
                  <a:lstStyle/>
                  <a:p>
                    <a:pPr algn="ctr">
                      <a:defRPr lang="uk-UA" sz="2800" b="1" i="0" u="none" strike="noStrike" kern="1200" baseline="0" dirty="0" smtClean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+mn-cs"/>
                      </a:defRPr>
                    </a:pPr>
                    <a:r>
                      <a:rPr lang="en-US" sz="2800" b="1" i="0" u="none" strike="noStrike" kern="1200" baseline="0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+mn-cs"/>
                      </a:rPr>
                      <a:t>140</a:t>
                    </a:r>
                  </a:p>
                  <a:p>
                    <a:pPr algn="ctr">
                      <a:defRPr lang="uk-UA" sz="2800" b="1" i="0" u="none" strike="noStrike" kern="1200" baseline="0" dirty="0" smtClean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+mn-cs"/>
                      </a:defRPr>
                    </a:pPr>
                    <a:r>
                      <a:rPr lang="en-US" sz="2800" b="1" i="0" u="none" strike="noStrike" kern="1200" baseline="0" dirty="0">
                        <a:solidFill>
                          <a:schemeClr val="bg1"/>
                        </a:solidFill>
                        <a:latin typeface="Verdana" pitchFamily="34" charset="0"/>
                        <a:ea typeface="Verdana" pitchFamily="34" charset="0"/>
                        <a:cs typeface="+mn-cs"/>
                      </a:rPr>
                      <a:t> </a:t>
                    </a:r>
                  </a:p>
                </c:rich>
              </c:tx>
              <c:spPr/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03-4931-BC81-A570E0405D88}"/>
                </c:ext>
              </c:extLst>
            </c:dLbl>
            <c:dLbl>
              <c:idx val="2"/>
              <c:layout>
                <c:manualLayout>
                  <c:x val="-4.3365818946821434E-2"/>
                  <c:y val="5.9628435936412934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i="0" u="none" strike="noStrike" kern="1200" baseline="0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  <a:cs typeface="+mn-cs"/>
                      </a:rPr>
                      <a:t>23,3 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03-4931-BC81-A570E0405D88}"/>
                </c:ext>
              </c:extLst>
            </c:dLbl>
            <c:dLbl>
              <c:idx val="3"/>
              <c:layout>
                <c:manualLayout>
                  <c:x val="-8.9652376397663991E-2"/>
                  <c:y val="-6.6987585559291334E-3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03-4931-BC81-A570E0405D88}"/>
                </c:ext>
              </c:extLst>
            </c:dLbl>
            <c:dLbl>
              <c:idx val="4"/>
              <c:layout>
                <c:manualLayout>
                  <c:x val="-0.10126481852686001"/>
                  <c:y val="-5.3026044183250826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03-4931-BC81-A570E0405D88}"/>
                </c:ext>
              </c:extLst>
            </c:dLbl>
            <c:dLbl>
              <c:idx val="5"/>
              <c:layout>
                <c:manualLayout>
                  <c:x val="-6.1247683886218533E-2"/>
                  <c:y val="-9.3065353737893777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03-4931-BC81-A570E0405D88}"/>
                </c:ext>
              </c:extLst>
            </c:dLbl>
            <c:dLbl>
              <c:idx val="6"/>
              <c:layout>
                <c:manualLayout>
                  <c:x val="4.0987492502334084E-2"/>
                  <c:y val="-9.170980529686695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03-4931-BC81-A570E0405D88}"/>
                </c:ext>
              </c:extLst>
            </c:dLbl>
            <c:dLbl>
              <c:idx val="7"/>
              <c:layout>
                <c:manualLayout>
                  <c:x val="0.10466779446465722"/>
                  <c:y val="-6.0340132621647898E-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03-4931-BC81-A570E0405D88}"/>
                </c:ext>
              </c:extLst>
            </c:dLbl>
            <c:dLbl>
              <c:idx val="8"/>
              <c:layout>
                <c:manualLayout>
                  <c:x val="0.16356270090950237"/>
                  <c:y val="5.9936438414609494E-3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003-4931-BC81-A570E0405D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uk-UA" sz="2800" b="1" i="0" u="none" strike="noStrike" kern="1200" baseline="0" dirty="0" smtClean="0">
                    <a:solidFill>
                      <a:srgbClr val="0062AC"/>
                    </a:solidFill>
                    <a:latin typeface="Verdana" pitchFamily="34" charset="0"/>
                    <a:ea typeface="Verdana" pitchFamily="34" charset="0"/>
                    <a:cs typeface="+mn-cs"/>
                  </a:defRPr>
                </a:pPr>
                <a:endParaRPr lang="uk-UA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20% - ЖКГ, дороги  </c:v>
                </c:pt>
                <c:pt idx="1">
                  <c:v>9,5% - управління </c:v>
                </c:pt>
                <c:pt idx="2">
                  <c:v>1,6% - резервний фонд </c:v>
                </c:pt>
                <c:pt idx="3">
                  <c:v> 1,7% - надання субвенцій інш. бюджетам </c:v>
                </c:pt>
                <c:pt idx="4">
                  <c:v>1% - засоби масової інформації </c:v>
                </c:pt>
                <c:pt idx="5">
                  <c:v>0,4% - інші програми </c:v>
                </c:pt>
                <c:pt idx="6">
                  <c:v>1,2% - громадський порядок </c:v>
                </c:pt>
                <c:pt idx="7">
                  <c:v>1,1% - реверсна дотація </c:v>
                </c:pt>
                <c:pt idx="8">
                  <c:v>1,1% - фінансова підтримка комунальних підприємств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294.39999999999969</c:v>
                </c:pt>
                <c:pt idx="1">
                  <c:v>140</c:v>
                </c:pt>
                <c:pt idx="2">
                  <c:v>23.3</c:v>
                </c:pt>
                <c:pt idx="3">
                  <c:v>25</c:v>
                </c:pt>
                <c:pt idx="4">
                  <c:v>14.7</c:v>
                </c:pt>
                <c:pt idx="5">
                  <c:v>5.8</c:v>
                </c:pt>
                <c:pt idx="6">
                  <c:v>17.7</c:v>
                </c:pt>
                <c:pt idx="7">
                  <c:v>16.3</c:v>
                </c:pt>
                <c:pt idx="8">
                  <c:v>16.2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003-4931-BC81-A570E0405D88}"/>
            </c:ext>
          </c:extLst>
        </c:ser>
        <c:firstSliceAng val="0"/>
      </c:pieChart>
    </c:plotArea>
    <c:legend>
      <c:legendPos val="b"/>
      <c:legendEntry>
        <c:idx val="0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1.3875461888577321E-2"/>
          <c:y val="0"/>
          <c:w val="0.45709897961147677"/>
          <c:h val="1"/>
        </c:manualLayout>
      </c:layout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0.3768</cdr:x>
      <cdr:y>0.22831</cdr:y>
    </cdr:from>
    <cdr:to>
      <cdr:x>0.60457</cdr:x>
      <cdr:y>0.29525</cdr:y>
    </cdr:to>
    <cdr:sp macro="" textlink="">
      <cdr:nvSpPr>
        <cdr:cNvPr id="28673" name="AutoShap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20985814">
          <a:off x="3447164" y="1294458"/>
          <a:ext cx="2108672" cy="374015"/>
        </a:xfrm>
        <a:prstGeom xmlns:a="http://schemas.openxmlformats.org/drawingml/2006/main" prst="curvedDownArrow">
          <a:avLst>
            <a:gd name="adj1" fmla="val 124830"/>
            <a:gd name="adj2" fmla="val 249659"/>
            <a:gd name="adj3" fmla="val 33333"/>
          </a:avLst>
        </a:prstGeom>
        <a:solidFill xmlns:a="http://schemas.openxmlformats.org/drawingml/2006/main">
          <a:schemeClr val="tx2">
            <a:lumMod val="20000"/>
            <a:lumOff val="80000"/>
          </a:schemeClr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0.9349</cdr:x>
      <cdr:y>0.01716</cdr:y>
    </cdr:from>
    <cdr:to>
      <cdr:x>0.99158</cdr:x>
      <cdr:y>0.07437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598568" y="96252"/>
          <a:ext cx="521369" cy="3208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endParaRPr lang="ru-RU" sz="1400" b="1" dirty="0"/>
        </a:p>
      </cdr:txBody>
    </cdr:sp>
  </cdr:relSizeAnchor>
  <cdr:relSizeAnchor xmlns:cdr="http://schemas.openxmlformats.org/drawingml/2006/chartDrawing">
    <cdr:from>
      <cdr:x>0.883</cdr:x>
      <cdr:y>0.04525</cdr:y>
    </cdr:from>
    <cdr:to>
      <cdr:x>0.9695</cdr:x>
      <cdr:y>0.085</cdr:y>
    </cdr:to>
    <cdr:sp macro="" textlink="">
      <cdr:nvSpPr>
        <cdr:cNvPr id="1433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18952" y="263591"/>
          <a:ext cx="797869" cy="2313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0.88875</cdr:x>
      <cdr:y>0.085</cdr:y>
    </cdr:from>
    <cdr:to>
      <cdr:x>0.95975</cdr:x>
      <cdr:y>0.1205</cdr:y>
    </cdr:to>
    <cdr:sp macro="" textlink="">
      <cdr:nvSpPr>
        <cdr:cNvPr id="1433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81034" y="494934"/>
          <a:ext cx="648412" cy="2061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0.4185</cdr:x>
      <cdr:y>0.51625</cdr:y>
    </cdr:from>
    <cdr:to>
      <cdr:x>0.53575</cdr:x>
      <cdr:y>0.57525</cdr:y>
    </cdr:to>
    <cdr:sp macro="" textlink="">
      <cdr:nvSpPr>
        <cdr:cNvPr id="14353" name="Text Box 1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32991" y="2923337"/>
          <a:ext cx="1078389" cy="3294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0.396</cdr:x>
      <cdr:y>0.16686</cdr:y>
    </cdr:from>
    <cdr:to>
      <cdr:x>0.56815</cdr:x>
      <cdr:y>0.21836</cdr:y>
    </cdr:to>
    <cdr:sp macro="" textlink="">
      <cdr:nvSpPr>
        <cdr:cNvPr id="14358" name="Rectangle 2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23742" y="948449"/>
          <a:ext cx="1585621" cy="29023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2004" rIns="4572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+407,1 (27,5%)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0.08</cdr:x>
      <cdr:y>0.0925</cdr:y>
    </cdr:to>
    <cdr:sp macro="" textlink="">
      <cdr:nvSpPr>
        <cdr:cNvPr id="14367" name="Text Box 3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0"/>
          <a:ext cx="712794" cy="5369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0.61695</cdr:x>
      <cdr:y>0.17076</cdr:y>
    </cdr:from>
    <cdr:to>
      <cdr:x>0.7461</cdr:x>
      <cdr:y>0.25155</cdr:y>
    </cdr:to>
    <cdr:sp macro="" textlink="">
      <cdr:nvSpPr>
        <cdr:cNvPr id="28722" name="Rectangle 3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52175" y="1171051"/>
          <a:ext cx="1560112" cy="55405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3600" b="1" i="0" u="none" strike="noStrike" baseline="0">
              <a:solidFill>
                <a:srgbClr val="000000"/>
              </a:solidFill>
              <a:latin typeface="+mn-lt"/>
              <a:cs typeface="Arial Cyr"/>
            </a:rPr>
            <a:t>1888,9</a:t>
          </a:r>
        </a:p>
      </cdr:txBody>
    </cdr:sp>
  </cdr:relSizeAnchor>
  <cdr:relSizeAnchor xmlns:cdr="http://schemas.openxmlformats.org/drawingml/2006/chartDrawing">
    <cdr:from>
      <cdr:x>0.21639</cdr:x>
      <cdr:y>0.22501</cdr:y>
    </cdr:from>
    <cdr:to>
      <cdr:x>0.36214</cdr:x>
      <cdr:y>0.3134</cdr:y>
    </cdr:to>
    <cdr:sp macro="" textlink="">
      <cdr:nvSpPr>
        <cdr:cNvPr id="28723" name="Rectangle 3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3745" y="1543103"/>
          <a:ext cx="1760555" cy="60620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45720" tIns="36576" rIns="4572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3600" b="1" i="0" u="none" strike="noStrike" baseline="0" dirty="0">
              <a:solidFill>
                <a:srgbClr val="000000"/>
              </a:solidFill>
              <a:cs typeface="Arial Cyr"/>
            </a:rPr>
            <a:t>1481,8</a:t>
          </a:r>
        </a:p>
      </cdr:txBody>
    </cdr:sp>
  </cdr:relSizeAnchor>
  <cdr:relSizeAnchor xmlns:cdr="http://schemas.openxmlformats.org/drawingml/2006/chartDrawing">
    <cdr:from>
      <cdr:x>0.39646</cdr:x>
      <cdr:y>0.51605</cdr:y>
    </cdr:from>
    <cdr:to>
      <cdr:x>0.5845</cdr:x>
      <cdr:y>0.60256</cdr:y>
    </cdr:to>
    <cdr:sp macro="" textlink="">
      <cdr:nvSpPr>
        <cdr:cNvPr id="13" name="Стрелка вправо 12"/>
        <cdr:cNvSpPr/>
      </cdr:nvSpPr>
      <cdr:spPr>
        <a:xfrm xmlns:a="http://schemas.openxmlformats.org/drawingml/2006/main" rot="21168529">
          <a:off x="3630314" y="2902576"/>
          <a:ext cx="1731698" cy="482398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2">
            <a:lumMod val="9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+369,9 (26,5%)</a:t>
          </a:r>
        </a:p>
      </cdr:txBody>
    </cdr:sp>
  </cdr:relSizeAnchor>
  <cdr:relSizeAnchor xmlns:cdr="http://schemas.openxmlformats.org/drawingml/2006/chartDrawing">
    <cdr:from>
      <cdr:x>0.39254</cdr:x>
      <cdr:y>0.78012</cdr:y>
    </cdr:from>
    <cdr:to>
      <cdr:x>0.58687</cdr:x>
      <cdr:y>0.85509</cdr:y>
    </cdr:to>
    <cdr:sp macro="" textlink="">
      <cdr:nvSpPr>
        <cdr:cNvPr id="14" name="Стрелка вправо 13"/>
        <cdr:cNvSpPr/>
      </cdr:nvSpPr>
      <cdr:spPr>
        <a:xfrm xmlns:a="http://schemas.openxmlformats.org/drawingml/2006/main" rot="21245904">
          <a:off x="4741546" y="5350097"/>
          <a:ext cx="2347339" cy="514076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2">
            <a:lumMod val="9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+37,2 (в 1,4 рази)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0.26841</cdr:x>
      <cdr:y>0.61531</cdr:y>
    </cdr:from>
    <cdr:to>
      <cdr:x>0.73569</cdr:x>
      <cdr:y>0.98131</cdr:y>
    </cdr:to>
    <cdr:sp macro="" textlink="">
      <cdr:nvSpPr>
        <cdr:cNvPr id="115713" name="Rectangl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97321" y="3449039"/>
          <a:ext cx="5566240" cy="205156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2400" b="1" i="0" u="none" strike="noStrike" baseline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власні  надходження </a:t>
          </a:r>
        </a:p>
        <a:p xmlns:a="http://schemas.openxmlformats.org/drawingml/2006/main">
          <a:pPr algn="ctr" rtl="0">
            <a:defRPr sz="1000"/>
          </a:pPr>
          <a:r>
            <a:rPr lang="uk-UA" sz="2400" b="1" i="0" u="none" strike="noStrike" baseline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загального фонду </a:t>
          </a:r>
        </a:p>
        <a:p xmlns:a="http://schemas.openxmlformats.org/drawingml/2006/main">
          <a:pPr algn="ctr" rtl="0">
            <a:defRPr sz="1000"/>
          </a:pPr>
          <a:r>
            <a:rPr lang="uk-UA" sz="2400" b="1" i="0" u="none" strike="noStrike" baseline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2024 рік - 1099,7</a:t>
          </a:r>
        </a:p>
        <a:p xmlns:a="http://schemas.openxmlformats.org/drawingml/2006/main">
          <a:pPr algn="ctr" rtl="0">
            <a:defRPr sz="1000"/>
          </a:pPr>
          <a:r>
            <a:rPr lang="uk-UA" sz="2400" b="1" i="0" u="none" strike="noStrike" baseline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2025 рік - 1332,8</a:t>
          </a:r>
        </a:p>
        <a:p xmlns:a="http://schemas.openxmlformats.org/drawingml/2006/main">
          <a:pPr algn="ctr" rtl="0">
            <a:defRPr sz="1000"/>
          </a:pPr>
          <a:r>
            <a:rPr lang="uk-UA" sz="2400" b="1" i="0" u="none" strike="noStrike" baseline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+233,1 (21,2%)</a:t>
          </a:r>
        </a:p>
      </cdr:txBody>
    </cdr:sp>
  </cdr:relSizeAnchor>
  <cdr:relSizeAnchor xmlns:cdr="http://schemas.openxmlformats.org/drawingml/2006/chartDrawing">
    <cdr:from>
      <cdr:x>0.3795</cdr:x>
      <cdr:y>0.29991</cdr:y>
    </cdr:from>
    <cdr:to>
      <cdr:x>0.73293</cdr:x>
      <cdr:y>0.40186</cdr:y>
    </cdr:to>
    <cdr:sp macro="" textlink="">
      <cdr:nvSpPr>
        <cdr:cNvPr id="115714" name="Oval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20599" y="1681082"/>
          <a:ext cx="4210051" cy="5715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2400" b="1" kern="1200" dirty="0">
              <a:solidFill>
                <a:srgbClr val="0062AC"/>
              </a:solidFill>
              <a:latin typeface="Verdana" pitchFamily="34" charset="0"/>
              <a:ea typeface="Verdana" pitchFamily="34" charset="0"/>
            </a:rPr>
            <a:t>1768</a:t>
          </a:r>
          <a:endParaRPr lang="uk-UA" sz="2400" b="1" i="0" u="none" strike="noStrike" baseline="0" dirty="0">
            <a:solidFill>
              <a:srgbClr val="00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0.24686</cdr:x>
      <cdr:y>0.26089</cdr:y>
    </cdr:from>
    <cdr:to>
      <cdr:x>0.60935</cdr:x>
      <cdr:y>0.37073</cdr:y>
    </cdr:to>
    <cdr:sp macro="" textlink="">
      <cdr:nvSpPr>
        <cdr:cNvPr id="116738" name="Oval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34431" y="1481354"/>
          <a:ext cx="4308991" cy="62367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2800" b="1" kern="1200" dirty="0">
              <a:solidFill>
                <a:srgbClr val="0062AC"/>
              </a:solidFill>
              <a:latin typeface="Verdana" pitchFamily="34" charset="0"/>
              <a:ea typeface="Verdana" pitchFamily="34" charset="0"/>
            </a:rPr>
            <a:t>120,9</a:t>
          </a:r>
          <a:endParaRPr lang="uk-UA" sz="2800" b="1" i="0" u="none" strike="noStrike" baseline="0" dirty="0">
            <a:solidFill>
              <a:srgbClr val="00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0.14136</cdr:x>
      <cdr:y>0.02427</cdr:y>
    </cdr:from>
    <cdr:to>
      <cdr:x>0.21879</cdr:x>
      <cdr:y>0.08018</cdr:y>
    </cdr:to>
    <cdr:sp macro="" textlink="">
      <cdr:nvSpPr>
        <cdr:cNvPr id="7" name="TextBox 6"/>
        <cdr:cNvSpPr txBox="1"/>
      </cdr:nvSpPr>
      <cdr:spPr>
        <a:xfrm xmlns:a="http://schemas.openxmlformats.org/drawingml/2006/main" rot="20717113">
          <a:off x="1669645" y="133821"/>
          <a:ext cx="914438" cy="308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uk-UA" sz="1100" b="1" dirty="0"/>
            <a:t>+</a:t>
          </a:r>
          <a:r>
            <a:rPr lang="uk-UA" sz="1400" b="1" dirty="0">
              <a:latin typeface="Verdana" pitchFamily="34" charset="0"/>
              <a:ea typeface="Verdana" pitchFamily="34" charset="0"/>
            </a:rPr>
            <a:t>432,5</a:t>
          </a:r>
        </a:p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0.56377</cdr:x>
      <cdr:y>0.48553</cdr:y>
    </cdr:from>
    <cdr:to>
      <cdr:x>0.65136</cdr:x>
      <cdr:y>0.53953</cdr:y>
    </cdr:to>
    <cdr:sp macro="" textlink="">
      <cdr:nvSpPr>
        <cdr:cNvPr id="11" name="TextBox 1"/>
        <cdr:cNvSpPr txBox="1"/>
      </cdr:nvSpPr>
      <cdr:spPr>
        <a:xfrm xmlns:a="http://schemas.openxmlformats.org/drawingml/2006/main" rot="20687988">
          <a:off x="6658728" y="2677675"/>
          <a:ext cx="1034525" cy="297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uk-UA" sz="1400" b="1" dirty="0">
              <a:latin typeface="Verdana" pitchFamily="34" charset="0"/>
              <a:ea typeface="Verdana" pitchFamily="34" charset="0"/>
            </a:rPr>
            <a:t>+195,7</a:t>
          </a:r>
        </a:p>
        <a:p xmlns:a="http://schemas.openxmlformats.org/drawingml/2006/main">
          <a:endParaRPr lang="uk-UA" sz="1100" dirty="0"/>
        </a:p>
      </cdr:txBody>
    </cdr:sp>
  </cdr:relSizeAnchor>
  <cdr:relSizeAnchor xmlns:cdr="http://schemas.openxmlformats.org/drawingml/2006/chartDrawing">
    <cdr:from>
      <cdr:x>0.35775</cdr:x>
      <cdr:y>0.42484</cdr:y>
    </cdr:from>
    <cdr:to>
      <cdr:x>0.44481</cdr:x>
      <cdr:y>0.47099</cdr:y>
    </cdr:to>
    <cdr:sp macro="" textlink="">
      <cdr:nvSpPr>
        <cdr:cNvPr id="12" name="TextBox 1"/>
        <cdr:cNvSpPr txBox="1"/>
      </cdr:nvSpPr>
      <cdr:spPr>
        <a:xfrm xmlns:a="http://schemas.openxmlformats.org/drawingml/2006/main" rot="20484301">
          <a:off x="4225327" y="2342996"/>
          <a:ext cx="1028314" cy="254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uk-UA" sz="1400" b="1" dirty="0">
              <a:latin typeface="Verdana" pitchFamily="34" charset="0"/>
              <a:ea typeface="Verdana" pitchFamily="34" charset="0"/>
            </a:rPr>
            <a:t>+216,9</a:t>
          </a:r>
        </a:p>
        <a:p xmlns:a="http://schemas.openxmlformats.org/drawingml/2006/main">
          <a:endParaRPr lang="uk-UA" sz="1400" dirty="0"/>
        </a:p>
      </cdr:txBody>
    </cdr:sp>
  </cdr:relSizeAnchor>
  <cdr:relSizeAnchor xmlns:cdr="http://schemas.openxmlformats.org/drawingml/2006/chartDrawing">
    <cdr:from>
      <cdr:x>0.15323</cdr:x>
      <cdr:y>0.05872</cdr:y>
    </cdr:from>
    <cdr:to>
      <cdr:x>0.23871</cdr:x>
      <cdr:y>0.20553</cdr:y>
    </cdr:to>
    <cdr:sp macro="" textlink="">
      <cdr:nvSpPr>
        <cdr:cNvPr id="14" name=" 3"/>
        <cdr:cNvSpPr/>
      </cdr:nvSpPr>
      <cdr:spPr>
        <a:xfrm xmlns:a="http://schemas.openxmlformats.org/drawingml/2006/main">
          <a:off x="1809749" y="323848"/>
          <a:ext cx="1009651" cy="809628"/>
        </a:xfrm>
        <a:prstGeom xmlns:a="http://schemas.openxmlformats.org/drawingml/2006/main" prst="swooshArrow">
          <a:avLst>
            <a:gd name="adj1" fmla="val 12195"/>
            <a:gd name="adj2" fmla="val 25000"/>
          </a:avLst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>
            <a:hueOff val="0"/>
            <a:satOff val="0"/>
            <a:lumOff val="0"/>
            <a:alphaOff val="0"/>
          </a:schemeClr>
        </a:lnRef>
        <a:fillRef xmlns:a="http://schemas.openxmlformats.org/drawingml/2006/main" idx="1">
          <a:schemeClr val="accent1">
            <a:tint val="40000"/>
            <a:hueOff val="0"/>
            <a:satOff val="0"/>
            <a:lumOff val="0"/>
            <a:alphaOff val="0"/>
          </a:schemeClr>
        </a:fillRef>
        <a:effectRef xmlns:a="http://schemas.openxmlformats.org/drawingml/2006/main" idx="0">
          <a:schemeClr val="accent1">
            <a:tint val="40000"/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</cdr:sp>
  </cdr:relSizeAnchor>
  <cdr:relSizeAnchor xmlns:cdr="http://schemas.openxmlformats.org/drawingml/2006/chartDrawing">
    <cdr:from>
      <cdr:x>0.44981</cdr:x>
      <cdr:y>0.42652</cdr:y>
    </cdr:from>
    <cdr:to>
      <cdr:x>0.52723</cdr:x>
      <cdr:y>0.49785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312734" y="2352233"/>
          <a:ext cx="914400" cy="393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latin typeface="Verdana" pitchFamily="34" charset="0"/>
              <a:ea typeface="Verdana" pitchFamily="34" charset="0"/>
              <a:cs typeface="Verdana" pitchFamily="34" charset="0"/>
            </a:rPr>
            <a:t>501</a:t>
          </a:r>
          <a:endParaRPr lang="uk-UA" sz="1800" b="1" dirty="0"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  <cdr:relSizeAnchor xmlns:cdr="http://schemas.openxmlformats.org/drawingml/2006/chartDrawing">
    <cdr:from>
      <cdr:x>0.66587</cdr:x>
      <cdr:y>0.50556</cdr:y>
    </cdr:from>
    <cdr:to>
      <cdr:x>0.74329</cdr:x>
      <cdr:y>0.56147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864548" y="2788169"/>
          <a:ext cx="914400" cy="308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latin typeface="Verdana" pitchFamily="34" charset="0"/>
              <a:ea typeface="Verdana" pitchFamily="34" charset="0"/>
              <a:cs typeface="Verdana" pitchFamily="34" charset="0"/>
            </a:rPr>
            <a:t>440</a:t>
          </a:r>
          <a:endParaRPr lang="uk-UA" sz="1800" b="1" dirty="0">
            <a:latin typeface="Verdana" pitchFamily="34" charset="0"/>
            <a:ea typeface="Verdana" pitchFamily="34" charset="0"/>
            <a:cs typeface="Verdana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0.13516</cdr:x>
      <cdr:y>0.68561</cdr:y>
    </cdr:from>
    <cdr:to>
      <cdr:x>0.275</cdr:x>
      <cdr:y>0.84235</cdr:y>
    </cdr:to>
    <cdr:sp macro="" textlink="">
      <cdr:nvSpPr>
        <cdr:cNvPr id="2" name="TextBox 3"/>
        <cdr:cNvSpPr txBox="1"/>
      </cdr:nvSpPr>
      <cdr:spPr>
        <a:xfrm xmlns:a="http://schemas.openxmlformats.org/drawingml/2006/main" rot="476548">
          <a:off x="1647825" y="4038600"/>
          <a:ext cx="1704975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x-none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uk-UA" dirty="0"/>
            <a:t>Облаштування найпростіших укриттів 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0.40585</cdr:x>
      <cdr:y>0.06021</cdr:y>
    </cdr:from>
    <cdr:to>
      <cdr:x>1</cdr:x>
      <cdr:y>0.13587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984271" y="338262"/>
          <a:ext cx="5832714" cy="425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uk-UA" sz="2400" b="1" dirty="0">
              <a:solidFill>
                <a:srgbClr val="0062AC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ВСЬОГО 96,1 млн. грн</a:t>
          </a:r>
          <a:r>
            <a:rPr lang="uk-UA" sz="1800" b="1" dirty="0">
              <a:latin typeface="Tahoma" pitchFamily="34" charset="0"/>
              <a:ea typeface="Tahoma" pitchFamily="34" charset="0"/>
              <a:cs typeface="Tahoma" pitchFamily="34" charset="0"/>
            </a:rPr>
            <a:t>.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0.52505</cdr:x>
      <cdr:y>0.01605</cdr:y>
    </cdr:from>
    <cdr:to>
      <cdr:x>0.98567</cdr:x>
      <cdr:y>0.16053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4368" y="90172"/>
          <a:ext cx="4521939" cy="811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uk-UA" sz="2400" b="1" dirty="0">
              <a:solidFill>
                <a:srgbClr val="0062AC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ВСЬОГО 46,1 млн. грн</a:t>
          </a:r>
          <a:r>
            <a:rPr lang="uk-UA" sz="1800" b="1" dirty="0">
              <a:latin typeface="Tahoma" pitchFamily="34" charset="0"/>
              <a:ea typeface="Tahoma" pitchFamily="34" charset="0"/>
              <a:cs typeface="Tahoma" pitchFamily="34" charset="0"/>
            </a:rPr>
            <a:t>.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0.04459</cdr:x>
      <cdr:y>0.55203</cdr:y>
    </cdr:from>
    <cdr:to>
      <cdr:x>0.11188</cdr:x>
      <cdr:y>0.706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flipV="1">
          <a:off x="533400" y="3147720"/>
          <a:ext cx="804982" cy="87794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68ED9-5250-E44E-8858-FED492334D22}" type="datetimeFigureOut">
              <a:rPr lang="x-none" smtClean="0"/>
              <a:pPr/>
              <a:t>24.12.2025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3FBCF-28B8-044C-A3F9-074A042EFE1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11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DE97E2-198C-46D0-8EE9-7CF12E4AA3E4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EE676E-B916-4DE1-8219-3C2C8247BBEE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467FF7-A20B-1937-B7C9-64C31FA495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5B565D98-197A-075D-1271-DAA51835ED00}"/>
              </a:ext>
            </a:extLst>
          </p:cNvPr>
          <p:cNvSpPr/>
          <p:nvPr userDrawn="1"/>
        </p:nvSpPr>
        <p:spPr>
          <a:xfrm>
            <a:off x="0" y="1"/>
            <a:ext cx="3853318" cy="1976353"/>
          </a:xfrm>
          <a:custGeom>
            <a:avLst/>
            <a:gdLst>
              <a:gd name="connsiteX0" fmla="*/ 0 w 3853318"/>
              <a:gd name="connsiteY0" fmla="*/ 0 h 1976353"/>
              <a:gd name="connsiteX1" fmla="*/ 3789019 w 3853318"/>
              <a:gd name="connsiteY1" fmla="*/ 0 h 1976353"/>
              <a:gd name="connsiteX2" fmla="*/ 3797778 w 3853318"/>
              <a:gd name="connsiteY2" fmla="*/ 16571 h 1976353"/>
              <a:gd name="connsiteX3" fmla="*/ 3848882 w 3853318"/>
              <a:gd name="connsiteY3" fmla="*/ 127705 h 1976353"/>
              <a:gd name="connsiteX4" fmla="*/ 3847541 w 3853318"/>
              <a:gd name="connsiteY4" fmla="*/ 208926 h 1976353"/>
              <a:gd name="connsiteX5" fmla="*/ 3768876 w 3853318"/>
              <a:gd name="connsiteY5" fmla="*/ 206326 h 1976353"/>
              <a:gd name="connsiteX6" fmla="*/ 3770904 w 3853318"/>
              <a:gd name="connsiteY6" fmla="*/ 388979 h 1976353"/>
              <a:gd name="connsiteX7" fmla="*/ 3279846 w 3853318"/>
              <a:gd name="connsiteY7" fmla="*/ 214346 h 1976353"/>
              <a:gd name="connsiteX8" fmla="*/ 3155316 w 3853318"/>
              <a:gd name="connsiteY8" fmla="*/ 191484 h 1976353"/>
              <a:gd name="connsiteX9" fmla="*/ 3249250 w 3853318"/>
              <a:gd name="connsiteY9" fmla="*/ 407532 h 1976353"/>
              <a:gd name="connsiteX10" fmla="*/ 3479249 w 3853318"/>
              <a:gd name="connsiteY10" fmla="*/ 616234 h 1976353"/>
              <a:gd name="connsiteX11" fmla="*/ 3201714 w 3853318"/>
              <a:gd name="connsiteY11" fmla="*/ 653807 h 1976353"/>
              <a:gd name="connsiteX12" fmla="*/ 3238682 w 3853318"/>
              <a:gd name="connsiteY12" fmla="*/ 739256 h 1976353"/>
              <a:gd name="connsiteX13" fmla="*/ 3231954 w 3853318"/>
              <a:gd name="connsiteY13" fmla="*/ 819994 h 1976353"/>
              <a:gd name="connsiteX14" fmla="*/ 3127581 w 3853318"/>
              <a:gd name="connsiteY14" fmla="*/ 783537 h 1976353"/>
              <a:gd name="connsiteX15" fmla="*/ 3220475 w 3853318"/>
              <a:gd name="connsiteY15" fmla="*/ 919244 h 1976353"/>
              <a:gd name="connsiteX16" fmla="*/ 3285358 w 3853318"/>
              <a:gd name="connsiteY16" fmla="*/ 1033372 h 1976353"/>
              <a:gd name="connsiteX17" fmla="*/ 3000287 w 3853318"/>
              <a:gd name="connsiteY17" fmla="*/ 1000555 h 1976353"/>
              <a:gd name="connsiteX18" fmla="*/ 3062236 w 3853318"/>
              <a:gd name="connsiteY18" fmla="*/ 1260706 h 1976353"/>
              <a:gd name="connsiteX19" fmla="*/ 2857510 w 3853318"/>
              <a:gd name="connsiteY19" fmla="*/ 1171118 h 1976353"/>
              <a:gd name="connsiteX20" fmla="*/ 2337143 w 3853318"/>
              <a:gd name="connsiteY20" fmla="*/ 953131 h 1976353"/>
              <a:gd name="connsiteX21" fmla="*/ 2134710 w 3853318"/>
              <a:gd name="connsiteY21" fmla="*/ 757228 h 1976353"/>
              <a:gd name="connsiteX22" fmla="*/ 2215818 w 3853318"/>
              <a:gd name="connsiteY22" fmla="*/ 1441145 h 1976353"/>
              <a:gd name="connsiteX23" fmla="*/ 2060541 w 3853318"/>
              <a:gd name="connsiteY23" fmla="*/ 1689393 h 1976353"/>
              <a:gd name="connsiteX24" fmla="*/ 2024735 w 3853318"/>
              <a:gd name="connsiteY24" fmla="*/ 1611271 h 1976353"/>
              <a:gd name="connsiteX25" fmla="*/ 1940618 w 3853318"/>
              <a:gd name="connsiteY25" fmla="*/ 1803825 h 1976353"/>
              <a:gd name="connsiteX26" fmla="*/ 1825913 w 3853318"/>
              <a:gd name="connsiteY26" fmla="*/ 1720743 h 1976353"/>
              <a:gd name="connsiteX27" fmla="*/ 1757105 w 3853318"/>
              <a:gd name="connsiteY27" fmla="*/ 1659321 h 1976353"/>
              <a:gd name="connsiteX28" fmla="*/ 1737131 w 3853318"/>
              <a:gd name="connsiteY28" fmla="*/ 1936386 h 1976353"/>
              <a:gd name="connsiteX29" fmla="*/ 1522766 w 3853318"/>
              <a:gd name="connsiteY29" fmla="*/ 1757211 h 1976353"/>
              <a:gd name="connsiteX30" fmla="*/ 1453700 w 3853318"/>
              <a:gd name="connsiteY30" fmla="*/ 1645351 h 1976353"/>
              <a:gd name="connsiteX31" fmla="*/ 1446126 w 3853318"/>
              <a:gd name="connsiteY31" fmla="*/ 1752686 h 1976353"/>
              <a:gd name="connsiteX32" fmla="*/ 1065289 w 3853318"/>
              <a:gd name="connsiteY32" fmla="*/ 1489106 h 1976353"/>
              <a:gd name="connsiteX33" fmla="*/ 990177 w 3853318"/>
              <a:gd name="connsiteY33" fmla="*/ 1727700 h 1976353"/>
              <a:gd name="connsiteX34" fmla="*/ 751389 w 3853318"/>
              <a:gd name="connsiteY34" fmla="*/ 1271691 h 1976353"/>
              <a:gd name="connsiteX35" fmla="*/ 739513 w 3853318"/>
              <a:gd name="connsiteY35" fmla="*/ 1193896 h 1976353"/>
              <a:gd name="connsiteX36" fmla="*/ 561752 w 3853318"/>
              <a:gd name="connsiteY36" fmla="*/ 1358945 h 1976353"/>
              <a:gd name="connsiteX37" fmla="*/ 280508 w 3853318"/>
              <a:gd name="connsiteY37" fmla="*/ 1664516 h 1976353"/>
              <a:gd name="connsiteX38" fmla="*/ 265535 w 3853318"/>
              <a:gd name="connsiteY38" fmla="*/ 1467775 h 1976353"/>
              <a:gd name="connsiteX39" fmla="*/ 174339 w 3853318"/>
              <a:gd name="connsiteY39" fmla="*/ 1529185 h 1976353"/>
              <a:gd name="connsiteX40" fmla="*/ 181400 w 3853318"/>
              <a:gd name="connsiteY40" fmla="*/ 1402992 h 1976353"/>
              <a:gd name="connsiteX41" fmla="*/ 169778 w 3853318"/>
              <a:gd name="connsiteY41" fmla="*/ 1410761 h 1976353"/>
              <a:gd name="connsiteX42" fmla="*/ 45484 w 3853318"/>
              <a:gd name="connsiteY42" fmla="*/ 1533402 h 1976353"/>
              <a:gd name="connsiteX43" fmla="*/ 55733 w 3853318"/>
              <a:gd name="connsiteY43" fmla="*/ 1296321 h 1976353"/>
              <a:gd name="connsiteX44" fmla="*/ 4303 w 3853318"/>
              <a:gd name="connsiteY44" fmla="*/ 1359259 h 1976353"/>
              <a:gd name="connsiteX45" fmla="*/ 0 w 3853318"/>
              <a:gd name="connsiteY45" fmla="*/ 1364082 h 197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853318" h="1976353">
                <a:moveTo>
                  <a:pt x="0" y="0"/>
                </a:moveTo>
                <a:lnTo>
                  <a:pt x="3789019" y="0"/>
                </a:lnTo>
                <a:lnTo>
                  <a:pt x="3797778" y="16571"/>
                </a:lnTo>
                <a:cubicBezTo>
                  <a:pt x="3824785" y="71121"/>
                  <a:pt x="3843030" y="117205"/>
                  <a:pt x="3848882" y="127705"/>
                </a:cubicBezTo>
                <a:cubicBezTo>
                  <a:pt x="3859595" y="146892"/>
                  <a:pt x="3847541" y="208926"/>
                  <a:pt x="3847541" y="208926"/>
                </a:cubicBezTo>
                <a:lnTo>
                  <a:pt x="3768876" y="206326"/>
                </a:lnTo>
                <a:cubicBezTo>
                  <a:pt x="3776354" y="297240"/>
                  <a:pt x="3771267" y="376765"/>
                  <a:pt x="3770904" y="388979"/>
                </a:cubicBezTo>
                <a:cubicBezTo>
                  <a:pt x="3770272" y="409714"/>
                  <a:pt x="3573127" y="247532"/>
                  <a:pt x="3279846" y="214346"/>
                </a:cubicBezTo>
                <a:cubicBezTo>
                  <a:pt x="3236697" y="209473"/>
                  <a:pt x="3195440" y="201223"/>
                  <a:pt x="3155316" y="191484"/>
                </a:cubicBezTo>
                <a:cubicBezTo>
                  <a:pt x="3182699" y="272670"/>
                  <a:pt x="3215285" y="352861"/>
                  <a:pt x="3249250" y="407532"/>
                </a:cubicBezTo>
                <a:cubicBezTo>
                  <a:pt x="3347976" y="566352"/>
                  <a:pt x="3454747" y="602990"/>
                  <a:pt x="3479249" y="616234"/>
                </a:cubicBezTo>
                <a:cubicBezTo>
                  <a:pt x="3499582" y="627226"/>
                  <a:pt x="3327484" y="671825"/>
                  <a:pt x="3201714" y="653807"/>
                </a:cubicBezTo>
                <a:cubicBezTo>
                  <a:pt x="3221571" y="695206"/>
                  <a:pt x="3233843" y="727185"/>
                  <a:pt x="3238682" y="739256"/>
                </a:cubicBezTo>
                <a:cubicBezTo>
                  <a:pt x="3252141" y="772928"/>
                  <a:pt x="3231954" y="819994"/>
                  <a:pt x="3231954" y="819994"/>
                </a:cubicBezTo>
                <a:cubicBezTo>
                  <a:pt x="3231954" y="819994"/>
                  <a:pt x="3187901" y="804521"/>
                  <a:pt x="3127581" y="783537"/>
                </a:cubicBezTo>
                <a:cubicBezTo>
                  <a:pt x="3170434" y="843275"/>
                  <a:pt x="3206059" y="894510"/>
                  <a:pt x="3220475" y="919244"/>
                </a:cubicBezTo>
                <a:cubicBezTo>
                  <a:pt x="3269673" y="1003818"/>
                  <a:pt x="3285358" y="1033372"/>
                  <a:pt x="3285358" y="1033372"/>
                </a:cubicBezTo>
                <a:cubicBezTo>
                  <a:pt x="3285358" y="1033372"/>
                  <a:pt x="3169722" y="1066601"/>
                  <a:pt x="3000287" y="1000555"/>
                </a:cubicBezTo>
                <a:cubicBezTo>
                  <a:pt x="3060598" y="1123507"/>
                  <a:pt x="3112240" y="1260553"/>
                  <a:pt x="3062236" y="1260706"/>
                </a:cubicBezTo>
                <a:cubicBezTo>
                  <a:pt x="3004112" y="1260936"/>
                  <a:pt x="2857510" y="1171118"/>
                  <a:pt x="2857510" y="1171118"/>
                </a:cubicBezTo>
                <a:cubicBezTo>
                  <a:pt x="2857510" y="1171118"/>
                  <a:pt x="2411831" y="1019835"/>
                  <a:pt x="2337143" y="953131"/>
                </a:cubicBezTo>
                <a:cubicBezTo>
                  <a:pt x="2293778" y="914391"/>
                  <a:pt x="2203229" y="825259"/>
                  <a:pt x="2134710" y="757228"/>
                </a:cubicBezTo>
                <a:cubicBezTo>
                  <a:pt x="2185324" y="968114"/>
                  <a:pt x="2261175" y="1330137"/>
                  <a:pt x="2215818" y="1441145"/>
                </a:cubicBezTo>
                <a:cubicBezTo>
                  <a:pt x="2150529" y="1600934"/>
                  <a:pt x="2060541" y="1689393"/>
                  <a:pt x="2060541" y="1689393"/>
                </a:cubicBezTo>
                <a:lnTo>
                  <a:pt x="2024735" y="1611271"/>
                </a:lnTo>
                <a:cubicBezTo>
                  <a:pt x="1980893" y="1759212"/>
                  <a:pt x="1952108" y="1797758"/>
                  <a:pt x="1940618" y="1803825"/>
                </a:cubicBezTo>
                <a:cubicBezTo>
                  <a:pt x="1925865" y="1811675"/>
                  <a:pt x="1896428" y="1753608"/>
                  <a:pt x="1825913" y="1720743"/>
                </a:cubicBezTo>
                <a:cubicBezTo>
                  <a:pt x="1806144" y="1711502"/>
                  <a:pt x="1781838" y="1688054"/>
                  <a:pt x="1757105" y="1659321"/>
                </a:cubicBezTo>
                <a:cubicBezTo>
                  <a:pt x="1749817" y="1787756"/>
                  <a:pt x="1737131" y="1936386"/>
                  <a:pt x="1737131" y="1936386"/>
                </a:cubicBezTo>
                <a:cubicBezTo>
                  <a:pt x="1737131" y="1936386"/>
                  <a:pt x="1742217" y="2102568"/>
                  <a:pt x="1522766" y="1757211"/>
                </a:cubicBezTo>
                <a:cubicBezTo>
                  <a:pt x="1499770" y="1721011"/>
                  <a:pt x="1476662" y="1683438"/>
                  <a:pt x="1453700" y="1645351"/>
                </a:cubicBezTo>
                <a:lnTo>
                  <a:pt x="1446126" y="1752686"/>
                </a:lnTo>
                <a:cubicBezTo>
                  <a:pt x="1446126" y="1752686"/>
                  <a:pt x="1234077" y="1656841"/>
                  <a:pt x="1065289" y="1489106"/>
                </a:cubicBezTo>
                <a:cubicBezTo>
                  <a:pt x="1020397" y="1613104"/>
                  <a:pt x="990177" y="1727700"/>
                  <a:pt x="990177" y="1727700"/>
                </a:cubicBezTo>
                <a:cubicBezTo>
                  <a:pt x="990177" y="1727700"/>
                  <a:pt x="770398" y="1392672"/>
                  <a:pt x="751389" y="1271691"/>
                </a:cubicBezTo>
                <a:cubicBezTo>
                  <a:pt x="748443" y="1252961"/>
                  <a:pt x="744295" y="1225635"/>
                  <a:pt x="739513" y="1193896"/>
                </a:cubicBezTo>
                <a:cubicBezTo>
                  <a:pt x="683519" y="1246691"/>
                  <a:pt x="617465" y="1308494"/>
                  <a:pt x="561752" y="1358945"/>
                </a:cubicBezTo>
                <a:cubicBezTo>
                  <a:pt x="437735" y="1471229"/>
                  <a:pt x="280508" y="1664516"/>
                  <a:pt x="280508" y="1664516"/>
                </a:cubicBezTo>
                <a:lnTo>
                  <a:pt x="265535" y="1467775"/>
                </a:lnTo>
                <a:lnTo>
                  <a:pt x="174339" y="1529185"/>
                </a:lnTo>
                <a:lnTo>
                  <a:pt x="181400" y="1402992"/>
                </a:lnTo>
                <a:cubicBezTo>
                  <a:pt x="173977" y="1407975"/>
                  <a:pt x="169778" y="1410761"/>
                  <a:pt x="169778" y="1410761"/>
                </a:cubicBezTo>
                <a:lnTo>
                  <a:pt x="45484" y="1533402"/>
                </a:lnTo>
                <a:lnTo>
                  <a:pt x="55733" y="1296321"/>
                </a:lnTo>
                <a:cubicBezTo>
                  <a:pt x="38812" y="1317691"/>
                  <a:pt x="21455" y="1339030"/>
                  <a:pt x="4303" y="1359259"/>
                </a:cubicBezTo>
                <a:lnTo>
                  <a:pt x="0" y="1364082"/>
                </a:lnTo>
                <a:close/>
              </a:path>
            </a:pathLst>
          </a:custGeom>
          <a:solidFill>
            <a:srgbClr val="FFC1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3F16E753-1FA3-F3FC-1CD2-A96F50E574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48894" y="700349"/>
            <a:ext cx="4416513" cy="8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02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00B1F3-A41C-454C-2E21-21185F575A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649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/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" y="-332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382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(RUS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614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432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_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266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eral slide (emp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6182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eral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E1DFA6AE-D5B2-D404-8A07-DD1E1EA6C817}"/>
              </a:ext>
            </a:extLst>
          </p:cNvPr>
          <p:cNvSpPr/>
          <p:nvPr userDrawn="1"/>
        </p:nvSpPr>
        <p:spPr>
          <a:xfrm>
            <a:off x="0" y="0"/>
            <a:ext cx="1330186" cy="1573044"/>
          </a:xfrm>
          <a:custGeom>
            <a:avLst/>
            <a:gdLst>
              <a:gd name="connsiteX0" fmla="*/ 0 w 1330186"/>
              <a:gd name="connsiteY0" fmla="*/ 0 h 1573044"/>
              <a:gd name="connsiteX1" fmla="*/ 1317710 w 1330186"/>
              <a:gd name="connsiteY1" fmla="*/ 0 h 1573044"/>
              <a:gd name="connsiteX2" fmla="*/ 1281883 w 1330186"/>
              <a:gd name="connsiteY2" fmla="*/ 17864 h 1573044"/>
              <a:gd name="connsiteX3" fmla="*/ 1330050 w 1330186"/>
              <a:gd name="connsiteY3" fmla="*/ 104653 h 1573044"/>
              <a:gd name="connsiteX4" fmla="*/ 1050183 w 1330186"/>
              <a:gd name="connsiteY4" fmla="*/ 148064 h 1573044"/>
              <a:gd name="connsiteX5" fmla="*/ 984745 w 1330186"/>
              <a:gd name="connsiteY5" fmla="*/ 169314 h 1573044"/>
              <a:gd name="connsiteX6" fmla="*/ 1085476 w 1330186"/>
              <a:gd name="connsiteY6" fmla="*/ 248319 h 1573044"/>
              <a:gd name="connsiteX7" fmla="*/ 1249353 w 1330186"/>
              <a:gd name="connsiteY7" fmla="*/ 288653 h 1573044"/>
              <a:gd name="connsiteX8" fmla="*/ 1126390 w 1330186"/>
              <a:gd name="connsiteY8" fmla="*/ 378330 h 1573044"/>
              <a:gd name="connsiteX9" fmla="*/ 1166143 w 1330186"/>
              <a:gd name="connsiteY9" fmla="*/ 409625 h 1573044"/>
              <a:gd name="connsiteX10" fmla="*/ 1183789 w 1330186"/>
              <a:gd name="connsiteY10" fmla="*/ 449959 h 1573044"/>
              <a:gd name="connsiteX11" fmla="*/ 1124475 w 1330186"/>
              <a:gd name="connsiteY11" fmla="*/ 459501 h 1573044"/>
              <a:gd name="connsiteX12" fmla="*/ 1203948 w 1330186"/>
              <a:gd name="connsiteY12" fmla="*/ 500369 h 1573044"/>
              <a:gd name="connsiteX13" fmla="*/ 1264456 w 1330186"/>
              <a:gd name="connsiteY13" fmla="*/ 538161 h 1573044"/>
              <a:gd name="connsiteX14" fmla="*/ 1119702 w 1330186"/>
              <a:gd name="connsiteY14" fmla="*/ 596136 h 1573044"/>
              <a:gd name="connsiteX15" fmla="*/ 1216540 w 1330186"/>
              <a:gd name="connsiteY15" fmla="*/ 704489 h 1573044"/>
              <a:gd name="connsiteX16" fmla="*/ 1095524 w 1330186"/>
              <a:gd name="connsiteY16" fmla="*/ 714565 h 1573044"/>
              <a:gd name="connsiteX17" fmla="*/ 790443 w 1330186"/>
              <a:gd name="connsiteY17" fmla="*/ 744824 h 1573044"/>
              <a:gd name="connsiteX18" fmla="*/ 643052 w 1330186"/>
              <a:gd name="connsiteY18" fmla="*/ 703485 h 1573044"/>
              <a:gd name="connsiteX19" fmla="*/ 858549 w 1330186"/>
              <a:gd name="connsiteY19" fmla="*/ 1009461 h 1573044"/>
              <a:gd name="connsiteX20" fmla="*/ 848470 w 1330186"/>
              <a:gd name="connsiteY20" fmla="*/ 1168256 h 1573044"/>
              <a:gd name="connsiteX21" fmla="*/ 811167 w 1330186"/>
              <a:gd name="connsiteY21" fmla="*/ 1140163 h 1573044"/>
              <a:gd name="connsiteX22" fmla="*/ 820712 w 1330186"/>
              <a:gd name="connsiteY22" fmla="*/ 1253946 h 1573044"/>
              <a:gd name="connsiteX23" fmla="*/ 744411 w 1330186"/>
              <a:gd name="connsiteY23" fmla="*/ 1243871 h 1573044"/>
              <a:gd name="connsiteX24" fmla="*/ 695646 w 1330186"/>
              <a:gd name="connsiteY24" fmla="*/ 1232288 h 1573044"/>
              <a:gd name="connsiteX25" fmla="*/ 757693 w 1330186"/>
              <a:gd name="connsiteY25" fmla="*/ 1369896 h 1573044"/>
              <a:gd name="connsiteX26" fmla="*/ 608920 w 1330186"/>
              <a:gd name="connsiteY26" fmla="*/ 1339637 h 1573044"/>
              <a:gd name="connsiteX27" fmla="*/ 546999 w 1330186"/>
              <a:gd name="connsiteY27" fmla="*/ 1304011 h 1573044"/>
              <a:gd name="connsiteX28" fmla="*/ 571114 w 1330186"/>
              <a:gd name="connsiteY28" fmla="*/ 1357278 h 1573044"/>
              <a:gd name="connsiteX29" fmla="*/ 320951 w 1330186"/>
              <a:gd name="connsiteY29" fmla="*/ 1329687 h 1573044"/>
              <a:gd name="connsiteX30" fmla="*/ 346699 w 1330186"/>
              <a:gd name="connsiteY30" fmla="*/ 1463151 h 1573044"/>
              <a:gd name="connsiteX31" fmla="*/ 114717 w 1330186"/>
              <a:gd name="connsiteY31" fmla="*/ 1306868 h 1573044"/>
              <a:gd name="connsiteX32" fmla="*/ 88937 w 1330186"/>
              <a:gd name="connsiteY32" fmla="*/ 1272748 h 1573044"/>
              <a:gd name="connsiteX33" fmla="*/ 46610 w 1330186"/>
              <a:gd name="connsiteY33" fmla="*/ 1397581 h 1573044"/>
              <a:gd name="connsiteX34" fmla="*/ 701 w 1330186"/>
              <a:gd name="connsiteY34" fmla="*/ 1569718 h 1573044"/>
              <a:gd name="connsiteX35" fmla="*/ 0 w 1330186"/>
              <a:gd name="connsiteY35" fmla="*/ 1573044 h 157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330186" h="1573044">
                <a:moveTo>
                  <a:pt x="0" y="0"/>
                </a:moveTo>
                <a:lnTo>
                  <a:pt x="1317710" y="0"/>
                </a:lnTo>
                <a:lnTo>
                  <a:pt x="1281883" y="17864"/>
                </a:lnTo>
                <a:cubicBezTo>
                  <a:pt x="1308950" y="59391"/>
                  <a:pt x="1327067" y="98721"/>
                  <a:pt x="1330050" y="104653"/>
                </a:cubicBezTo>
                <a:cubicBezTo>
                  <a:pt x="1335106" y="114729"/>
                  <a:pt x="1198956" y="88143"/>
                  <a:pt x="1050183" y="148064"/>
                </a:cubicBezTo>
                <a:cubicBezTo>
                  <a:pt x="1028297" y="156884"/>
                  <a:pt x="1006443" y="163601"/>
                  <a:pt x="984745" y="169314"/>
                </a:cubicBezTo>
                <a:cubicBezTo>
                  <a:pt x="1018814" y="201048"/>
                  <a:pt x="1055113" y="230961"/>
                  <a:pt x="1085476" y="248319"/>
                </a:cubicBezTo>
                <a:cubicBezTo>
                  <a:pt x="1173710" y="298729"/>
                  <a:pt x="1234218" y="288653"/>
                  <a:pt x="1249353" y="288653"/>
                </a:cubicBezTo>
                <a:cubicBezTo>
                  <a:pt x="1261912" y="288653"/>
                  <a:pt x="1191168" y="354444"/>
                  <a:pt x="1126390" y="378330"/>
                </a:cubicBezTo>
                <a:cubicBezTo>
                  <a:pt x="1146581" y="392989"/>
                  <a:pt x="1160711" y="405105"/>
                  <a:pt x="1166143" y="409625"/>
                </a:cubicBezTo>
                <a:cubicBezTo>
                  <a:pt x="1181277" y="422243"/>
                  <a:pt x="1183789" y="449959"/>
                  <a:pt x="1183789" y="449959"/>
                </a:cubicBezTo>
                <a:cubicBezTo>
                  <a:pt x="1183789" y="449959"/>
                  <a:pt x="1158732" y="453945"/>
                  <a:pt x="1124475" y="459501"/>
                </a:cubicBezTo>
                <a:cubicBezTo>
                  <a:pt x="1160397" y="476985"/>
                  <a:pt x="1190666" y="492271"/>
                  <a:pt x="1203948" y="500369"/>
                </a:cubicBezTo>
                <a:cubicBezTo>
                  <a:pt x="1249321" y="528085"/>
                  <a:pt x="1264456" y="538161"/>
                  <a:pt x="1264456" y="538161"/>
                </a:cubicBezTo>
                <a:cubicBezTo>
                  <a:pt x="1264456" y="538161"/>
                  <a:pt x="1217764" y="583926"/>
                  <a:pt x="1119702" y="596136"/>
                </a:cubicBezTo>
                <a:cubicBezTo>
                  <a:pt x="1180304" y="639326"/>
                  <a:pt x="1240404" y="691494"/>
                  <a:pt x="1216540" y="704489"/>
                </a:cubicBezTo>
                <a:cubicBezTo>
                  <a:pt x="1188813" y="719618"/>
                  <a:pt x="1095524" y="714565"/>
                  <a:pt x="1095524" y="714565"/>
                </a:cubicBezTo>
                <a:cubicBezTo>
                  <a:pt x="1095524" y="714565"/>
                  <a:pt x="843383" y="757410"/>
                  <a:pt x="790443" y="744824"/>
                </a:cubicBezTo>
                <a:cubicBezTo>
                  <a:pt x="759702" y="737510"/>
                  <a:pt x="693386" y="718300"/>
                  <a:pt x="643052" y="703485"/>
                </a:cubicBezTo>
                <a:cubicBezTo>
                  <a:pt x="721740" y="791216"/>
                  <a:pt x="851547" y="944675"/>
                  <a:pt x="858549" y="1009461"/>
                </a:cubicBezTo>
                <a:cubicBezTo>
                  <a:pt x="868629" y="1102716"/>
                  <a:pt x="848470" y="1168256"/>
                  <a:pt x="848470" y="1168256"/>
                </a:cubicBezTo>
                <a:lnTo>
                  <a:pt x="811167" y="1140163"/>
                </a:lnTo>
                <a:cubicBezTo>
                  <a:pt x="828437" y="1222213"/>
                  <a:pt x="824637" y="1248077"/>
                  <a:pt x="820712" y="1253946"/>
                </a:cubicBezTo>
                <a:cubicBezTo>
                  <a:pt x="815688" y="1261511"/>
                  <a:pt x="786612" y="1241360"/>
                  <a:pt x="744411" y="1243871"/>
                </a:cubicBezTo>
                <a:cubicBezTo>
                  <a:pt x="732573" y="1244561"/>
                  <a:pt x="714895" y="1239633"/>
                  <a:pt x="695646" y="1232288"/>
                </a:cubicBezTo>
                <a:cubicBezTo>
                  <a:pt x="725351" y="1295568"/>
                  <a:pt x="757693" y="1369896"/>
                  <a:pt x="757693" y="1369896"/>
                </a:cubicBezTo>
                <a:cubicBezTo>
                  <a:pt x="757693" y="1369896"/>
                  <a:pt x="803066" y="1448022"/>
                  <a:pt x="608920" y="1339637"/>
                </a:cubicBezTo>
                <a:cubicBezTo>
                  <a:pt x="588573" y="1328275"/>
                  <a:pt x="567817" y="1316284"/>
                  <a:pt x="546999" y="1304011"/>
                </a:cubicBezTo>
                <a:lnTo>
                  <a:pt x="571114" y="1357278"/>
                </a:lnTo>
                <a:cubicBezTo>
                  <a:pt x="571114" y="1357278"/>
                  <a:pt x="444981" y="1366255"/>
                  <a:pt x="320951" y="1329687"/>
                </a:cubicBezTo>
                <a:cubicBezTo>
                  <a:pt x="331533" y="1400563"/>
                  <a:pt x="346699" y="1463151"/>
                  <a:pt x="346699" y="1463151"/>
                </a:cubicBezTo>
                <a:cubicBezTo>
                  <a:pt x="346699" y="1463151"/>
                  <a:pt x="155065" y="1359789"/>
                  <a:pt x="114717" y="1306868"/>
                </a:cubicBezTo>
                <a:cubicBezTo>
                  <a:pt x="108468" y="1298675"/>
                  <a:pt x="99425" y="1286685"/>
                  <a:pt x="88937" y="1272748"/>
                </a:cubicBezTo>
                <a:cubicBezTo>
                  <a:pt x="75812" y="1312455"/>
                  <a:pt x="60206" y="1359067"/>
                  <a:pt x="46610" y="1397581"/>
                </a:cubicBezTo>
                <a:cubicBezTo>
                  <a:pt x="27692" y="1451157"/>
                  <a:pt x="10748" y="1523211"/>
                  <a:pt x="701" y="1569718"/>
                </a:cubicBezTo>
                <a:lnTo>
                  <a:pt x="0" y="1573044"/>
                </a:lnTo>
                <a:close/>
              </a:path>
            </a:pathLst>
          </a:custGeom>
          <a:solidFill>
            <a:srgbClr val="F7CC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21145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eral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16C27494-37A6-0198-F57A-B9544FCE0C07}"/>
              </a:ext>
            </a:extLst>
          </p:cNvPr>
          <p:cNvSpPr/>
          <p:nvPr userDrawn="1"/>
        </p:nvSpPr>
        <p:spPr>
          <a:xfrm>
            <a:off x="7204780" y="2972550"/>
            <a:ext cx="4987220" cy="3885451"/>
          </a:xfrm>
          <a:custGeom>
            <a:avLst/>
            <a:gdLst>
              <a:gd name="connsiteX0" fmla="*/ 3467733 w 4987220"/>
              <a:gd name="connsiteY0" fmla="*/ 59 h 3885451"/>
              <a:gd name="connsiteX1" fmla="*/ 3486088 w 4987220"/>
              <a:gd name="connsiteY1" fmla="*/ 10974 h 3885451"/>
              <a:gd name="connsiteX2" fmla="*/ 3498226 w 4987220"/>
              <a:gd name="connsiteY2" fmla="*/ 242041 h 3885451"/>
              <a:gd name="connsiteX3" fmla="*/ 3496638 w 4987220"/>
              <a:gd name="connsiteY3" fmla="*/ 507987 h 3885451"/>
              <a:gd name="connsiteX4" fmla="*/ 3637158 w 4987220"/>
              <a:gd name="connsiteY4" fmla="*/ 944835 h 3885451"/>
              <a:gd name="connsiteX5" fmla="*/ 3771895 w 4987220"/>
              <a:gd name="connsiteY5" fmla="*/ 607860 h 3885451"/>
              <a:gd name="connsiteX6" fmla="*/ 4175089 w 4987220"/>
              <a:gd name="connsiteY6" fmla="*/ 143630 h 3885451"/>
              <a:gd name="connsiteX7" fmla="*/ 4272074 w 4987220"/>
              <a:gd name="connsiteY7" fmla="*/ 505827 h 3885451"/>
              <a:gd name="connsiteX8" fmla="*/ 4347133 w 4987220"/>
              <a:gd name="connsiteY8" fmla="*/ 995407 h 3885451"/>
              <a:gd name="connsiteX9" fmla="*/ 4364039 w 4987220"/>
              <a:gd name="connsiteY9" fmla="*/ 918596 h 3885451"/>
              <a:gd name="connsiteX10" fmla="*/ 4423590 w 4987220"/>
              <a:gd name="connsiteY10" fmla="*/ 816246 h 3885451"/>
              <a:gd name="connsiteX11" fmla="*/ 4435411 w 4987220"/>
              <a:gd name="connsiteY11" fmla="*/ 760846 h 3885451"/>
              <a:gd name="connsiteX12" fmla="*/ 4675268 w 4987220"/>
              <a:gd name="connsiteY12" fmla="*/ 408813 h 3885451"/>
              <a:gd name="connsiteX13" fmla="*/ 4843690 w 4987220"/>
              <a:gd name="connsiteY13" fmla="*/ 245535 h 3885451"/>
              <a:gd name="connsiteX14" fmla="*/ 4872035 w 4987220"/>
              <a:gd name="connsiteY14" fmla="*/ 451697 h 3885451"/>
              <a:gd name="connsiteX15" fmla="*/ 4976139 w 4987220"/>
              <a:gd name="connsiteY15" fmla="*/ 339618 h 3885451"/>
              <a:gd name="connsiteX16" fmla="*/ 4987220 w 4987220"/>
              <a:gd name="connsiteY16" fmla="*/ 329882 h 3885451"/>
              <a:gd name="connsiteX17" fmla="*/ 4987220 w 4987220"/>
              <a:gd name="connsiteY17" fmla="*/ 3885451 h 3885451"/>
              <a:gd name="connsiteX18" fmla="*/ 107460 w 4987220"/>
              <a:gd name="connsiteY18" fmla="*/ 3885451 h 3885451"/>
              <a:gd name="connsiteX19" fmla="*/ 84089 w 4987220"/>
              <a:gd name="connsiteY19" fmla="*/ 3867245 h 3885451"/>
              <a:gd name="connsiteX20" fmla="*/ 20614 w 4987220"/>
              <a:gd name="connsiteY20" fmla="*/ 3801373 h 3885451"/>
              <a:gd name="connsiteX21" fmla="*/ 227359 w 4987220"/>
              <a:gd name="connsiteY21" fmla="*/ 3714714 h 3885451"/>
              <a:gd name="connsiteX22" fmla="*/ 61480 w 4987220"/>
              <a:gd name="connsiteY22" fmla="*/ 3594956 h 3885451"/>
              <a:gd name="connsiteX23" fmla="*/ 20296 w 4987220"/>
              <a:gd name="connsiteY23" fmla="*/ 3515668 h 3885451"/>
              <a:gd name="connsiteX24" fmla="*/ 97770 w 4987220"/>
              <a:gd name="connsiteY24" fmla="*/ 3477040 h 3885451"/>
              <a:gd name="connsiteX25" fmla="*/ 277 w 4987220"/>
              <a:gd name="connsiteY25" fmla="*/ 3301374 h 3885451"/>
              <a:gd name="connsiteX26" fmla="*/ 566744 w 4987220"/>
              <a:gd name="connsiteY26" fmla="*/ 3213509 h 3885451"/>
              <a:gd name="connsiteX27" fmla="*/ 699193 w 4987220"/>
              <a:gd name="connsiteY27" fmla="*/ 3170497 h 3885451"/>
              <a:gd name="connsiteX28" fmla="*/ 495308 w 4987220"/>
              <a:gd name="connsiteY28" fmla="*/ 3010586 h 3885451"/>
              <a:gd name="connsiteX29" fmla="*/ 163613 w 4987220"/>
              <a:gd name="connsiteY29" fmla="*/ 2928947 h 3885451"/>
              <a:gd name="connsiteX30" fmla="*/ 412495 w 4987220"/>
              <a:gd name="connsiteY30" fmla="*/ 2747436 h 3885451"/>
              <a:gd name="connsiteX31" fmla="*/ 332035 w 4987220"/>
              <a:gd name="connsiteY31" fmla="*/ 2684094 h 3885451"/>
              <a:gd name="connsiteX32" fmla="*/ 296317 w 4987220"/>
              <a:gd name="connsiteY32" fmla="*/ 2602455 h 3885451"/>
              <a:gd name="connsiteX33" fmla="*/ 416372 w 4987220"/>
              <a:gd name="connsiteY33" fmla="*/ 2583141 h 3885451"/>
              <a:gd name="connsiteX34" fmla="*/ 255514 w 4987220"/>
              <a:gd name="connsiteY34" fmla="*/ 2500422 h 3885451"/>
              <a:gd name="connsiteX35" fmla="*/ 133043 w 4987220"/>
              <a:gd name="connsiteY35" fmla="*/ 2423930 h 3885451"/>
              <a:gd name="connsiteX36" fmla="*/ 426033 w 4987220"/>
              <a:gd name="connsiteY36" fmla="*/ 2306585 h 3885451"/>
              <a:gd name="connsiteX37" fmla="*/ 230029 w 4987220"/>
              <a:gd name="connsiteY37" fmla="*/ 2087272 h 3885451"/>
              <a:gd name="connsiteX38" fmla="*/ 474970 w 4987220"/>
              <a:gd name="connsiteY38" fmla="*/ 2066878 h 3885451"/>
              <a:gd name="connsiteX39" fmla="*/ 1092472 w 4987220"/>
              <a:gd name="connsiteY39" fmla="*/ 2005633 h 3885451"/>
              <a:gd name="connsiteX40" fmla="*/ 1390800 w 4987220"/>
              <a:gd name="connsiteY40" fmla="*/ 2089305 h 3885451"/>
              <a:gd name="connsiteX41" fmla="*/ 954621 w 4987220"/>
              <a:gd name="connsiteY41" fmla="*/ 1469993 h 3885451"/>
              <a:gd name="connsiteX42" fmla="*/ 975022 w 4987220"/>
              <a:gd name="connsiteY42" fmla="*/ 1148583 h 3885451"/>
              <a:gd name="connsiteX43" fmla="*/ 1050526 w 4987220"/>
              <a:gd name="connsiteY43" fmla="*/ 1205444 h 3885451"/>
              <a:gd name="connsiteX44" fmla="*/ 1031205 w 4987220"/>
              <a:gd name="connsiteY44" fmla="*/ 975140 h 3885451"/>
              <a:gd name="connsiteX45" fmla="*/ 1185644 w 4987220"/>
              <a:gd name="connsiteY45" fmla="*/ 995534 h 3885451"/>
              <a:gd name="connsiteX46" fmla="*/ 1284345 w 4987220"/>
              <a:gd name="connsiteY46" fmla="*/ 1018977 h 3885451"/>
              <a:gd name="connsiteX47" fmla="*/ 1158760 w 4987220"/>
              <a:gd name="connsiteY47" fmla="*/ 740452 h 3885451"/>
              <a:gd name="connsiteX48" fmla="*/ 1459885 w 4987220"/>
              <a:gd name="connsiteY48" fmla="*/ 801697 h 3885451"/>
              <a:gd name="connsiteX49" fmla="*/ 1585216 w 4987220"/>
              <a:gd name="connsiteY49" fmla="*/ 873806 h 3885451"/>
              <a:gd name="connsiteX50" fmla="*/ 1536405 w 4987220"/>
              <a:gd name="connsiteY50" fmla="*/ 765992 h 3885451"/>
              <a:gd name="connsiteX51" fmla="*/ 2042749 w 4987220"/>
              <a:gd name="connsiteY51" fmla="*/ 821836 h 3885451"/>
              <a:gd name="connsiteX52" fmla="*/ 1990634 w 4987220"/>
              <a:gd name="connsiteY52" fmla="*/ 551697 h 3885451"/>
              <a:gd name="connsiteX53" fmla="*/ 2460180 w 4987220"/>
              <a:gd name="connsiteY53" fmla="*/ 868024 h 3885451"/>
              <a:gd name="connsiteX54" fmla="*/ 2512359 w 4987220"/>
              <a:gd name="connsiteY54" fmla="*/ 937084 h 3885451"/>
              <a:gd name="connsiteX55" fmla="*/ 2598031 w 4987220"/>
              <a:gd name="connsiteY55" fmla="*/ 684416 h 3885451"/>
              <a:gd name="connsiteX56" fmla="*/ 2710333 w 4987220"/>
              <a:gd name="connsiteY56" fmla="*/ 241660 h 3885451"/>
              <a:gd name="connsiteX57" fmla="*/ 2827719 w 4987220"/>
              <a:gd name="connsiteY57" fmla="*/ 424188 h 3885451"/>
              <a:gd name="connsiteX58" fmla="*/ 2883839 w 4987220"/>
              <a:gd name="connsiteY58" fmla="*/ 317073 h 3885451"/>
              <a:gd name="connsiteX59" fmla="*/ 2943008 w 4987220"/>
              <a:gd name="connsiteY59" fmla="*/ 442867 h 3885451"/>
              <a:gd name="connsiteX60" fmla="*/ 2950190 w 4987220"/>
              <a:gd name="connsiteY60" fmla="*/ 429271 h 3885451"/>
              <a:gd name="connsiteX61" fmla="*/ 3006310 w 4987220"/>
              <a:gd name="connsiteY61" fmla="*/ 245599 h 3885451"/>
              <a:gd name="connsiteX62" fmla="*/ 3120391 w 4987220"/>
              <a:gd name="connsiteY62" fmla="*/ 480351 h 3885451"/>
              <a:gd name="connsiteX63" fmla="*/ 3200280 w 4987220"/>
              <a:gd name="connsiteY63" fmla="*/ 204811 h 3885451"/>
              <a:gd name="connsiteX64" fmla="*/ 3467733 w 4987220"/>
              <a:gd name="connsiteY64" fmla="*/ 59 h 388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987220" h="3885451">
                <a:moveTo>
                  <a:pt x="3467733" y="59"/>
                </a:moveTo>
                <a:cubicBezTo>
                  <a:pt x="3475958" y="536"/>
                  <a:pt x="3482259" y="3962"/>
                  <a:pt x="3486088" y="10974"/>
                </a:cubicBezTo>
                <a:cubicBezTo>
                  <a:pt x="3500387" y="37149"/>
                  <a:pt x="3501277" y="139881"/>
                  <a:pt x="3498226" y="242041"/>
                </a:cubicBezTo>
                <a:cubicBezTo>
                  <a:pt x="3504519" y="306336"/>
                  <a:pt x="3501086" y="419487"/>
                  <a:pt x="3496638" y="507987"/>
                </a:cubicBezTo>
                <a:lnTo>
                  <a:pt x="3637158" y="944835"/>
                </a:lnTo>
                <a:cubicBezTo>
                  <a:pt x="3655907" y="839880"/>
                  <a:pt x="3692769" y="734353"/>
                  <a:pt x="3771895" y="607860"/>
                </a:cubicBezTo>
                <a:cubicBezTo>
                  <a:pt x="3950549" y="322155"/>
                  <a:pt x="4129139" y="123236"/>
                  <a:pt x="4175089" y="143630"/>
                </a:cubicBezTo>
                <a:cubicBezTo>
                  <a:pt x="4221040" y="164023"/>
                  <a:pt x="4226124" y="327301"/>
                  <a:pt x="4272074" y="505827"/>
                </a:cubicBezTo>
                <a:cubicBezTo>
                  <a:pt x="4304996" y="633908"/>
                  <a:pt x="4329973" y="837465"/>
                  <a:pt x="4347133" y="995407"/>
                </a:cubicBezTo>
                <a:cubicBezTo>
                  <a:pt x="4357620" y="950998"/>
                  <a:pt x="4364039" y="922217"/>
                  <a:pt x="4364039" y="918596"/>
                </a:cubicBezTo>
                <a:cubicBezTo>
                  <a:pt x="4364039" y="911290"/>
                  <a:pt x="4389461" y="868787"/>
                  <a:pt x="4423590" y="816246"/>
                </a:cubicBezTo>
                <a:cubicBezTo>
                  <a:pt x="4430836" y="784924"/>
                  <a:pt x="4435411" y="763832"/>
                  <a:pt x="4435411" y="760846"/>
                </a:cubicBezTo>
                <a:cubicBezTo>
                  <a:pt x="4435411" y="740388"/>
                  <a:pt x="4619150" y="464912"/>
                  <a:pt x="4675268" y="408813"/>
                </a:cubicBezTo>
                <a:cubicBezTo>
                  <a:pt x="4731388" y="352651"/>
                  <a:pt x="4828373" y="286323"/>
                  <a:pt x="4843690" y="245535"/>
                </a:cubicBezTo>
                <a:cubicBezTo>
                  <a:pt x="4855448" y="214150"/>
                  <a:pt x="4867205" y="375268"/>
                  <a:pt x="4872035" y="451697"/>
                </a:cubicBezTo>
                <a:cubicBezTo>
                  <a:pt x="4908881" y="409432"/>
                  <a:pt x="4946979" y="367489"/>
                  <a:pt x="4976139" y="339618"/>
                </a:cubicBezTo>
                <a:lnTo>
                  <a:pt x="4987220" y="329882"/>
                </a:lnTo>
                <a:lnTo>
                  <a:pt x="4987220" y="3885451"/>
                </a:lnTo>
                <a:lnTo>
                  <a:pt x="107460" y="3885451"/>
                </a:lnTo>
                <a:lnTo>
                  <a:pt x="84089" y="3867245"/>
                </a:lnTo>
                <a:cubicBezTo>
                  <a:pt x="35189" y="3830081"/>
                  <a:pt x="17373" y="3817621"/>
                  <a:pt x="20614" y="3801373"/>
                </a:cubicBezTo>
                <a:cubicBezTo>
                  <a:pt x="23538" y="3786887"/>
                  <a:pt x="121603" y="3752707"/>
                  <a:pt x="227359" y="3714714"/>
                </a:cubicBezTo>
                <a:cubicBezTo>
                  <a:pt x="145627" y="3663571"/>
                  <a:pt x="76352" y="3604423"/>
                  <a:pt x="61480" y="3594956"/>
                </a:cubicBezTo>
                <a:cubicBezTo>
                  <a:pt x="41079" y="3581996"/>
                  <a:pt x="20296" y="3515668"/>
                  <a:pt x="20296" y="3515668"/>
                </a:cubicBezTo>
                <a:lnTo>
                  <a:pt x="97770" y="3477040"/>
                </a:lnTo>
                <a:cubicBezTo>
                  <a:pt x="42986" y="3392987"/>
                  <a:pt x="6314" y="3313381"/>
                  <a:pt x="277" y="3301374"/>
                </a:cubicBezTo>
                <a:cubicBezTo>
                  <a:pt x="-9956" y="3280980"/>
                  <a:pt x="265619" y="3334792"/>
                  <a:pt x="566744" y="3213509"/>
                </a:cubicBezTo>
                <a:cubicBezTo>
                  <a:pt x="611042" y="3195656"/>
                  <a:pt x="655276" y="3182060"/>
                  <a:pt x="699193" y="3170497"/>
                </a:cubicBezTo>
                <a:cubicBezTo>
                  <a:pt x="630236" y="3106266"/>
                  <a:pt x="556766" y="3045720"/>
                  <a:pt x="495308" y="3010586"/>
                </a:cubicBezTo>
                <a:cubicBezTo>
                  <a:pt x="316718" y="2908554"/>
                  <a:pt x="194247" y="2928947"/>
                  <a:pt x="163613" y="2928947"/>
                </a:cubicBezTo>
                <a:cubicBezTo>
                  <a:pt x="138191" y="2928947"/>
                  <a:pt x="281381" y="2795784"/>
                  <a:pt x="412495" y="2747436"/>
                </a:cubicBezTo>
                <a:cubicBezTo>
                  <a:pt x="371629" y="2717766"/>
                  <a:pt x="343030" y="2693243"/>
                  <a:pt x="332035" y="2684094"/>
                </a:cubicBezTo>
                <a:cubicBezTo>
                  <a:pt x="301401" y="2658554"/>
                  <a:pt x="296317" y="2602455"/>
                  <a:pt x="296317" y="2602455"/>
                </a:cubicBezTo>
                <a:cubicBezTo>
                  <a:pt x="296317" y="2602455"/>
                  <a:pt x="347034" y="2594387"/>
                  <a:pt x="416372" y="2583141"/>
                </a:cubicBezTo>
                <a:cubicBezTo>
                  <a:pt x="343665" y="2547754"/>
                  <a:pt x="282398" y="2516814"/>
                  <a:pt x="255514" y="2500422"/>
                </a:cubicBezTo>
                <a:cubicBezTo>
                  <a:pt x="163677" y="2444323"/>
                  <a:pt x="133043" y="2423930"/>
                  <a:pt x="133043" y="2423930"/>
                </a:cubicBezTo>
                <a:cubicBezTo>
                  <a:pt x="133043" y="2423930"/>
                  <a:pt x="227550" y="2331300"/>
                  <a:pt x="426033" y="2306585"/>
                </a:cubicBezTo>
                <a:cubicBezTo>
                  <a:pt x="303371" y="2219165"/>
                  <a:pt x="181727" y="2113574"/>
                  <a:pt x="230029" y="2087272"/>
                </a:cubicBezTo>
                <a:cubicBezTo>
                  <a:pt x="286148" y="2056650"/>
                  <a:pt x="474970" y="2066878"/>
                  <a:pt x="474970" y="2066878"/>
                </a:cubicBezTo>
                <a:cubicBezTo>
                  <a:pt x="474970" y="2066878"/>
                  <a:pt x="985318" y="1980157"/>
                  <a:pt x="1092472" y="2005633"/>
                </a:cubicBezTo>
                <a:cubicBezTo>
                  <a:pt x="1154693" y="2020436"/>
                  <a:pt x="1288921" y="2059318"/>
                  <a:pt x="1390800" y="2089305"/>
                </a:cubicBezTo>
                <a:cubicBezTo>
                  <a:pt x="1231531" y="1911732"/>
                  <a:pt x="968794" y="1601123"/>
                  <a:pt x="954621" y="1469993"/>
                </a:cubicBezTo>
                <a:cubicBezTo>
                  <a:pt x="934220" y="1281238"/>
                  <a:pt x="975022" y="1148583"/>
                  <a:pt x="975022" y="1148583"/>
                </a:cubicBezTo>
                <a:lnTo>
                  <a:pt x="1050526" y="1205444"/>
                </a:lnTo>
                <a:cubicBezTo>
                  <a:pt x="1015571" y="1039371"/>
                  <a:pt x="1023261" y="987020"/>
                  <a:pt x="1031205" y="975140"/>
                </a:cubicBezTo>
                <a:cubicBezTo>
                  <a:pt x="1041374" y="959829"/>
                  <a:pt x="1100226" y="1000616"/>
                  <a:pt x="1185644" y="995534"/>
                </a:cubicBezTo>
                <a:cubicBezTo>
                  <a:pt x="1209605" y="994136"/>
                  <a:pt x="1245386" y="1004111"/>
                  <a:pt x="1284345" y="1018977"/>
                </a:cubicBezTo>
                <a:cubicBezTo>
                  <a:pt x="1224222" y="890896"/>
                  <a:pt x="1158760" y="740452"/>
                  <a:pt x="1158760" y="740452"/>
                </a:cubicBezTo>
                <a:cubicBezTo>
                  <a:pt x="1158760" y="740452"/>
                  <a:pt x="1066923" y="582320"/>
                  <a:pt x="1459885" y="801697"/>
                </a:cubicBezTo>
                <a:cubicBezTo>
                  <a:pt x="1501069" y="824695"/>
                  <a:pt x="1543079" y="848965"/>
                  <a:pt x="1585216" y="873806"/>
                </a:cubicBezTo>
                <a:lnTo>
                  <a:pt x="1536405" y="765992"/>
                </a:lnTo>
                <a:cubicBezTo>
                  <a:pt x="1536405" y="765992"/>
                  <a:pt x="1791706" y="747821"/>
                  <a:pt x="2042749" y="821836"/>
                </a:cubicBezTo>
                <a:cubicBezTo>
                  <a:pt x="2021331" y="678381"/>
                  <a:pt x="1990634" y="551697"/>
                  <a:pt x="1990634" y="551697"/>
                </a:cubicBezTo>
                <a:cubicBezTo>
                  <a:pt x="1990634" y="551697"/>
                  <a:pt x="2378511" y="760909"/>
                  <a:pt x="2460180" y="868024"/>
                </a:cubicBezTo>
                <a:cubicBezTo>
                  <a:pt x="2472827" y="884606"/>
                  <a:pt x="2491131" y="908876"/>
                  <a:pt x="2512359" y="937084"/>
                </a:cubicBezTo>
                <a:cubicBezTo>
                  <a:pt x="2538925" y="856716"/>
                  <a:pt x="2570512" y="762370"/>
                  <a:pt x="2598031" y="684416"/>
                </a:cubicBezTo>
                <a:cubicBezTo>
                  <a:pt x="2659298" y="510910"/>
                  <a:pt x="2710333" y="241660"/>
                  <a:pt x="2710333" y="241660"/>
                </a:cubicBezTo>
                <a:lnTo>
                  <a:pt x="2827719" y="424188"/>
                </a:lnTo>
                <a:lnTo>
                  <a:pt x="2883839" y="317073"/>
                </a:lnTo>
                <a:lnTo>
                  <a:pt x="2943008" y="442867"/>
                </a:lnTo>
                <a:cubicBezTo>
                  <a:pt x="2947584" y="434163"/>
                  <a:pt x="2950190" y="429271"/>
                  <a:pt x="2950190" y="429271"/>
                </a:cubicBezTo>
                <a:lnTo>
                  <a:pt x="3006310" y="245599"/>
                </a:lnTo>
                <a:lnTo>
                  <a:pt x="3120391" y="480351"/>
                </a:lnTo>
                <a:cubicBezTo>
                  <a:pt x="3141173" y="362244"/>
                  <a:pt x="3168947" y="240961"/>
                  <a:pt x="3200280" y="204811"/>
                </a:cubicBezTo>
                <a:cubicBezTo>
                  <a:pt x="3258337" y="137880"/>
                  <a:pt x="3410162" y="-3279"/>
                  <a:pt x="3467733" y="59"/>
                </a:cubicBezTo>
                <a:close/>
              </a:path>
            </a:pathLst>
          </a:custGeom>
          <a:solidFill>
            <a:srgbClr val="F7CC1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81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flower with black spots&#10;&#10;Description automatically generated">
            <a:extLst>
              <a:ext uri="{FF2B5EF4-FFF2-40B4-BE49-F238E27FC236}">
                <a16:creationId xmlns:a16="http://schemas.microsoft.com/office/drawing/2014/main" xmlns="" id="{EA679D3A-7875-7986-3A3E-1BF5AFFAE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/>
        </p:blipFill>
        <p:spPr>
          <a:xfrm>
            <a:off x="3734100" y="0"/>
            <a:ext cx="845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39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7990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6" r:id="rId5"/>
    <p:sldLayoutId id="2147483657" r:id="rId6"/>
    <p:sldLayoutId id="2147483664" r:id="rId7"/>
    <p:sldLayoutId id="2147483665" r:id="rId8"/>
    <p:sldLayoutId id="2147483666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jpeg"/><Relationship Id="rId3" Type="http://schemas.openxmlformats.org/officeDocument/2006/relationships/image" Target="../media/image146.png"/><Relationship Id="rId21" Type="http://schemas.openxmlformats.org/officeDocument/2006/relationships/image" Target="../media/image164.pn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17" Type="http://schemas.openxmlformats.org/officeDocument/2006/relationships/image" Target="../media/image160.png"/><Relationship Id="rId2" Type="http://schemas.openxmlformats.org/officeDocument/2006/relationships/image" Target="../media/image145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6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11387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Шановні присутні!</a:t>
            </a:r>
            <a:endParaRPr lang="en-US" sz="48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000" b="1" dirty="0" err="1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 descr="ChatGPT Image 15 дек. 2025 г., 11_33_55.png"/>
          <p:cNvPicPr>
            <a:picLocks noChangeAspect="1"/>
          </p:cNvPicPr>
          <p:nvPr/>
        </p:nvPicPr>
        <p:blipFill>
          <a:blip r:embed="rId2"/>
          <a:srcRect l="19673" t="8038" r="17571" b="19333"/>
          <a:stretch>
            <a:fillRect/>
          </a:stretch>
        </p:blipFill>
        <p:spPr>
          <a:xfrm>
            <a:off x="-3" y="991892"/>
            <a:ext cx="12234279" cy="5866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88278" y="4525505"/>
            <a:ext cx="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1388546"/>
              </p:ext>
            </p:extLst>
          </p:nvPr>
        </p:nvGraphicFramePr>
        <p:xfrm>
          <a:off x="112859" y="0"/>
          <a:ext cx="1207914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146649" y="978196"/>
          <a:ext cx="11912001" cy="5689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11174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00" b="1" i="0" u="none" strike="noStrike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uk-UA" sz="3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доходів загального фонду бюджету
 громади за 2025 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4"/>
          <p:cNvGraphicFramePr>
            <a:graphicFrameLocks/>
          </p:cNvGraphicFramePr>
          <p:nvPr/>
        </p:nvGraphicFramePr>
        <p:xfrm>
          <a:off x="241006" y="1038246"/>
          <a:ext cx="11887200" cy="5677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00359" y="4556901"/>
            <a:ext cx="5104562" cy="18545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36576" tIns="27432" rIns="36576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uk-UA" sz="2400" b="1" i="0" u="none" strike="noStrike" baseline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власні  надходження </a:t>
            </a:r>
          </a:p>
          <a:p>
            <a:pPr algn="ctr" rtl="0">
              <a:defRPr sz="1000"/>
            </a:pPr>
            <a:r>
              <a:rPr lang="uk-UA" sz="2400" b="1" i="0" u="none" strike="noStrike" baseline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Спеціального фонду </a:t>
            </a:r>
          </a:p>
          <a:p>
            <a:pPr algn="ctr" rtl="0">
              <a:defRPr sz="1000"/>
            </a:pPr>
            <a:r>
              <a:rPr lang="uk-UA" sz="2400" b="1" i="0" u="none" strike="noStrike" baseline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2024 рік – 37,6</a:t>
            </a:r>
          </a:p>
          <a:p>
            <a:pPr algn="ctr" rtl="0">
              <a:defRPr sz="1000"/>
            </a:pPr>
            <a:r>
              <a:rPr lang="uk-UA" sz="2400" b="1" i="0" u="none" strike="noStrike" baseline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2025 рік – 39,6</a:t>
            </a:r>
          </a:p>
          <a:p>
            <a:pPr algn="ctr" rtl="0">
              <a:defRPr sz="1000"/>
            </a:pPr>
            <a:r>
              <a:rPr lang="uk-UA" sz="2400" b="1" i="0" u="none" strike="noStrike" baseline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+2 (5%)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097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1" i="0" u="none" strike="noStrike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uk-UA" sz="3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спеціального фонду бюджету громади за 2025 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821065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Виконання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видаткової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частини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міського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бюджету за 2025роки</a:t>
            </a:r>
            <a:r>
              <a:rPr lang="en-US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1 973 </a:t>
            </a:r>
            <a:r>
              <a:rPr lang="uk-UA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млн.грн</a:t>
            </a:r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.)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52401" y="1209674"/>
          <a:ext cx="11811000" cy="551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 3"/>
          <p:cNvSpPr/>
          <p:nvPr/>
        </p:nvSpPr>
        <p:spPr>
          <a:xfrm>
            <a:off x="4714875" y="3724274"/>
            <a:ext cx="733425" cy="409575"/>
          </a:xfrm>
          <a:prstGeom prst="swooshArrow">
            <a:avLst>
              <a:gd name="adj1" fmla="val 12195"/>
              <a:gd name="adj2" fmla="val 25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 3"/>
          <p:cNvSpPr/>
          <p:nvPr/>
        </p:nvSpPr>
        <p:spPr>
          <a:xfrm>
            <a:off x="6953250" y="4067175"/>
            <a:ext cx="1000125" cy="466725"/>
          </a:xfrm>
          <a:prstGeom prst="swooshArrow">
            <a:avLst>
              <a:gd name="adj1" fmla="val 12195"/>
              <a:gd name="adj2" fmla="val 25000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2902687" y="139286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1472</a:t>
            </a:r>
            <a:endParaRPr lang="uk-UA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0912414" cy="11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Пріоритетні напрямки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використання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коштів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міського</a:t>
            </a:r>
            <a:r>
              <a:rPr lang="ru-RU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бюджету у 2025 </a:t>
            </a:r>
            <a:r>
              <a:rPr lang="ru-RU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році</a:t>
            </a:r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(млн. грн.)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0" y="967450"/>
          <a:ext cx="12192000" cy="589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 rot="403543">
            <a:off x="3527072" y="5344020"/>
            <a:ext cx="1825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Підтримка військових формувань</a:t>
            </a:r>
          </a:p>
        </p:txBody>
      </p:sp>
      <p:sp>
        <p:nvSpPr>
          <p:cNvPr id="5" name="Прямоугольник 4"/>
          <p:cNvSpPr/>
          <p:nvPr/>
        </p:nvSpPr>
        <p:spPr>
          <a:xfrm rot="432067">
            <a:off x="5107393" y="5492643"/>
            <a:ext cx="227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Поховання загиблих військовослужбовців та підтримка їх родин </a:t>
            </a:r>
          </a:p>
        </p:txBody>
      </p:sp>
      <p:sp>
        <p:nvSpPr>
          <p:cNvPr id="6" name="TextBox 5"/>
          <p:cNvSpPr txBox="1"/>
          <p:nvPr/>
        </p:nvSpPr>
        <p:spPr>
          <a:xfrm rot="464755">
            <a:off x="7439026" y="5787395"/>
            <a:ext cx="224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Ліквідація наслідків ворожих обстрілів </a:t>
            </a:r>
          </a:p>
          <a:p>
            <a:endParaRPr lang="uk-UA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6"/>
          <p:cNvGraphicFramePr>
            <a:graphicFrameLocks/>
          </p:cNvGraphicFramePr>
          <p:nvPr/>
        </p:nvGraphicFramePr>
        <p:xfrm>
          <a:off x="885441" y="1006881"/>
          <a:ext cx="9816985" cy="5618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" y="0"/>
            <a:ext cx="110469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Видатки на облаштування найпростіших укриттів, млн. грн.</a:t>
            </a:r>
            <a:endParaRPr lang="ru-RU" sz="3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5446"/>
            <a:ext cx="1048109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Наслідки ворожих обстрілів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084" y="5103674"/>
            <a:ext cx="6097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7</a:t>
            </a:r>
            <a:r>
              <a:rPr lang="uk-UA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загиблих та 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51 </a:t>
            </a:r>
            <a:r>
              <a:rPr lang="uk-UA" dirty="0" smtClean="0">
                <a:latin typeface="Verdana" pitchFamily="34" charset="0"/>
                <a:ea typeface="Verdana" pitchFamily="34" charset="0"/>
              </a:rPr>
              <a:t>травмованих</a:t>
            </a:r>
            <a:r>
              <a:rPr lang="uk-UA" dirty="0">
                <a:latin typeface="Verdana" pitchFamily="34" charset="0"/>
                <a:ea typeface="Verdana" pitchFamily="34" charset="0"/>
              </a:rPr>
              <a:t>.</a:t>
            </a:r>
          </a:p>
          <a:p>
            <a:pPr>
              <a:buClr>
                <a:srgbClr val="0062AC"/>
              </a:buClr>
            </a:pPr>
            <a:r>
              <a:rPr lang="uk-UA" dirty="0">
                <a:latin typeface="Verdana" pitchFamily="34" charset="0"/>
                <a:ea typeface="Verdana" pitchFamily="34" charset="0"/>
              </a:rPr>
              <a:t>Пошкоджено 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259</a:t>
            </a:r>
            <a:r>
              <a:rPr lang="uk-UA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об’єктів:  </a:t>
            </a:r>
            <a:endParaRPr lang="ru-RU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94</a:t>
            </a:r>
            <a:r>
              <a:rPr lang="uk-UA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багатоповерхових житлових будинків; </a:t>
            </a:r>
            <a:endParaRPr lang="ru-RU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72 </a:t>
            </a:r>
            <a:r>
              <a:rPr lang="uk-UA" dirty="0" smtClean="0">
                <a:latin typeface="Verdana" pitchFamily="34" charset="0"/>
                <a:ea typeface="Verdana" pitchFamily="34" charset="0"/>
              </a:rPr>
              <a:t>приватних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житлових будинків; 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2272" y="5125710"/>
            <a:ext cx="5769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en-US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</a:t>
            </a:r>
            <a:r>
              <a:rPr lang="uk-UA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об’єктів соціальної інфраструктури;</a:t>
            </a:r>
            <a:endParaRPr lang="ru-RU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6</a:t>
            </a:r>
            <a:r>
              <a:rPr lang="uk-U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підприємств;  </a:t>
            </a:r>
            <a:endParaRPr lang="ru-RU" dirty="0">
              <a:solidFill>
                <a:prstClr val="black"/>
              </a:solidFill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8</a:t>
            </a:r>
            <a:r>
              <a:rPr lang="uk-U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магазинів; </a:t>
            </a:r>
            <a:endParaRPr lang="ru-RU" dirty="0">
              <a:solidFill>
                <a:prstClr val="black"/>
              </a:solidFill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ru-RU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2400" b="1" dirty="0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66 </a:t>
            </a:r>
            <a:r>
              <a:rPr lang="uk-U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автомобілів</a:t>
            </a:r>
            <a:r>
              <a:rPr lang="uk-UA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. 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5705" y="1244278"/>
            <a:ext cx="5053661" cy="37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regp2\Desktop\фото для звіту міського голови\руйнування\photo_2025-11-16_10-43-5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16512" y="1406106"/>
            <a:ext cx="6590257" cy="3588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77041" y="0"/>
            <a:ext cx="7625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Допомога постраждалим від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ворожих обстрілів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0778" y="5473005"/>
            <a:ext cx="962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uk-UA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Державна служба з надзвичайних ситуацій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uk-UA" sz="16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Комунальне підприємство </a:t>
            </a:r>
            <a:r>
              <a:rPr lang="uk-UA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“Затишне</a:t>
            </a:r>
            <a:r>
              <a:rPr lang="uk-UA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місто”</a:t>
            </a:r>
            <a:endParaRPr lang="ru-RU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2051" name="Picture 3" descr="C:\Users\regp2\Desktop\фото для звіту міського голови\руйнування\458376662_1041095668016103_8229223726535389857_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4683" y="1163256"/>
            <a:ext cx="5761620" cy="4213185"/>
          </a:xfrm>
          <a:prstGeom prst="rect">
            <a:avLst/>
          </a:prstGeom>
          <a:noFill/>
        </p:spPr>
      </p:pic>
      <p:pic>
        <p:nvPicPr>
          <p:cNvPr id="2052" name="Picture 4" descr="C:\Users\regp2\Desktop\фото для звіту міського голови\Затишне місто\photo_2025-11-28_12-36-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31466" y="1172362"/>
            <a:ext cx="6087228" cy="4215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68997" y="5057650"/>
            <a:ext cx="7290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Працівники виконавчих органів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uk-UA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Благодійні організації </a:t>
            </a:r>
            <a:endParaRPr lang="ru-RU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3075" name="Picture 3" descr="C:\Users\regp2\Desktop\фото для звіту міського голови\руйнування\photo_2025-11-20_09-12-5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9177" y="1209555"/>
            <a:ext cx="4036671" cy="5382228"/>
          </a:xfrm>
          <a:prstGeom prst="rect">
            <a:avLst/>
          </a:prstGeom>
          <a:noFill/>
        </p:spPr>
      </p:pic>
      <p:pic>
        <p:nvPicPr>
          <p:cNvPr id="3077" name="Picture 5" descr="C:\Users\regp2\Desktop\фото для звіту міського голови\руйнування\photo_2025-11-16_11-09-4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79670" y="1346509"/>
            <a:ext cx="6165093" cy="345119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34069" y="0"/>
            <a:ext cx="97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Допомога постраждалим від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ворожих обстрілів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6"/>
          <p:cNvGraphicFramePr>
            <a:graphicFrameLocks/>
          </p:cNvGraphicFramePr>
          <p:nvPr/>
        </p:nvGraphicFramePr>
        <p:xfrm>
          <a:off x="897148" y="1121435"/>
          <a:ext cx="10863481" cy="561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0796377" cy="110799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Видатки з резервного фонду на ліквідацію наслідків ворожих ударів, </a:t>
            </a:r>
            <a:r>
              <a:rPr lang="uk-UA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млн.грн</a:t>
            </a:r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20116" y="2127594"/>
            <a:ext cx="881722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  <a:buSzPts val="4800"/>
              <a:buFont typeface="Tahoma" pitchFamily="34" charset="0"/>
              <a:buNone/>
            </a:pPr>
            <a:r>
              <a:rPr lang="ru-RU" sz="4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ahoma" pitchFamily="34" charset="0"/>
                <a:sym typeface="Times New Roman" pitchFamily="18" charset="0"/>
              </a:rPr>
              <a:t>ЗВІТ </a:t>
            </a:r>
          </a:p>
          <a:p>
            <a:pPr algn="ctr">
              <a:buClr>
                <a:srgbClr val="002060"/>
              </a:buClr>
              <a:buSzPts val="4800"/>
              <a:buFont typeface="Tahoma" pitchFamily="34" charset="0"/>
              <a:buNone/>
            </a:pPr>
            <a:r>
              <a:rPr lang="ru-RU" sz="4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ahoma" pitchFamily="34" charset="0"/>
                <a:sym typeface="Times New Roman" pitchFamily="18" charset="0"/>
              </a:rPr>
              <a:t>МІСЬКОГО ГОЛОВИ </a:t>
            </a:r>
            <a:endParaRPr lang="en-US" sz="40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ahoma" pitchFamily="34" charset="0"/>
              <a:sym typeface="Times New Roman" pitchFamily="18" charset="0"/>
            </a:endParaRPr>
          </a:p>
          <a:p>
            <a:pPr algn="ctr">
              <a:buClr>
                <a:srgbClr val="002060"/>
              </a:buClr>
              <a:buSzPts val="4800"/>
              <a:buFont typeface="Tahoma" pitchFamily="34" charset="0"/>
              <a:buNone/>
            </a:pPr>
            <a:r>
              <a:rPr lang="ru-RU" sz="4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ahoma" pitchFamily="34" charset="0"/>
                <a:sym typeface="Times New Roman" pitchFamily="18" charset="0"/>
              </a:rPr>
              <a:t>АНАТОЛІЯ ВЕРШИНИ</a:t>
            </a:r>
          </a:p>
          <a:p>
            <a:pPr algn="ctr">
              <a:buClr>
                <a:srgbClr val="002060"/>
              </a:buClr>
              <a:buSzPts val="4800"/>
              <a:buFont typeface="Tahoma" pitchFamily="34" charset="0"/>
              <a:buNone/>
            </a:pPr>
            <a:endParaRPr lang="ru-RU" sz="2800" b="1" dirty="0">
              <a:latin typeface="Verdana" pitchFamily="34" charset="0"/>
              <a:ea typeface="Verdana" pitchFamily="34" charset="0"/>
              <a:cs typeface="Tahoma" pitchFamily="34" charset="0"/>
              <a:sym typeface="Times New Roman" pitchFamily="18" charset="0"/>
            </a:endParaRPr>
          </a:p>
          <a:p>
            <a:pPr algn="ctr">
              <a:buClr>
                <a:srgbClr val="002060"/>
              </a:buClr>
              <a:buSzPts val="4800"/>
              <a:buFont typeface="Tahoma" pitchFamily="34" charset="0"/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1148" y="142762"/>
            <a:ext cx="3130572" cy="1805196"/>
          </a:xfrm>
          <a:prstGeom prst="rect">
            <a:avLst/>
          </a:prstGeom>
        </p:spPr>
      </p:pic>
      <p:sp>
        <p:nvSpPr>
          <p:cNvPr id="7" name="Блок-схема: процесс 6"/>
          <p:cNvSpPr/>
          <p:nvPr/>
        </p:nvSpPr>
        <p:spPr>
          <a:xfrm flipV="1">
            <a:off x="4366054" y="4255253"/>
            <a:ext cx="3690552" cy="457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361936" y="4168345"/>
            <a:ext cx="3744098" cy="66313"/>
          </a:xfrm>
          <a:prstGeom prst="flowChartProcess">
            <a:avLst/>
          </a:prstGeom>
          <a:solidFill>
            <a:srgbClr val="FFD209"/>
          </a:solidFill>
          <a:ln>
            <a:solidFill>
              <a:srgbClr val="FFD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868562" y="4349579"/>
            <a:ext cx="2570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0062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ahoma" pitchFamily="34" charset="0"/>
              </a:rPr>
              <a:t>202</a:t>
            </a:r>
            <a:r>
              <a:rPr lang="en-US" sz="6600" b="1" dirty="0">
                <a:solidFill>
                  <a:srgbClr val="0062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ahoma" pitchFamily="34" charset="0"/>
              </a:rPr>
              <a:t>5</a:t>
            </a:r>
            <a:endParaRPr lang="ru-RU" sz="6600" b="1" dirty="0">
              <a:solidFill>
                <a:srgbClr val="0062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3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9046" y="320513"/>
            <a:ext cx="107277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32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ПІДТРИМКА</a:t>
            </a:r>
            <a:endParaRPr lang="ru-RU" sz="3200" b="1" spc="6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1771" y="4081045"/>
            <a:ext cx="617456" cy="617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9458" y="1518206"/>
            <a:ext cx="617456" cy="617456"/>
          </a:xfrm>
          <a:prstGeom prst="rect">
            <a:avLst/>
          </a:prstGeom>
        </p:spPr>
      </p:pic>
      <p:pic>
        <p:nvPicPr>
          <p:cNvPr id="32769" name="Picture 1" descr="C:\Users\ekonom3\Desktop\2024\Кабмін_вніс_зміни_до_програми_єВідновлення_image_1280x70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6414" y="1509717"/>
            <a:ext cx="6151254" cy="335924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06318" y="1506360"/>
            <a:ext cx="4985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967 </a:t>
            </a:r>
            <a:r>
              <a:rPr lang="uk-UA" sz="2400" dirty="0">
                <a:latin typeface="Verdana" pitchFamily="34" charset="0"/>
                <a:ea typeface="Verdana" pitchFamily="34" charset="0"/>
              </a:rPr>
              <a:t>заяв надійшло від жителів, в т.ч. від</a:t>
            </a:r>
          </a:p>
          <a:p>
            <a:pPr>
              <a:buFontTx/>
              <a:buChar char="-"/>
            </a:pPr>
            <a:r>
              <a:rPr lang="uk-UA" sz="2400" dirty="0">
                <a:latin typeface="Verdana" pitchFamily="34" charset="0"/>
                <a:ea typeface="Verdana" pitchFamily="34" charset="0"/>
              </a:rPr>
              <a:t> власників квартир       </a:t>
            </a: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906</a:t>
            </a:r>
          </a:p>
          <a:p>
            <a:pPr>
              <a:buFontTx/>
              <a:buChar char="-"/>
            </a:pPr>
            <a:r>
              <a:rPr lang="uk-UA" sz="2400" dirty="0">
                <a:latin typeface="Verdana" pitchFamily="34" charset="0"/>
                <a:ea typeface="Verdana" pitchFamily="34" charset="0"/>
              </a:rPr>
              <a:t> приватних будинків       </a:t>
            </a: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51</a:t>
            </a:r>
          </a:p>
          <a:p>
            <a:pPr>
              <a:buFontTx/>
              <a:buChar char="-"/>
            </a:pPr>
            <a:r>
              <a:rPr lang="uk-UA" sz="2400" dirty="0">
                <a:latin typeface="Verdana" pitchFamily="34" charset="0"/>
                <a:ea typeface="Verdana" pitchFamily="34" charset="0"/>
              </a:rPr>
              <a:t> житлових будинків   </a:t>
            </a:r>
          </a:p>
          <a:p>
            <a:r>
              <a:rPr lang="uk-UA" sz="2400" dirty="0">
                <a:latin typeface="Verdana" pitchFamily="34" charset="0"/>
                <a:ea typeface="Verdana" pitchFamily="34" charset="0"/>
              </a:rPr>
              <a:t>садибного типу                </a:t>
            </a: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10</a:t>
            </a:r>
            <a:endParaRPr lang="ru-RU" sz="2400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8851" y="4211713"/>
            <a:ext cx="4038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39,6</a:t>
            </a:r>
            <a:r>
              <a:rPr lang="uk-UA" sz="2400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400" dirty="0" err="1"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2400" dirty="0">
                <a:latin typeface="Verdana" pitchFamily="34" charset="0"/>
                <a:ea typeface="Verdana" pitchFamily="34" charset="0"/>
              </a:rPr>
              <a:t>. – отримано компенсації </a:t>
            </a:r>
          </a:p>
          <a:p>
            <a:endParaRPr lang="ru-RU" sz="2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2771" name="AutoShape 3" descr="Увага! «Прихисток» повертається! - Чугуївська міська рада Харківської  област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853" y="5139219"/>
            <a:ext cx="617456" cy="617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6159" y="5270740"/>
            <a:ext cx="857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З початку війни отримано компенсації по програмі Є-відновлення на загальну суму </a:t>
            </a: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100,6 </a:t>
            </a:r>
            <a:r>
              <a:rPr lang="uk-UA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млн.грн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275" y="181958"/>
            <a:ext cx="10403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Для збереження життя і здоров’я людей</a:t>
            </a:r>
            <a:endParaRPr lang="ru-RU" sz="3200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2694" y="1397475"/>
          <a:ext cx="11499011" cy="5107421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383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142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14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6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№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Назва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Адреса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280">
                <a:tc gridSpan="3"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800" kern="1200" dirty="0"/>
                        <a:t>Селище ім. «18 Вересня»</a:t>
                      </a:r>
                      <a:endParaRPr lang="ru-RU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95A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err="1"/>
                        <a:t>ДП</a:t>
                      </a:r>
                      <a:r>
                        <a:rPr lang="uk-UA" sz="1400" kern="1200" dirty="0"/>
                        <a:t> НВО «ПХЗ»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Д. Бочарникова, 25/27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11 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Кільцева, 8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7280">
                <a:tc gridSpan="3"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800" kern="1200" dirty="0"/>
                        <a:t>Центр міста </a:t>
                      </a:r>
                      <a:endParaRPr lang="ru-RU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err="1"/>
                        <a:t>КЦ</a:t>
                      </a:r>
                      <a:r>
                        <a:rPr lang="uk-UA" sz="1400" kern="1200" dirty="0"/>
                        <a:t> АТ «</a:t>
                      </a:r>
                      <a:r>
                        <a:rPr lang="uk-UA" sz="1400" kern="1200" dirty="0" err="1"/>
                        <a:t>Укртелеком</a:t>
                      </a:r>
                      <a:r>
                        <a:rPr lang="uk-UA" sz="1400" kern="1200" dirty="0"/>
                        <a:t>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Соборна, 58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Озерна, 59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Полтавська, 148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Виконавчий комітет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Соборна, 95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574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17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Центральна, 71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6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err="1"/>
                        <a:t>Павлоградський</a:t>
                      </a:r>
                      <a:r>
                        <a:rPr lang="uk-UA" sz="1400" kern="1200" dirty="0"/>
                        <a:t> фаховий коледж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Світличної Ганни, 63 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7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ЗДО № 2 «Рукавичка»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Озерна, 117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8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ЗДО № 28 «Дружба»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Миру, 71 Б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9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 «Палац творчості дітей та юнацтва»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Світличної Ганни, 64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10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«Дитячо-юнацька спортивна школа» 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Соборна, 56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68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КБУ МКДЦ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Центральна, 61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74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«Центр первинної медико-санітарної допомоги»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Соборна, 115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ПрАТ «Павлоградхліб»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Миколи Шутя, 5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4661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ЗАТ «Агропромбуд»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Миколи Шутя, 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19706" y="1027345"/>
            <a:ext cx="6433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62AC"/>
                </a:solidFill>
                <a:latin typeface="Tahoma" pitchFamily="34" charset="0"/>
                <a:cs typeface="Tahoma" pitchFamily="34" charset="0"/>
              </a:rPr>
              <a:t>Підготовленні захисні споруди цивільного захисту</a:t>
            </a:r>
            <a:endParaRPr lang="uk-UA" dirty="0">
              <a:solidFill>
                <a:srgbClr val="0062AC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144" y="173331"/>
            <a:ext cx="10498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Для збереження життя і здоров’я людей</a:t>
            </a:r>
            <a:endParaRPr lang="ru-RU" sz="3200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5443" y="1475118"/>
          <a:ext cx="11524888" cy="4454971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3900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52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95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3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№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Назва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Адреса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895">
                <a:tc gridSpan="3"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800" kern="1200" dirty="0"/>
                        <a:t>Район «</a:t>
                      </a:r>
                      <a:r>
                        <a:rPr lang="uk-UA" sz="1800" kern="1200" dirty="0" err="1"/>
                        <a:t>Міськгілка</a:t>
                      </a:r>
                      <a:r>
                        <a:rPr lang="uk-UA" sz="1800" kern="1200" dirty="0"/>
                        <a:t>»</a:t>
                      </a:r>
                      <a:endParaRPr lang="ru-RU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95A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ТОВ «</a:t>
                      </a:r>
                      <a:r>
                        <a:rPr lang="uk-UA" sz="1400" kern="1200" dirty="0" err="1"/>
                        <a:t>Газорозподільчі</a:t>
                      </a:r>
                      <a:r>
                        <a:rPr lang="uk-UA" sz="1400" kern="1200" dirty="0"/>
                        <a:t> мережі України»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Героїв Рятувальників, 8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ТОВ «</a:t>
                      </a:r>
                      <a:r>
                        <a:rPr lang="uk-UA" sz="1400" kern="1200" dirty="0" err="1"/>
                        <a:t>Гулібат</a:t>
                      </a:r>
                      <a:r>
                        <a:rPr lang="uk-UA" sz="1400" kern="1200" dirty="0"/>
                        <a:t>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В. Стуса, 54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3983">
                <a:tc gridSpan="3"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800" kern="1200" dirty="0"/>
                        <a:t>Район «</a:t>
                      </a:r>
                      <a:r>
                        <a:rPr lang="uk-UA" sz="1800" kern="1200" dirty="0" err="1"/>
                        <a:t>Ливмаш</a:t>
                      </a:r>
                      <a:r>
                        <a:rPr lang="uk-UA" sz="1800" kern="1200" dirty="0"/>
                        <a:t>»</a:t>
                      </a:r>
                      <a:endParaRPr lang="ru-RU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4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ТОВ «ДАРПАК» (колишній ПАТ </a:t>
                      </a:r>
                      <a:r>
                        <a:rPr lang="uk-UA" sz="1400" kern="1200" dirty="0" err="1"/>
                        <a:t>“Завод</a:t>
                      </a:r>
                      <a:r>
                        <a:rPr lang="uk-UA" sz="1400" kern="1200" dirty="0"/>
                        <a:t> </a:t>
                      </a:r>
                      <a:r>
                        <a:rPr lang="uk-UA" sz="1400" kern="1200" dirty="0" err="1"/>
                        <a:t>Ливмаш”</a:t>
                      </a:r>
                      <a:r>
                        <a:rPr lang="uk-UA" sz="1400" kern="1200" dirty="0"/>
                        <a:t>)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Європейська, 1 В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Преображенська, 4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7345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Район «РТС»</a:t>
                      </a:r>
                      <a:endParaRPr lang="uk-UA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95A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064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20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400 Б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35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«МАУП» 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400/1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8643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Район «ПЗТО»</a:t>
                      </a:r>
                      <a:endParaRPr lang="uk-UA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2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Західно-донбаський професійний ліцей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571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95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Західно-донбаський професійний ліцей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Промислова, 11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16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ЗДО № 53 «Гвоздичка»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Верстатобудівників, 6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12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err="1"/>
                        <a:t>Павлоградський</a:t>
                      </a:r>
                      <a:r>
                        <a:rPr lang="uk-UA" sz="1400" kern="1200" dirty="0"/>
                        <a:t> фаховий медичний коледж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Промислова, 13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555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Верстатобудівників, 5 В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36958" y="1104984"/>
            <a:ext cx="6349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62AC"/>
                </a:solidFill>
                <a:latin typeface="Tahoma" pitchFamily="34" charset="0"/>
                <a:cs typeface="Tahoma" pitchFamily="34" charset="0"/>
              </a:rPr>
              <a:t>Підготовленні захисні споруди цивільного захисту</a:t>
            </a:r>
            <a:endParaRPr lang="uk-UA" dirty="0">
              <a:solidFill>
                <a:srgbClr val="0062AC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516" y="112947"/>
            <a:ext cx="1067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Для збереження життя і здоров’я людей</a:t>
            </a:r>
            <a:endParaRPr lang="ru-RU" sz="32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5443" y="1475118"/>
          <a:ext cx="11542142" cy="4180188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361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658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149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3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№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Назва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Адреса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895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/>
                        <a:t>Район «Полігон»</a:t>
                      </a:r>
                      <a:endParaRPr lang="uk-UA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95A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8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4 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Сергія Корольова, 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8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8 воєнізований гірничорятувальний </a:t>
                      </a:r>
                      <a:r>
                        <a:rPr lang="uk-UA" sz="1400" kern="1200" dirty="0" err="1"/>
                        <a:t>загон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597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800" kern="1200" dirty="0"/>
                        <a:t>Район «Сільмаг»</a:t>
                      </a:r>
                      <a:endParaRPr lang="ru-RU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rgbClr val="0062AC"/>
                        </a:solidFill>
                        <a:latin typeface="Verdana" pitchFamily="34" charset="0"/>
                        <a:ea typeface="Verdana" pitchFamily="34" charset="0"/>
                        <a:cs typeface="Times New Roman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243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3983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Район  «Ш</a:t>
                      </a:r>
                      <a:r>
                        <a:rPr lang="uk-UA" sz="1800" kern="1200" dirty="0" err="1"/>
                        <a:t>ахтобудівників</a:t>
                      </a:r>
                      <a:r>
                        <a:rPr lang="uk-UA" sz="1800" kern="1200" dirty="0"/>
                        <a:t>»</a:t>
                      </a:r>
                      <a:endParaRPr lang="uk-UA" sz="18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64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ЗДО № 6 «Дюймовочка»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Валерія Лобановського, 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5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15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</a:t>
                      </a:r>
                      <a:r>
                        <a:rPr lang="uk-UA" sz="1400" kern="1200" dirty="0" err="1"/>
                        <a:t>Синельникова</a:t>
                      </a:r>
                      <a:r>
                        <a:rPr lang="uk-UA" sz="1400" kern="1200" dirty="0"/>
                        <a:t> Кирила, 2А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469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Район «40 </a:t>
                      </a:r>
                      <a:r>
                        <a:rPr lang="ru-RU" sz="1800" kern="1200" dirty="0" err="1"/>
                        <a:t>років</a:t>
                      </a:r>
                      <a:r>
                        <a:rPr lang="ru-RU" sz="1800" kern="1200" dirty="0"/>
                        <a:t>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95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95A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95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7 з дошкільним відділенням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Європейська, 7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16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КЗПО «Центр позашкільної роботи»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Олександрівська, 22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12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КНП «</a:t>
                      </a:r>
                      <a:r>
                        <a:rPr lang="uk-UA" sz="1400" kern="1200" dirty="0" err="1"/>
                        <a:t>Павлоградська</a:t>
                      </a:r>
                      <a:r>
                        <a:rPr lang="uk-UA" sz="1400" kern="1200" dirty="0"/>
                        <a:t> лікарня інтенсивного лікування»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541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555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19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Шкільна, 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555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err="1"/>
                        <a:t>Павлоградський</a:t>
                      </a:r>
                      <a:r>
                        <a:rPr lang="uk-UA" sz="1400" kern="1200" dirty="0"/>
                        <a:t> міський ліцей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</a:t>
                      </a:r>
                      <a:r>
                        <a:rPr lang="uk-UA" sz="1400" kern="1200" dirty="0" err="1"/>
                        <a:t>Західнодонбаська</a:t>
                      </a:r>
                      <a:r>
                        <a:rPr lang="uk-UA" sz="1400" kern="1200" dirty="0"/>
                        <a:t>, 29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36958" y="1104984"/>
            <a:ext cx="6349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62AC"/>
                </a:solidFill>
                <a:latin typeface="Tahoma" pitchFamily="34" charset="0"/>
                <a:cs typeface="Tahoma" pitchFamily="34" charset="0"/>
              </a:rPr>
              <a:t>Підготовленні захисні споруди цивільного захисту</a:t>
            </a:r>
            <a:endParaRPr lang="uk-UA" dirty="0">
              <a:solidFill>
                <a:srgbClr val="0062AC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1957"/>
            <a:ext cx="10481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Для збереження життя і здоров’я людей</a:t>
            </a:r>
            <a:endParaRPr lang="ru-RU" sz="3200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2694" y="1268084"/>
          <a:ext cx="11654286" cy="1217983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5160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9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288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3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№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Назва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400" kern="1200" dirty="0"/>
                        <a:t>Адреса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53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Підстанція 300кВ «</a:t>
                      </a:r>
                      <a:r>
                        <a:rPr lang="uk-UA" sz="1400" kern="1200" dirty="0" err="1"/>
                        <a:t>Павлоградська</a:t>
                      </a:r>
                      <a:r>
                        <a:rPr lang="uk-UA" sz="1400" kern="1200" dirty="0"/>
                        <a:t>» Дніпровського РЦОМ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м. Павлоград, вул. </a:t>
                      </a:r>
                      <a:r>
                        <a:rPr lang="uk-UA" sz="1400" kern="1200" dirty="0" err="1"/>
                        <a:t>Терьошкіна</a:t>
                      </a:r>
                      <a:r>
                        <a:rPr lang="uk-UA" sz="1400" kern="1200" dirty="0"/>
                        <a:t>,25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17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err="1"/>
                        <a:t>Павлоградська</a:t>
                      </a:r>
                      <a:r>
                        <a:rPr lang="uk-UA" sz="1400" kern="1200" dirty="0"/>
                        <a:t> дільниця Східного РЕМ АТ «ДТЕК Дніпровські електромережі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м. Павлоград, вул. Харківська, 116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17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Первинне мобільне укриття 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Перехрестя  </a:t>
                      </a:r>
                      <a:r>
                        <a:rPr lang="uk-UA" sz="1400" kern="1200" dirty="0" err="1"/>
                        <a:t>вул.Західнодонбаської</a:t>
                      </a:r>
                      <a:r>
                        <a:rPr lang="uk-UA" sz="1400" kern="1200" dirty="0"/>
                        <a:t> та вул. Дніпровської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19705" y="949708"/>
            <a:ext cx="5352171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uk-UA" sz="2000" b="1" dirty="0">
                <a:solidFill>
                  <a:srgbClr val="0062A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Первинні (мобільні) укриття м. Павлограда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39947" y="2926177"/>
          <a:ext cx="11637033" cy="3701907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451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0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550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3387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№</a:t>
                      </a:r>
                      <a:endParaRPr kumimoji="0" lang="uk-U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Назва</a:t>
                      </a:r>
                      <a:endParaRPr kumimoji="0" lang="uk-U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Адреса</a:t>
                      </a:r>
                      <a:endParaRPr kumimoji="0" lang="uk-UA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147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Сергія Корольова, 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103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 err="1"/>
                        <a:t>Павлоградський</a:t>
                      </a:r>
                      <a:r>
                        <a:rPr lang="uk-UA" sz="1400" kern="1200" dirty="0"/>
                        <a:t> міський ліцей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Західнодонбаська, 29А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Кільцева, 8 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2015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Синельникова Кирила, 2А, 2Б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19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Шкільна, 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6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Ліцей № 12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243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7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1 з дошкільним відділенням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Преображенська, 4А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8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Гімназія № 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Соборна, 3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9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Заклад дошкільної освіти № 16 «Світлячок»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Ганни Світличної, 58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3619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10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ПНЗ "Дитячо-юнацька спортивна школа" ПМР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Соборна, 56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36195" lvl="0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11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ФІЛІЯ «ВТП «ПАВЛОГРАД-ВАНТАЖТРАНС»  </a:t>
                      </a:r>
                      <a:r>
                        <a:rPr lang="uk-UA" sz="1400" kern="1200" dirty="0" err="1"/>
                        <a:t>ПРАТ</a:t>
                      </a:r>
                      <a:r>
                        <a:rPr lang="uk-UA" sz="1400" kern="1200" dirty="0"/>
                        <a:t> ДТЕК </a:t>
                      </a:r>
                      <a:r>
                        <a:rPr lang="uk-UA" sz="1400" kern="1200" dirty="0" err="1"/>
                        <a:t>ПВ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dirty="0"/>
                        <a:t>вул. Дніпровська, 213/4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36195" lvl="0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uk-UA" sz="1400" kern="1200" dirty="0"/>
                        <a:t>12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/>
                        <a:t>ФІЛІЯ "ПАВЛОГРАДСЬКА АВТОБАЗА" ДТЕК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kern="1200" dirty="0"/>
                        <a:t>вул. </a:t>
                      </a:r>
                      <a:r>
                        <a:rPr lang="uk-UA" sz="1400" kern="1200" dirty="0" err="1"/>
                        <a:t>Тернівська</a:t>
                      </a:r>
                      <a:r>
                        <a:rPr lang="uk-UA" sz="1400" kern="1200" dirty="0"/>
                        <a:t>, 25</a:t>
                      </a:r>
                      <a:endParaRPr lang="uk-UA" sz="1400" b="1" kern="1200" dirty="0">
                        <a:solidFill>
                          <a:srgbClr val="0062AC"/>
                        </a:solidFill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19705" y="2536968"/>
            <a:ext cx="410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Пункти незламності міста Павлоград</a:t>
            </a:r>
            <a:endParaRPr lang="uk-UA" dirty="0">
              <a:solidFill>
                <a:srgbClr val="0062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16"/>
          <p:cNvGraphicFramePr>
            <a:graphicFrameLocks/>
          </p:cNvGraphicFramePr>
          <p:nvPr/>
        </p:nvGraphicFramePr>
        <p:xfrm>
          <a:off x="0" y="1155940"/>
          <a:ext cx="11962681" cy="5702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0" y="0"/>
            <a:ext cx="10090149" cy="10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Утримання соціально-культурної сфери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918,6 млн. грн. (62,4%)</a:t>
            </a:r>
            <a:endParaRPr lang="ru-RU" sz="3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7"/>
          <p:cNvGraphicFramePr>
            <a:graphicFrameLocks/>
          </p:cNvGraphicFramePr>
          <p:nvPr/>
        </p:nvGraphicFramePr>
        <p:xfrm>
          <a:off x="0" y="932723"/>
          <a:ext cx="11898703" cy="5925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0" y="1"/>
            <a:ext cx="10090149" cy="10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Інші видатки загального фонду бюджету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553,4 млн. грн. (37,6%)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582"/>
            <a:ext cx="11007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ВЕТЕРАНСЬКА ПОЛІТИКА</a:t>
            </a:r>
            <a:endParaRPr lang="ru-RU" sz="44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9730" y="1390273"/>
            <a:ext cx="5727939" cy="20005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 млн. грн. </a:t>
            </a:r>
          </a:p>
          <a:p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Програма </a:t>
            </a:r>
            <a:r>
              <a:rPr lang="uk-UA" sz="2400" b="1" dirty="0" err="1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“Підтримки</a:t>
            </a:r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 ветеранів війни, членів їх сімей,  </a:t>
            </a:r>
            <a:r>
              <a:rPr lang="uk-UA" sz="2400" b="1" dirty="0" err="1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військово-службовців</a:t>
            </a:r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 та родин загиблих захисників </a:t>
            </a:r>
            <a:r>
              <a:rPr lang="uk-UA" sz="2400" b="1" dirty="0" err="1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України”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618" y="4066098"/>
            <a:ext cx="5453751" cy="20621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uk-UA" sz="2800" b="1" dirty="0">
              <a:solidFill>
                <a:srgbClr val="0062A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21,9 млн. грн. </a:t>
            </a:r>
          </a:p>
          <a:p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грошова компенсація на придбання житла Захисникам України</a:t>
            </a:r>
          </a:p>
          <a:p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3" name="Picture 2" descr="C:\Users\regp2\Desktop\jzipxzzevxgqp451wlhdifmvauzmy3ki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86668" y="4091245"/>
            <a:ext cx="4896093" cy="2472526"/>
          </a:xfrm>
          <a:prstGeom prst="rect">
            <a:avLst/>
          </a:prstGeom>
          <a:noFill/>
        </p:spPr>
      </p:pic>
      <p:sp>
        <p:nvSpPr>
          <p:cNvPr id="9" name="Равнобедренный треугольник 8"/>
          <p:cNvSpPr/>
          <p:nvPr/>
        </p:nvSpPr>
        <p:spPr>
          <a:xfrm rot="16200000">
            <a:off x="5340106" y="1653039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6200000">
            <a:off x="5329893" y="2700729"/>
            <a:ext cx="1198554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6200000">
            <a:off x="5330460" y="4386593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6200000">
            <a:off x="5337613" y="5474794"/>
            <a:ext cx="1198554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regp2\Desktop\654494fa5b91b__a17b1e3b060f53b995a2d31336ba7419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80880" y="1135402"/>
            <a:ext cx="4930815" cy="2773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0582"/>
            <a:ext cx="11007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ВЕТЕРАНСЬКА ПОЛІТИКА</a:t>
            </a:r>
            <a:endParaRPr lang="ru-RU" sz="44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81" y="877636"/>
            <a:ext cx="11763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Програма підтримки ветеранів війни, членів їх сімей, </a:t>
            </a:r>
          </a:p>
          <a:p>
            <a:pPr algn="ctr"/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військовослужбовців, членів сімей загиблих Захисників України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9134731"/>
              </p:ext>
            </p:extLst>
          </p:nvPr>
        </p:nvGraphicFramePr>
        <p:xfrm>
          <a:off x="184030" y="1647077"/>
          <a:ext cx="11823940" cy="5243830"/>
        </p:xfrm>
        <a:graphic>
          <a:graphicData uri="http://schemas.openxmlformats.org/drawingml/2006/table">
            <a:tbl>
              <a:tblPr lastCol="1" bandRow="1">
                <a:tableStyleId>{7DF18680-E054-41AD-8BC1-D1AEF772440D}</a:tableStyleId>
              </a:tblPr>
              <a:tblGrid>
                <a:gridCol w="4025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82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30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1160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Матеріальна допомога членам сімей загиблих військовослужбовців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14,0 </a:t>
                      </a:r>
                      <a:r>
                        <a:rPr kumimoji="0" lang="uk-UA" sz="2600" b="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9569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Матеріальна допомога військовослужбовцям ЗСУ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6,4 </a:t>
                      </a:r>
                      <a:r>
                        <a:rPr kumimoji="0" lang="uk-UA" sz="2600" b="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Матеріальна допомога пораненим військовослужбовцям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5,6 </a:t>
                      </a:r>
                      <a:r>
                        <a:rPr kumimoji="0" lang="uk-UA" sz="2600" b="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207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Матеріальна допомога сім’ям загиблих/померлих військовослужбовцям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3,7 </a:t>
                      </a:r>
                      <a:r>
                        <a:rPr kumimoji="0" lang="uk-UA" sz="2600" b="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Матеріальна допомога членам сімей загиблих військовослужбовців на вирішення соціально-побутових проблем та оздоровлення дітей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3,3 </a:t>
                      </a:r>
                      <a:r>
                        <a:rPr kumimoji="0" lang="uk-UA" sz="2600" b="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9291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Матеріальна допомога звільненим з полону військовослужбовцям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0,7 </a:t>
                      </a:r>
                      <a:r>
                        <a:rPr kumimoji="0" lang="uk-UA" sz="2600" b="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6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uk-UA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Санітарно-курортне лікування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0,6 </a:t>
                      </a:r>
                      <a:r>
                        <a:rPr kumimoji="0" lang="uk-UA" sz="2600" b="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6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endParaRPr kumimoji="0" lang="uk-UA" sz="2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0073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ВЕТЕРАНСЬКА ПОЛІТИКА</a:t>
            </a:r>
            <a:endParaRPr lang="ru-RU" sz="44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172" y="1713053"/>
            <a:ext cx="52664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1000</a:t>
            </a: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послуг за 2025 рік</a:t>
            </a:r>
          </a:p>
          <a:p>
            <a:pPr>
              <a:buFontTx/>
              <a:buChar char="-"/>
            </a:pP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ретріти</a:t>
            </a:r>
            <a:endParaRPr lang="uk-UA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-"/>
            </a:pP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групи </a:t>
            </a:r>
            <a:r>
              <a:rPr lang="uk-UA" sz="2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взаємопідтримки</a:t>
            </a:r>
            <a:endParaRPr lang="uk-UA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774" y="873888"/>
            <a:ext cx="11478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Центр надання соціально-психологічних послуг 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 rot="16200000">
            <a:off x="4791655" y="3177019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6200000">
            <a:off x="4786633" y="4077036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6200000">
            <a:off x="4808217" y="4966582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6200000">
            <a:off x="4794567" y="5884071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regp2\Desktop\фото для звіту міського голови\СЛАЙДИ фото\ветеранська політика\493864323_1757495428163995_3362775062861197538_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914" y="3410191"/>
            <a:ext cx="4188109" cy="314108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733326" y="5024094"/>
            <a:ext cx="6458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Tx/>
              <a:buChar char="-"/>
            </a:pP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проєкт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“Титани</a:t>
            </a:r>
            <a:r>
              <a:rPr lang="en-U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UA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”</a:t>
            </a:r>
          </a:p>
          <a:p>
            <a:pPr>
              <a:buFontTx/>
              <a:buChar char="-"/>
            </a:pP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сусіпльно-корисні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ініціативи </a:t>
            </a:r>
            <a:endParaRPr lang="uk-UA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1" name="Picture 3" descr="C:\Users\regp2\Desktop\фото для звіту міського голови\Ветеранська політика\IMG_339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72537" y="2131802"/>
            <a:ext cx="4572000" cy="3044952"/>
          </a:xfrm>
          <a:prstGeom prst="rect">
            <a:avLst/>
          </a:prstGeom>
          <a:noFill/>
        </p:spPr>
      </p:pic>
      <p:sp>
        <p:nvSpPr>
          <p:cNvPr id="13" name="Равнобедренный треугольник 12"/>
          <p:cNvSpPr/>
          <p:nvPr/>
        </p:nvSpPr>
        <p:spPr>
          <a:xfrm rot="16200000">
            <a:off x="4765813" y="2309860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228.JPG"/>
          <p:cNvPicPr>
            <a:picLocks noChangeAspect="1"/>
          </p:cNvPicPr>
          <p:nvPr/>
        </p:nvPicPr>
        <p:blipFill>
          <a:blip r:embed="rId2" cstate="screen"/>
          <a:srcRect b="106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ekonom3\Desktop\2023\Фото\IMG_70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491" y="2207284"/>
            <a:ext cx="5672121" cy="378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ekonom3\Desktop\2023\Фото\IMG_71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461" y="2203286"/>
            <a:ext cx="5674048" cy="378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625" y="1250868"/>
            <a:ext cx="11382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tabLst/>
            </a:pP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У 2025 році </a:t>
            </a:r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2700</a:t>
            </a: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осіб скористалися послугою </a:t>
            </a:r>
            <a:r>
              <a:rPr lang="uk-UA" sz="2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“Я-Ветеран”</a:t>
            </a: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6649"/>
            <a:ext cx="11119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ВЕТЕРАНСЬКА ПОЛІТИКА</a:t>
            </a:r>
            <a:r>
              <a:rPr lang="uk-UA" sz="3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3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5311967" y="5788420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5330068" y="2151660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1059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Реабілітація військовослужбовців та медичний супровід родин захисників</a:t>
            </a:r>
            <a:endParaRPr lang="ru-RU" sz="28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" name="Picture 4" descr="C:\Users\regp2\Desktop\111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5386" y="1056841"/>
            <a:ext cx="2946079" cy="3017447"/>
          </a:xfrm>
          <a:prstGeom prst="rect">
            <a:avLst/>
          </a:prstGeom>
          <a:noFill/>
        </p:spPr>
      </p:pic>
      <p:pic>
        <p:nvPicPr>
          <p:cNvPr id="10" name="Picture 8" descr="C:\Users\regp2\Desktop\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9813" y="1064871"/>
            <a:ext cx="3723876" cy="2454034"/>
          </a:xfrm>
          <a:prstGeom prst="rect">
            <a:avLst/>
          </a:prstGeom>
          <a:noFill/>
        </p:spPr>
      </p:pic>
      <p:pic>
        <p:nvPicPr>
          <p:cNvPr id="1033" name="Picture 9" descr="C:\Users\regp2\Desktop\7ya-family-clinic-1024x6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364" y="1075280"/>
            <a:ext cx="4620979" cy="3082156"/>
          </a:xfrm>
          <a:prstGeom prst="rect">
            <a:avLst/>
          </a:prstGeom>
          <a:noFill/>
        </p:spPr>
      </p:pic>
      <p:pic>
        <p:nvPicPr>
          <p:cNvPr id="4" name="Picture 3" descr="C:\Users\regp2\Desktop\1__6659f1ca3c0f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684" y="3843571"/>
            <a:ext cx="5355375" cy="2777148"/>
          </a:xfrm>
          <a:prstGeom prst="rect">
            <a:avLst/>
          </a:prstGeom>
          <a:noFill/>
        </p:spPr>
      </p:pic>
      <p:pic>
        <p:nvPicPr>
          <p:cNvPr id="1034" name="Picture 10" descr="C:\Users\regp2\Desktop\555.jpg"/>
          <p:cNvPicPr>
            <a:picLocks noChangeAspect="1" noChangeArrowheads="1"/>
          </p:cNvPicPr>
          <p:nvPr/>
        </p:nvPicPr>
        <p:blipFill>
          <a:blip r:embed="rId6"/>
          <a:srcRect r="30151"/>
          <a:stretch>
            <a:fillRect/>
          </a:stretch>
        </p:blipFill>
        <p:spPr bwMode="auto">
          <a:xfrm>
            <a:off x="9238354" y="3727047"/>
            <a:ext cx="2868765" cy="2928395"/>
          </a:xfrm>
          <a:prstGeom prst="rect">
            <a:avLst/>
          </a:prstGeom>
          <a:noFill/>
        </p:spPr>
      </p:pic>
      <p:pic>
        <p:nvPicPr>
          <p:cNvPr id="7" name="Picture 7" descr="C:\Users\regp2\Desktop\444.jpg"/>
          <p:cNvPicPr>
            <a:picLocks noChangeAspect="1" noChangeArrowheads="1"/>
          </p:cNvPicPr>
          <p:nvPr/>
        </p:nvPicPr>
        <p:blipFill>
          <a:blip r:embed="rId7"/>
          <a:srcRect r="8553"/>
          <a:stretch>
            <a:fillRect/>
          </a:stretch>
        </p:blipFill>
        <p:spPr bwMode="auto">
          <a:xfrm>
            <a:off x="5602146" y="3704755"/>
            <a:ext cx="4247910" cy="2898601"/>
          </a:xfrm>
          <a:prstGeom prst="rect">
            <a:avLst/>
          </a:prstGeom>
          <a:noFill/>
        </p:spPr>
      </p:pic>
      <p:sp>
        <p:nvSpPr>
          <p:cNvPr id="8" name="Равнобедренный треугольник 7"/>
          <p:cNvSpPr/>
          <p:nvPr/>
        </p:nvSpPr>
        <p:spPr>
          <a:xfrm rot="10800000">
            <a:off x="4275191" y="1044881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4931867" y="6312206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515" y="245761"/>
            <a:ext cx="10394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Соціальний захист окремих категорій населення</a:t>
            </a:r>
            <a:endParaRPr lang="ru-RU" sz="28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29725" y="1018088"/>
            <a:ext cx="6862275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16,4 </a:t>
            </a:r>
            <a:r>
              <a:rPr lang="uk-UA" sz="24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  <a:r>
              <a:rPr lang="uk-UA" sz="24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- 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на соціальний захист окремих категорій населення, у т.ч.: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uk-UA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7,8 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млн</a:t>
            </a:r>
            <a:r>
              <a:rPr kumimoji="0" lang="uk-UA" sz="2000" b="1" i="0" u="none" strike="noStrike" cap="none" normalizeH="0" baseline="0" dirty="0" err="1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.грн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 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- пільговий проїзд окремих категорій громадян;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4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00 тис.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грн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  </a:t>
            </a:r>
            <a:r>
              <a:rPr kumimoji="0" lang="uk-UA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- 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придбання продовольчих наборів;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398 </a:t>
            </a:r>
            <a:r>
              <a:rPr kumimoji="0" lang="uk-UA" sz="2000" b="1" i="0" u="none" strike="noStrike" cap="none" normalizeH="0" baseline="0" dirty="0" err="1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тис.грн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 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- придбання двох гусеничних підйомників для  </a:t>
            </a:r>
            <a:r>
              <a:rPr kumimoji="0" lang="uk-UA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маломобільних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осіб;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uk-UA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1,9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  <a:r>
              <a:rPr lang="uk-UA" sz="20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– матеріальна допомога;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ru-RU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5" name="Picture 2" descr="C:\Users\regp2\Desktop\1601541907_soca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07744"/>
            <a:ext cx="5316638" cy="37825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2002" y="4760178"/>
            <a:ext cx="110504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uk-UA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883,5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тис.грн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uk-UA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- ремонт відділення адресної натуральної допомоги </a:t>
            </a:r>
            <a:r>
              <a:rPr lang="uk-UA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терцентру</a:t>
            </a:r>
            <a:r>
              <a:rPr lang="uk-UA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;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uk-UA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2,6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  <a:r>
              <a:rPr lang="uk-UA" sz="20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– забезпечення належних умов проживання ВПО;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uk-UA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300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тис.грн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  <a:r>
              <a:rPr lang="uk-UA" sz="20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– матеріальна допомога дітям з інвалідністю</a:t>
            </a:r>
            <a:r>
              <a:rPr lang="en-US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тощо.</a:t>
            </a:r>
            <a:endParaRPr lang="uk-UA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3" descr="Переселенці отримали квартири Офіційний сайт Павлограда | Офіційний сайт  Павлог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03517"/>
            <a:ext cx="11041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Внутрішньо переміщені особи</a:t>
            </a:r>
            <a:endParaRPr lang="ru-RU" sz="3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050" name="Picture 2" descr="C:\Users\regp2\Desktop\174233-1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005" y="2485821"/>
            <a:ext cx="5989899" cy="3851317"/>
          </a:xfrm>
          <a:prstGeom prst="rect">
            <a:avLst/>
          </a:prstGeom>
          <a:noFill/>
        </p:spPr>
      </p:pic>
      <p:pic>
        <p:nvPicPr>
          <p:cNvPr id="2051" name="Picture 3" descr="C:\Users\regp2\Desktop\IMG_099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00800" y="2442915"/>
            <a:ext cx="5486077" cy="38826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67751" y="1207070"/>
            <a:ext cx="10619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20747 осіб</a:t>
            </a:r>
            <a:r>
              <a:rPr lang="uk-UA" dirty="0"/>
              <a:t> 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-</a:t>
            </a:r>
            <a:r>
              <a:rPr lang="uk-UA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прибули з місць проведення бойових дій в пошуках </a:t>
            </a:r>
            <a:r>
              <a:rPr lang="uk-UA" dirty="0" err="1">
                <a:latin typeface="Verdana" pitchFamily="34" charset="0"/>
                <a:ea typeface="Verdana" pitchFamily="34" charset="0"/>
              </a:rPr>
              <a:t>прихистку</a:t>
            </a:r>
            <a:r>
              <a:rPr lang="uk-UA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endParaRPr lang="uk-UA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16450 осіб -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прибули з початку повномасштабного вторгнення.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510 дітей –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постраждали внаслідок воєнних дій.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Користуються всіма пільгами, що і мешканці нашої громади.</a:t>
            </a:r>
            <a:endParaRPr lang="ru-RU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gp2\Desktop\фото для звіту міського голови\СЛАЙДИ фото\Транзитній пункт\1-8-1068x7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391" y="1310888"/>
            <a:ext cx="3602526" cy="28044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70009" y="113236"/>
            <a:ext cx="7737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ТРАНЗИТНИЙ ПУНКТ </a:t>
            </a:r>
          </a:p>
        </p:txBody>
      </p:sp>
      <p:pic>
        <p:nvPicPr>
          <p:cNvPr id="1028" name="Picture 4" descr="C:\Users\regp2\Desktop\фото для звіту міського голови\СЛАЙДИ фото\Транзитній пункт\7-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04054" y="1328614"/>
            <a:ext cx="4205268" cy="2800708"/>
          </a:xfrm>
          <a:prstGeom prst="rect">
            <a:avLst/>
          </a:prstGeom>
          <a:noFill/>
        </p:spPr>
      </p:pic>
      <p:pic>
        <p:nvPicPr>
          <p:cNvPr id="1029" name="Picture 5" descr="C:\Users\regp2\Desktop\фото для звіту міського голови\СЛАЙДИ фото\Транзитній пункт\3-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43909" y="1345503"/>
            <a:ext cx="3782736" cy="27779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899184"/>
            <a:ext cx="121920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endParaRPr lang="uk-UA" sz="16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</a:t>
            </a:r>
            <a:r>
              <a:rPr lang="uk-UA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В</a:t>
            </a:r>
            <a:r>
              <a:rPr lang="uk-UA" sz="24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поточному році зареєстровано </a:t>
            </a:r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8,2 тис. </a:t>
            </a:r>
            <a:r>
              <a:rPr lang="uk-UA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осіб в т.ч.:</a:t>
            </a:r>
          </a:p>
          <a:p>
            <a:pPr lvl="2">
              <a:buFont typeface="Wingdings" pitchFamily="2" charset="2"/>
              <a:buChar char="ü"/>
            </a:pPr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964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осіб з</a:t>
            </a:r>
            <a:r>
              <a:rPr lang="uk-U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інвалідністю</a:t>
            </a:r>
            <a:endParaRPr lang="uk-UA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1997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діти</a:t>
            </a:r>
          </a:p>
          <a:p>
            <a:pPr lvl="2">
              <a:buFont typeface="Wingdings" pitchFamily="2" charset="2"/>
              <a:buChar char="ü"/>
            </a:pPr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905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маломобільні</a:t>
            </a:r>
            <a:endParaRPr lang="uk-UA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5000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люди похилого віку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8474" y="172996"/>
            <a:ext cx="858426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ОСВІТА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3886" y="4894990"/>
            <a:ext cx="6380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4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закладів загальної середньої освіти</a:t>
            </a:r>
            <a:endParaRPr lang="uk-UA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7990" y="5399558"/>
            <a:ext cx="5759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14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закладів дошкільної освіти</a:t>
            </a:r>
            <a:endParaRPr lang="ru-RU" sz="20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889" y="5933601"/>
            <a:ext cx="5697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заклади позашкільної освіти</a:t>
            </a:r>
            <a:endParaRPr lang="ru-RU" sz="20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445300" y="4899295"/>
            <a:ext cx="4611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</a:t>
            </a:r>
            <a:r>
              <a:rPr lang="en-US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0000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учнів, в тому числі</a:t>
            </a:r>
            <a:endParaRPr lang="uk-UA" sz="20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478791" y="5505186"/>
            <a:ext cx="4046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8</a:t>
            </a:r>
            <a:r>
              <a:rPr lang="en-US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91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діти переселенців</a:t>
            </a:r>
            <a:endParaRPr lang="uk-UA" sz="2000" b="1" dirty="0"/>
          </a:p>
        </p:txBody>
      </p:sp>
      <p:pic>
        <p:nvPicPr>
          <p:cNvPr id="19" name="Picture 3" descr="C:\Users\regp2\Desktop\фото для звіту міського голови\10000356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0292" y="1311215"/>
            <a:ext cx="6479696" cy="3324084"/>
          </a:xfrm>
          <a:prstGeom prst="rect">
            <a:avLst/>
          </a:prstGeom>
          <a:noFill/>
        </p:spPr>
      </p:pic>
      <p:pic>
        <p:nvPicPr>
          <p:cNvPr id="20" name="Picture 4" descr="C:\Users\regp2\Desktop\фото для звіту міського голови\Образование\photo_2025-12-02_13-26-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0157" y="1297636"/>
            <a:ext cx="5362122" cy="3372749"/>
          </a:xfrm>
          <a:prstGeom prst="rect">
            <a:avLst/>
          </a:prstGeom>
          <a:noFill/>
        </p:spPr>
      </p:pic>
      <p:sp>
        <p:nvSpPr>
          <p:cNvPr id="21" name="Равнобедренный треугольник 20"/>
          <p:cNvSpPr/>
          <p:nvPr/>
        </p:nvSpPr>
        <p:spPr>
          <a:xfrm rot="10800000">
            <a:off x="4946343" y="1256751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4952497" y="4379108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0771" y="1147161"/>
            <a:ext cx="5572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</a:pPr>
            <a:r>
              <a:rPr lang="uk-UA" dirty="0">
                <a:latin typeface="Verdana" pitchFamily="34" charset="0"/>
                <a:ea typeface="Verdana" pitchFamily="34" charset="0"/>
              </a:rPr>
              <a:t>Заклади дошкільної освіти працюють в режимі груп короткотривалого перебування 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з організацією гарячого харчування</a:t>
            </a:r>
            <a:r>
              <a:rPr lang="uk-UA" dirty="0">
                <a:latin typeface="Verdana" pitchFamily="34" charset="0"/>
                <a:ea typeface="Verdana" pitchFamily="34" charset="0"/>
              </a:rPr>
              <a:t>.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474" y="172996"/>
            <a:ext cx="858426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ОСВІТА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69789" y="1104506"/>
            <a:ext cx="6515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/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всі</a:t>
            </a:r>
            <a:r>
              <a:rPr lang="uk-UA" dirty="0"/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учні забезпечені 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одноразовим гарячим харчуванням.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9,2 </a:t>
            </a:r>
            <a:r>
              <a:rPr lang="ru-RU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грн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- </a:t>
            </a:r>
            <a:r>
              <a:rPr lang="ru-RU" dirty="0" err="1">
                <a:latin typeface="Verdana" pitchFamily="34" charset="0"/>
                <a:ea typeface="Verdana" pitchFamily="34" charset="0"/>
              </a:rPr>
              <a:t>державний</a:t>
            </a:r>
            <a:r>
              <a:rPr lang="ru-RU" dirty="0">
                <a:latin typeface="Verdana" pitchFamily="34" charset="0"/>
                <a:ea typeface="Verdana" pitchFamily="34" charset="0"/>
              </a:rPr>
              <a:t> бюджет,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9,4 </a:t>
            </a:r>
            <a:r>
              <a:rPr lang="ru-RU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грн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- </a:t>
            </a:r>
            <a:r>
              <a:rPr lang="ru-RU" dirty="0" err="1">
                <a:latin typeface="Verdana" pitchFamily="34" charset="0"/>
                <a:ea typeface="Verdana" pitchFamily="34" charset="0"/>
              </a:rPr>
              <a:t>міський</a:t>
            </a:r>
            <a:r>
              <a:rPr lang="ru-RU" dirty="0">
                <a:latin typeface="Verdana" pitchFamily="34" charset="0"/>
                <a:ea typeface="Verdana" pitchFamily="34" charset="0"/>
              </a:rPr>
              <a:t> бюджет</a:t>
            </a:r>
            <a:endParaRPr lang="ru-RU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35381" y="2337756"/>
            <a:ext cx="3980082" cy="440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regp2\Desktop\фото для звіту міського голови\Образование\звіт\Харчування в закладах освіти\Харчування в Ліцеї №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99908" y="2358569"/>
            <a:ext cx="5824649" cy="4378661"/>
          </a:xfrm>
          <a:prstGeom prst="rect">
            <a:avLst/>
          </a:prstGeom>
          <a:noFill/>
        </p:spPr>
      </p:pic>
      <p:sp>
        <p:nvSpPr>
          <p:cNvPr id="6" name="Равнобедренный треугольник 5"/>
          <p:cNvSpPr/>
          <p:nvPr/>
        </p:nvSpPr>
        <p:spPr>
          <a:xfrm rot="10800000">
            <a:off x="4549529" y="2335054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598237" y="6367879"/>
            <a:ext cx="1114361" cy="387180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0800000">
            <a:off x="156258" y="5032782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6390841" y="5037786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5011473" y="5062295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10832757" y="5117405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109814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62AC"/>
              </a:buClr>
            </a:pPr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60% закладів освіти</a:t>
            </a:r>
          </a:p>
          <a:p>
            <a:pPr algn="ctr">
              <a:buClr>
                <a:srgbClr val="0062AC"/>
              </a:buClr>
            </a:pPr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 мають </a:t>
            </a:r>
            <a:r>
              <a:rPr lang="uk-UA" sz="3200" b="1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найпростіші укриття</a:t>
            </a:r>
            <a:endParaRPr lang="uk-UA" sz="3200" b="1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2564" y="5473005"/>
            <a:ext cx="11844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8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84,3 </a:t>
            </a:r>
            <a:r>
              <a:rPr lang="uk-UA" sz="28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2800" b="1" dirty="0">
                <a:latin typeface="Verdana" pitchFamily="34" charset="0"/>
                <a:ea typeface="Verdana" pitchFamily="34" charset="0"/>
              </a:rPr>
              <a:t> - облаштування та капітальні ремонти найпростіших укриттів</a:t>
            </a:r>
          </a:p>
          <a:p>
            <a:pPr>
              <a:buClr>
                <a:srgbClr val="0062AC"/>
              </a:buClr>
              <a:buFont typeface="Wingdings" pitchFamily="2" charset="2"/>
              <a:buChar char="§"/>
            </a:pPr>
            <a:endParaRPr lang="ru-RU" sz="28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4098" name="Picture 2" descr="C:\Users\regp2\Desktop\фото для звіту міського голови\укриття\IMG_496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3067" y="1146630"/>
            <a:ext cx="5781234" cy="3856083"/>
          </a:xfrm>
          <a:prstGeom prst="rect">
            <a:avLst/>
          </a:prstGeom>
          <a:noFill/>
        </p:spPr>
      </p:pic>
      <p:pic>
        <p:nvPicPr>
          <p:cNvPr id="4099" name="Picture 3" descr="C:\Users\regp2\Desktop\фото для звіту міського голови\укриття\IMG_105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82748" y="1163255"/>
            <a:ext cx="5525986" cy="3808071"/>
          </a:xfrm>
          <a:prstGeom prst="rect">
            <a:avLst/>
          </a:prstGeom>
          <a:noFill/>
        </p:spPr>
      </p:pic>
      <p:sp>
        <p:nvSpPr>
          <p:cNvPr id="11" name="Равнобедренный треугольник 10"/>
          <p:cNvSpPr/>
          <p:nvPr/>
        </p:nvSpPr>
        <p:spPr>
          <a:xfrm rot="10800000">
            <a:off x="144684" y="1029664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4960534" y="1072936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0800000">
            <a:off x="6379267" y="1066943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10822293" y="1109224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5404" y="1118078"/>
          <a:ext cx="11823940" cy="5064780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4025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82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30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1160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№</a:t>
                      </a:r>
                      <a:endParaRPr kumimoji="0" 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Назва закладу</a:t>
                      </a:r>
                      <a:endParaRPr kumimoji="0" 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Сума</a:t>
                      </a:r>
                      <a:endParaRPr kumimoji="0" lang="uk-UA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9569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Капремонт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шиферної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покрівлі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в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Ліцеї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№ 12; 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14,0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Заміна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вікон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наслідки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ракетного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обстрілу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) в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Ліцеї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№ 11; 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7,7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207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ПКД та капремонт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підвального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приміщення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пристосованого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, як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найпростіше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укриття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в ЗДО № 5; 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5,5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Система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протипожежного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захисту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в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Центрі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позашкільної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роботи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; 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1,6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9291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ПКД на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будівництво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захисної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споруди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uk-UA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цивільного захисту Ліцею № 17; 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1,4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Капремонт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розширення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виходів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з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підвального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приміщення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будівлі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Ліцею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№ 5;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1,4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uk-U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20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Капремонт частини підвального приміщення будівлі Ліцею № 1, під найпростіше укриття (загальна вартість </a:t>
                      </a:r>
                      <a:r>
                        <a:rPr kumimoji="0" lang="uk-UA" sz="2200" u="none" strike="noStrike" kern="1200" cap="none" normalizeH="0" baseline="0" noProof="0" dirty="0" err="1">
                          <a:ln>
                            <a:noFill/>
                          </a:ln>
                          <a:effectLst/>
                        </a:rPr>
                        <a:t>проєкту</a:t>
                      </a:r>
                      <a:r>
                        <a:rPr kumimoji="0" lang="uk-UA" sz="220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 11,1 </a:t>
                      </a:r>
                      <a:r>
                        <a:rPr kumimoji="0" lang="uk-UA" sz="2200" u="none" strike="noStrike" kern="1200" cap="none" normalizeH="0" baseline="0" noProof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2200" u="none" strike="noStrike" kern="1200" cap="none" normalizeH="0" baseline="0" noProof="0" dirty="0">
                          <a:ln>
                            <a:noFill/>
                          </a:ln>
                          <a:effectLst/>
                        </a:rPr>
                        <a:t>.)</a:t>
                      </a:r>
                      <a:endParaRPr kumimoji="0" lang="uk-UA" sz="22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1,4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uk-U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Заміна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вузлів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електропостачання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в закладах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освіти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;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1,3 млн. грн.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uk-UA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ПКД на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будівництво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стадіону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2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Ліцею</a:t>
                      </a:r>
                      <a:r>
                        <a:rPr kumimoji="0" lang="ru-RU" sz="22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№ 17; </a:t>
                      </a:r>
                      <a:endParaRPr kumimoji="0" lang="uk-UA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0,8 </a:t>
                      </a:r>
                      <a:r>
                        <a:rPr kumimoji="0" lang="uk-UA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млн.грн</a:t>
                      </a:r>
                      <a:r>
                        <a:rPr kumimoji="0" lang="uk-UA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uk-UA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29540" y="0"/>
            <a:ext cx="115671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uk-UA" sz="2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Заходи щодо покращення матеріально-технічного забезпечення закладів освіти, створення безпечних умов учасників освітнього процесу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0770"/>
            <a:ext cx="10575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Споруда цивільного захисту ліцею №9</a:t>
            </a:r>
          </a:p>
        </p:txBody>
      </p:sp>
      <p:pic>
        <p:nvPicPr>
          <p:cNvPr id="4" name="Рисунок 3" descr="photo_5298817405415000857_y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033396" y="1123950"/>
            <a:ext cx="3814009" cy="3875795"/>
          </a:xfrm>
          <a:prstGeom prst="rect">
            <a:avLst/>
          </a:prstGeom>
        </p:spPr>
      </p:pic>
      <p:pic>
        <p:nvPicPr>
          <p:cNvPr id="5" name="Рисунок 4" descr="photo_5298817405415000836_y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974562" y="1123591"/>
            <a:ext cx="3827380" cy="3864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725" y="4939629"/>
            <a:ext cx="7552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108,0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– вартість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захисної споруди: </a:t>
            </a:r>
          </a:p>
          <a:p>
            <a:pPr lvl="1">
              <a:buFont typeface="Wingdings" pitchFamily="2" charset="2"/>
              <a:buChar char="ü"/>
            </a:pPr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52,2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– бюджет громади</a:t>
            </a:r>
          </a:p>
          <a:p>
            <a:pPr lvl="1">
              <a:buFont typeface="Wingdings" pitchFamily="2" charset="2"/>
              <a:buChar char="ü"/>
            </a:pPr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55,8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– обласний бюджет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4712" y="5110116"/>
            <a:ext cx="3666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16,7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млн.грн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– посилення фундаменту будівлі </a:t>
            </a:r>
          </a:p>
        </p:txBody>
      </p:sp>
      <p:pic>
        <p:nvPicPr>
          <p:cNvPr id="1026" name="Picture 2" descr="C:\Users\admin.ENTER\Desktop\почта\Процес будівництва укриття в Ліцеї № 9 ім. Євгенія Єніна сьаном на 28.11.2025.jpg"/>
          <p:cNvPicPr>
            <a:picLocks noChangeAspect="1" noChangeArrowheads="1"/>
          </p:cNvPicPr>
          <p:nvPr/>
        </p:nvPicPr>
        <p:blipFill>
          <a:blip r:embed="rId4"/>
          <a:srcRect t="23292"/>
          <a:stretch>
            <a:fillRect/>
          </a:stretch>
        </p:blipFill>
        <p:spPr bwMode="auto">
          <a:xfrm>
            <a:off x="142875" y="1152525"/>
            <a:ext cx="3725162" cy="3810000"/>
          </a:xfrm>
          <a:prstGeom prst="rect">
            <a:avLst/>
          </a:prstGeom>
          <a:noFill/>
        </p:spPr>
      </p:pic>
      <p:sp>
        <p:nvSpPr>
          <p:cNvPr id="9" name="Равнобедренный треугольник 8"/>
          <p:cNvSpPr/>
          <p:nvPr/>
        </p:nvSpPr>
        <p:spPr>
          <a:xfrm>
            <a:off x="7484175" y="4670287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7458333" y="1107553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550350" y="4660762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3495933" y="1136128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egp2\Desktop\фото для звіту міського голови\Минута памяти\IMG_79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8324"/>
            <a:ext cx="1116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Підтримка ментального здоров’я дітей та молоді</a:t>
            </a:r>
            <a:endParaRPr lang="ru-RU" sz="28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2555" y="5107835"/>
            <a:ext cx="5016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972 </a:t>
            </a:r>
            <a:r>
              <a:rPr lang="uk-UA" sz="24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тис.грн</a:t>
            </a:r>
            <a:r>
              <a:rPr lang="uk-UA" sz="2400" b="1" dirty="0">
                <a:latin typeface="Verdana" pitchFamily="34" charset="0"/>
                <a:ea typeface="Verdana" pitchFamily="34" charset="0"/>
              </a:rPr>
              <a:t>. </a:t>
            </a:r>
            <a:r>
              <a:rPr lang="uk-UA" sz="2400" dirty="0">
                <a:latin typeface="Verdana" pitchFamily="34" charset="0"/>
                <a:ea typeface="Verdana" pitchFamily="34" charset="0"/>
              </a:rPr>
              <a:t>- фонд літнього працевлаштування дітей та підлітків </a:t>
            </a:r>
            <a:endParaRPr lang="ru-RU" sz="2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33096" y="5107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 </a:t>
            </a:r>
            <a:r>
              <a:rPr lang="uk-UA" sz="24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uk-UA" sz="2400" b="1" dirty="0">
                <a:latin typeface="Verdana" pitchFamily="34" charset="0"/>
                <a:ea typeface="Verdana" pitchFamily="34" charset="0"/>
              </a:rPr>
              <a:t>- </a:t>
            </a:r>
            <a:r>
              <a:rPr lang="uk-UA" sz="2400" dirty="0">
                <a:latin typeface="Verdana" pitchFamily="34" charset="0"/>
                <a:ea typeface="Verdana" pitchFamily="34" charset="0"/>
              </a:rPr>
              <a:t>оздоровлення та відпочинок дітей, які потребують особливої соціальної уваги</a:t>
            </a:r>
            <a:endParaRPr lang="ru-RU" sz="24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6628" name="Picture 4" descr="D:\Новая папка\photo_5294361793457229548_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671" y="1449239"/>
            <a:ext cx="5858293" cy="3295290"/>
          </a:xfrm>
          <a:prstGeom prst="rect">
            <a:avLst/>
          </a:prstGeom>
          <a:noFill/>
        </p:spPr>
      </p:pic>
      <p:pic>
        <p:nvPicPr>
          <p:cNvPr id="26629" name="Picture 5" descr="C:\Users\admin.ENTER\Desktop\почта\presentation\оздоровлення синевирське озеро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02061" y="1453957"/>
            <a:ext cx="5262114" cy="3334043"/>
          </a:xfrm>
          <a:prstGeom prst="rect">
            <a:avLst/>
          </a:prstGeom>
          <a:noFill/>
        </p:spPr>
      </p:pic>
      <p:sp>
        <p:nvSpPr>
          <p:cNvPr id="7" name="Равнобедренный треугольник 6"/>
          <p:cNvSpPr/>
          <p:nvPr/>
        </p:nvSpPr>
        <p:spPr>
          <a:xfrm rot="10800000">
            <a:off x="5129430" y="1415585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103551" y="4470166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3524" y="0"/>
            <a:ext cx="8315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ВІДЗНАКА НАЙКРАЩИХ</a:t>
            </a:r>
            <a:endParaRPr lang="ru-RU" sz="44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630" y="5534561"/>
            <a:ext cx="11431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355</a:t>
            </a:r>
            <a:r>
              <a:rPr lang="ru-RU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 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тис.грн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r>
              <a:rPr lang="uk-UA" sz="20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dirty="0">
                <a:latin typeface="Verdana" pitchFamily="34" charset="0"/>
                <a:ea typeface="Verdana" pitchFamily="34" charset="0"/>
              </a:rPr>
              <a:t>- стипендії 19-ти провідним спортсменам і тренерам за  перемогу  в Чемпіонатах та Кубках Світу</a:t>
            </a:r>
            <a:endParaRPr lang="uk-UA" sz="2000" b="1" dirty="0">
              <a:latin typeface="Verdana" pitchFamily="34" charset="0"/>
              <a:ea typeface="Verdan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115 </a:t>
            </a:r>
            <a:r>
              <a:rPr lang="ru-RU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тис.грн</a:t>
            </a:r>
            <a:r>
              <a:rPr lang="ru-RU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 </a:t>
            </a:r>
            <a:r>
              <a:rPr lang="ru-RU" sz="2000" b="1" dirty="0">
                <a:latin typeface="Verdana" pitchFamily="34" charset="0"/>
                <a:ea typeface="Verdana" pitchFamily="34" charset="0"/>
              </a:rPr>
              <a:t>- </a:t>
            </a:r>
            <a:r>
              <a:rPr lang="ru-RU" sz="2000" dirty="0" err="1">
                <a:latin typeface="Verdana" pitchFamily="34" charset="0"/>
                <a:ea typeface="Verdana" pitchFamily="34" charset="0"/>
              </a:rPr>
              <a:t>стипендії</a:t>
            </a:r>
            <a:r>
              <a:rPr lang="ru-RU" sz="2000" dirty="0">
                <a:latin typeface="Verdana" pitchFamily="34" charset="0"/>
                <a:ea typeface="Verdana" pitchFamily="34" charset="0"/>
              </a:rPr>
              <a:t> 50-ти </a:t>
            </a:r>
            <a:r>
              <a:rPr lang="ru-RU" sz="2000" dirty="0" err="1">
                <a:latin typeface="Verdana" pitchFamily="34" charset="0"/>
                <a:ea typeface="Verdana" pitchFamily="34" charset="0"/>
              </a:rPr>
              <a:t>кращим</a:t>
            </a:r>
            <a:r>
              <a:rPr lang="ru-RU" sz="2000" dirty="0">
                <a:latin typeface="Verdana" pitchFamily="34" charset="0"/>
                <a:ea typeface="Verdana" pitchFamily="34" charset="0"/>
              </a:rPr>
              <a:t> </a:t>
            </a:r>
            <a:r>
              <a:rPr lang="ru-RU" sz="2000" dirty="0" err="1">
                <a:latin typeface="Verdana" pitchFamily="34" charset="0"/>
                <a:ea typeface="Verdana" pitchFamily="34" charset="0"/>
              </a:rPr>
              <a:t>представникам</a:t>
            </a:r>
            <a:r>
              <a:rPr lang="ru-RU" sz="2000" dirty="0">
                <a:latin typeface="Verdana" pitchFamily="34" charset="0"/>
                <a:ea typeface="Verdana" pitchFamily="34" charset="0"/>
              </a:rPr>
              <a:t> </a:t>
            </a:r>
            <a:r>
              <a:rPr lang="ru-RU" sz="2000" dirty="0" err="1">
                <a:latin typeface="Verdana" pitchFamily="34" charset="0"/>
                <a:ea typeface="Verdana" pitchFamily="34" charset="0"/>
              </a:rPr>
              <a:t>учнівської</a:t>
            </a:r>
            <a:r>
              <a:rPr lang="ru-RU" sz="2000" dirty="0">
                <a:latin typeface="Verdana" pitchFamily="34" charset="0"/>
                <a:ea typeface="Verdana" pitchFamily="34" charset="0"/>
              </a:rPr>
              <a:t> та </a:t>
            </a:r>
            <a:r>
              <a:rPr lang="ru-RU" sz="2000" dirty="0" err="1">
                <a:latin typeface="Verdana" pitchFamily="34" charset="0"/>
                <a:ea typeface="Verdana" pitchFamily="34" charset="0"/>
              </a:rPr>
              <a:t>студентської</a:t>
            </a:r>
            <a:r>
              <a:rPr lang="ru-RU" sz="2000" dirty="0">
                <a:latin typeface="Verdana" pitchFamily="34" charset="0"/>
                <a:ea typeface="Verdana" pitchFamily="34" charset="0"/>
              </a:rPr>
              <a:t> </a:t>
            </a:r>
            <a:r>
              <a:rPr lang="ru-RU" sz="2000" dirty="0" err="1">
                <a:latin typeface="Verdana" pitchFamily="34" charset="0"/>
                <a:ea typeface="Verdana" pitchFamily="34" charset="0"/>
              </a:rPr>
              <a:t>молоді</a:t>
            </a:r>
            <a:r>
              <a:rPr lang="ru-RU" sz="2000" dirty="0">
                <a:latin typeface="Verdana" pitchFamily="34" charset="0"/>
                <a:ea typeface="Verdana" pitchFamily="34" charset="0"/>
              </a:rPr>
              <a:t>               </a:t>
            </a:r>
          </a:p>
        </p:txBody>
      </p:sp>
      <p:pic>
        <p:nvPicPr>
          <p:cNvPr id="8" name="Picture 3" descr="C:\Users\regp2\Desktop\фото для звіту міського голови\Образование\IMG_96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5414" y="1236387"/>
            <a:ext cx="5870412" cy="4323940"/>
          </a:xfrm>
          <a:prstGeom prst="rect">
            <a:avLst/>
          </a:prstGeom>
          <a:noFill/>
        </p:spPr>
      </p:pic>
      <p:pic>
        <p:nvPicPr>
          <p:cNvPr id="9" name="Picture 4" descr="C:\Users\regp2\Desktop\фото для звіту міського голови\спорт\IMG_93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780" y="1215343"/>
            <a:ext cx="5821556" cy="4305564"/>
          </a:xfrm>
          <a:prstGeom prst="rect">
            <a:avLst/>
          </a:prstGeom>
          <a:noFill/>
        </p:spPr>
      </p:pic>
      <p:sp>
        <p:nvSpPr>
          <p:cNvPr id="7" name="Равнобедренный треугольник 6"/>
          <p:cNvSpPr/>
          <p:nvPr/>
        </p:nvSpPr>
        <p:spPr>
          <a:xfrm>
            <a:off x="5379595" y="5263797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5405475" y="1174047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ктивні пар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4" y="978762"/>
            <a:ext cx="10481094" cy="58792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594" y="178952"/>
            <a:ext cx="11030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Проєкт</a:t>
            </a:r>
            <a:r>
              <a:rPr lang="uk-UA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«Активні парки – локації здорової України»</a:t>
            </a:r>
            <a:endParaRPr lang="ru-RU" sz="28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 rot="16200000">
            <a:off x="11304598" y="2348883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16200000">
            <a:off x="11299576" y="3248900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6200000">
            <a:off x="11321160" y="4138446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6200000">
            <a:off x="11307510" y="5055935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6200000">
            <a:off x="11278756" y="1481724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6200000">
            <a:off x="11335538" y="5938491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" y="4965175"/>
            <a:ext cx="118490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3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дитячі будинки сімейного типу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tabLst/>
            </a:pPr>
            <a:endParaRPr kumimoji="0" lang="uk-UA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10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прийомних сімей,</a:t>
            </a:r>
            <a:r>
              <a:rPr kumimoji="0" lang="uk-UA" b="1" i="0" u="none" strike="noStrike" cap="none" normalizeH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виховують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40 дітей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tabLst/>
            </a:pPr>
            <a:endParaRPr kumimoji="0" lang="uk-UA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65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усиновлених дітей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tabLst/>
            </a:pPr>
            <a:endParaRPr kumimoji="0" lang="uk-UA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10</a:t>
            </a:r>
            <a:r>
              <a:rPr lang="uk-UA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дітей на вихованні в Ц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ентрі соціальної підтримки </a:t>
            </a:r>
            <a:r>
              <a:rPr lang="uk-UA" b="1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“</a:t>
            </a:r>
            <a:r>
              <a:rPr kumimoji="0" lang="uk-UA" b="1" i="0" u="none" strike="noStrike" cap="none" normalizeH="0" baseline="0" dirty="0" err="1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Моя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err="1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родина”</a:t>
            </a:r>
            <a:endParaRPr kumimoji="0" lang="uk-UA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</a:pPr>
            <a:endParaRPr kumimoji="0" lang="uk-UA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6,5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err="1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kumimoji="0" lang="uk-UA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 бюджетних коштів </a:t>
            </a:r>
            <a:r>
              <a:rPr lang="uk-UA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на утримання центру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</a:pPr>
            <a:endParaRPr kumimoji="0" lang="uk-UA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1022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ЗАХИСТ ПРАВ ДІТЕЙ</a:t>
            </a:r>
            <a:endParaRPr lang="ru-RU" sz="44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996" y="1027495"/>
            <a:ext cx="4623759" cy="384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465" y="1025533"/>
            <a:ext cx="4837676" cy="38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5322498"/>
            <a:ext cx="8893834" cy="153550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0" y="-172527"/>
            <a:ext cx="11013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9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Патріотичне виховання молоді </a:t>
            </a:r>
          </a:p>
          <a:p>
            <a:pPr algn="ctr"/>
            <a:r>
              <a:rPr lang="uk-UA" sz="39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викладання предмету </a:t>
            </a:r>
            <a:r>
              <a:rPr lang="uk-UA" sz="3900" b="1" dirty="0" err="1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“Захист</a:t>
            </a:r>
            <a:r>
              <a:rPr lang="uk-UA" sz="3900" b="1" dirty="0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sz="3900" b="1" dirty="0" err="1">
                <a:solidFill>
                  <a:schemeClr val="bg1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України”</a:t>
            </a:r>
            <a:endParaRPr lang="ru-RU" sz="3900" b="1" dirty="0">
              <a:solidFill>
                <a:schemeClr val="bg1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27650" name="Picture 2" descr="D:\Новая папка\photo_2025-08-20_11-49-3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1155" y="1388766"/>
            <a:ext cx="5221973" cy="391648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27651" name="Picture 3" descr="D:\Новая папка\photo_2025-08-20_11-49-34 (2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33372" y="2692400"/>
            <a:ext cx="3014213" cy="401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1509" y="1354347"/>
            <a:ext cx="6599208" cy="95410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2,9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 – </a:t>
            </a:r>
            <a:r>
              <a:rPr lang="uk-UA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державний бюджет</a:t>
            </a:r>
          </a:p>
          <a:p>
            <a:endParaRPr lang="uk-UA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1,1 </a:t>
            </a:r>
            <a:r>
              <a:rPr lang="uk-UA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 – </a:t>
            </a:r>
          </a:p>
          <a:p>
            <a:r>
              <a:rPr lang="uk-UA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міський бюджет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9882" y="2672894"/>
            <a:ext cx="3303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Закуплено сучасне обладнання:</a:t>
            </a:r>
          </a:p>
          <a:p>
            <a:endParaRPr lang="uk-UA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dirty="0"/>
              <a:t> </a:t>
            </a:r>
            <a:r>
              <a:rPr lang="uk-UA" b="1" dirty="0">
                <a:latin typeface="Verdana" pitchFamily="34" charset="0"/>
                <a:ea typeface="Verdana" pitchFamily="34" charset="0"/>
              </a:rPr>
              <a:t>інтерактивна панель,</a:t>
            </a:r>
          </a:p>
          <a:p>
            <a:pPr>
              <a:buFontTx/>
              <a:buChar char="-"/>
            </a:pPr>
            <a:r>
              <a:rPr lang="uk-UA" b="1" dirty="0">
                <a:latin typeface="Verdana" pitchFamily="34" charset="0"/>
                <a:ea typeface="Verdana" pitchFamily="34" charset="0"/>
              </a:rPr>
              <a:t> комплект </a:t>
            </a:r>
            <a:r>
              <a:rPr lang="uk-UA" b="1" dirty="0" err="1">
                <a:latin typeface="Verdana" pitchFamily="34" charset="0"/>
                <a:ea typeface="Verdana" pitchFamily="34" charset="0"/>
              </a:rPr>
              <a:t>лазертаг</a:t>
            </a:r>
            <a:r>
              <a:rPr lang="uk-UA" b="1" dirty="0">
                <a:latin typeface="Verdana" pitchFamily="34" charset="0"/>
                <a:ea typeface="Verdana" pitchFamily="34" charset="0"/>
              </a:rPr>
              <a:t>,</a:t>
            </a:r>
          </a:p>
          <a:p>
            <a:pPr>
              <a:buFontTx/>
              <a:buChar char="-"/>
            </a:pPr>
            <a:r>
              <a:rPr lang="uk-UA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b="1" dirty="0" err="1">
                <a:latin typeface="Verdana" pitchFamily="34" charset="0"/>
                <a:ea typeface="Verdana" pitchFamily="34" charset="0"/>
              </a:rPr>
              <a:t>кабінет-сімулятір</a:t>
            </a:r>
            <a:r>
              <a:rPr lang="uk-UA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b="1" dirty="0" err="1">
                <a:latin typeface="Verdana" pitchFamily="34" charset="0"/>
                <a:ea typeface="Verdana" pitchFamily="34" charset="0"/>
              </a:rPr>
              <a:t>дронів</a:t>
            </a:r>
            <a:r>
              <a:rPr lang="uk-UA" b="1" dirty="0">
                <a:latin typeface="Verdana" pitchFamily="34" charset="0"/>
                <a:ea typeface="Verdana" pitchFamily="34" charset="0"/>
              </a:rPr>
              <a:t>,</a:t>
            </a:r>
          </a:p>
          <a:p>
            <a:pPr>
              <a:buFontTx/>
              <a:buChar char="-"/>
            </a:pPr>
            <a:r>
              <a:rPr lang="uk-UA" b="1" dirty="0">
                <a:latin typeface="Verdana" pitchFamily="34" charset="0"/>
                <a:ea typeface="Verdana" pitchFamily="34" charset="0"/>
              </a:rPr>
              <a:t> інтерактивний тир.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8686" y="5865962"/>
            <a:ext cx="607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Організовано централізований підвіз учнів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138451" y="5293820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3540826" y="5292801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2707666" y="5287044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0800000">
            <a:off x="1866609" y="5279444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981692" y="5299785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0800000">
            <a:off x="4368998" y="5296910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5228728" y="5298552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0800000">
            <a:off x="6091406" y="5302660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10800000">
            <a:off x="6988516" y="5281298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0800000">
            <a:off x="7894328" y="5276780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regp2\Desktop\фото для звіту міського голови\коллаж пишаэмося\photo_2025-07-07_15-12-5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7833" y="1153573"/>
            <a:ext cx="3874946" cy="2579261"/>
          </a:xfrm>
          <a:prstGeom prst="rect">
            <a:avLst/>
          </a:prstGeom>
          <a:noFill/>
        </p:spPr>
      </p:pic>
      <p:pic>
        <p:nvPicPr>
          <p:cNvPr id="6147" name="Picture 3" descr="C:\Users\regp2\Desktop\фото для звіту міського голови\коллаж пишаэмося\photo_2025-06-30_09-51-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22273" y="1182867"/>
            <a:ext cx="2932496" cy="3909994"/>
          </a:xfrm>
          <a:prstGeom prst="rect">
            <a:avLst/>
          </a:prstGeom>
          <a:noFill/>
        </p:spPr>
      </p:pic>
      <p:pic>
        <p:nvPicPr>
          <p:cNvPr id="6149" name="Picture 5" descr="C:\Users\regp2\Desktop\фото для звіту міського голови\коллаж пишаэмося\photo_2025-11-03_10-30-5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13317" y="1163254"/>
            <a:ext cx="2558005" cy="3281424"/>
          </a:xfrm>
          <a:prstGeom prst="rect">
            <a:avLst/>
          </a:prstGeom>
          <a:noFill/>
        </p:spPr>
      </p:pic>
      <p:pic>
        <p:nvPicPr>
          <p:cNvPr id="6148" name="Picture 4" descr="C:\Users\regp2\Desktop\фото для звіту міського голови\коллаж пишаэмося\photo_2025-09-29_14-55-0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16685" y="3889094"/>
            <a:ext cx="3790067" cy="2842550"/>
          </a:xfrm>
          <a:prstGeom prst="rect">
            <a:avLst/>
          </a:prstGeom>
          <a:noFill/>
        </p:spPr>
      </p:pic>
      <p:pic>
        <p:nvPicPr>
          <p:cNvPr id="5122" name="Picture 2" descr="C:\Users\regp2\Desktop\фото для звіту міського голови\коллаж пишаэмося\photo_2024-05-14_13-59-2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715737" y="1200180"/>
            <a:ext cx="3264060" cy="3117176"/>
          </a:xfrm>
          <a:prstGeom prst="rect">
            <a:avLst/>
          </a:prstGeom>
          <a:noFill/>
        </p:spPr>
      </p:pic>
      <p:pic>
        <p:nvPicPr>
          <p:cNvPr id="5127" name="Picture 7" descr="C:\Users\regp2\Desktop\фото для звіту міського голови\коллаж пишаэмося\photo_2025-09-14_13-02-03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738886" y="3487784"/>
            <a:ext cx="3233195" cy="3231319"/>
          </a:xfrm>
          <a:prstGeom prst="rect">
            <a:avLst/>
          </a:prstGeom>
          <a:noFill/>
        </p:spPr>
      </p:pic>
      <p:pic>
        <p:nvPicPr>
          <p:cNvPr id="5129" name="Picture 9" descr="C:\Users\regp2\Desktop\фото для звіту міського голови\коллаж пишаэмося\photo_2025-05-28_13-29-10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38896" y="3813858"/>
            <a:ext cx="4239549" cy="29226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75118" y="129396"/>
            <a:ext cx="7670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ТАЛАНОВИТА МОЛОДЬ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regp2\Desktop\фото для звіту міського голови\коллаж пишаэмося\photo_2025-12-02_13-26-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1433" y="1592484"/>
            <a:ext cx="4241157" cy="4241157"/>
          </a:xfrm>
          <a:prstGeom prst="rect">
            <a:avLst/>
          </a:prstGeom>
          <a:noFill/>
        </p:spPr>
      </p:pic>
      <p:pic>
        <p:nvPicPr>
          <p:cNvPr id="5130" name="Picture 10" descr="C:\Users\regp2\Desktop\фото для звіту міського голови\коллаж пишаэмося\photo_2023-11-26_14-42-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14063" y="1608878"/>
            <a:ext cx="3798874" cy="42421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05442" y="0"/>
            <a:ext cx="9796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Переможці світових змагань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371" y="5920451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Гліб </a:t>
            </a:r>
            <a:b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</a:b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Мазур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01605" y="5891515"/>
            <a:ext cx="1443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Богдан</a:t>
            </a:r>
            <a:b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</a:b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Ситник</a:t>
            </a:r>
          </a:p>
        </p:txBody>
      </p:sp>
      <p:pic>
        <p:nvPicPr>
          <p:cNvPr id="5131" name="Picture 11" descr="C:\Users\regp2\Desktop\фото для звіту міського голови\Восторг\photo_2025-11-24_07-53-42 (4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4029" y="1557114"/>
            <a:ext cx="3203054" cy="427073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925028" y="5914663"/>
            <a:ext cx="3201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Анна </a:t>
            </a:r>
            <a:r>
              <a:rPr lang="uk-UA" sz="2400" b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Наговіцина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/>
            </a:r>
            <a:b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</a:b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Ілля Пивовар</a:t>
            </a: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4251047" y="6102000"/>
            <a:ext cx="1058081" cy="220434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>
            <a:off x="-176372" y="6207066"/>
            <a:ext cx="920187" cy="219635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7888710" y="6128235"/>
            <a:ext cx="966484" cy="226830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184"/>
            <a:ext cx="1101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ОХОРОНА ЗДОРОВ’Я</a:t>
            </a:r>
            <a:endParaRPr lang="ru-RU" sz="32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74,4 млн. грн.</a:t>
            </a:r>
            <a:r>
              <a:rPr lang="uk-UA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</a:rPr>
              <a:t>– направлено на фінансову підтримку та матеріально-технічне оснащення лікувальних закладів міста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5865341" y="5972318"/>
            <a:ext cx="63266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3</a:t>
            </a: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,8 млн. грн. </a:t>
            </a:r>
            <a:r>
              <a:rPr kumimoji="0" lang="uk-UA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на профілактику захворювань і протидію поширенню інфекційних хвороб</a:t>
            </a: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C:\Users\regp2\Desktop\Охорона здоров'я\IMG_11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084916" y="1091132"/>
            <a:ext cx="3808072" cy="2539984"/>
          </a:xfrm>
          <a:prstGeom prst="rect">
            <a:avLst/>
          </a:prstGeom>
          <a:noFill/>
        </p:spPr>
      </p:pic>
      <p:pic>
        <p:nvPicPr>
          <p:cNvPr id="11" name="Picture 6" descr="C:\Users\regp2\Desktop\Охорона здоров'я\IMG_425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96489" y="3358136"/>
            <a:ext cx="3789491" cy="2527591"/>
          </a:xfrm>
          <a:prstGeom prst="rect">
            <a:avLst/>
          </a:prstGeom>
          <a:noFill/>
        </p:spPr>
      </p:pic>
      <p:pic>
        <p:nvPicPr>
          <p:cNvPr id="12" name="Picture 7" descr="C:\Users\regp2\Desktop\Охорона здоров'я\IMG_203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55311" y="2217325"/>
            <a:ext cx="3796497" cy="3766786"/>
          </a:xfrm>
          <a:prstGeom prst="rect">
            <a:avLst/>
          </a:prstGeom>
          <a:noFill/>
        </p:spPr>
      </p:pic>
      <p:pic>
        <p:nvPicPr>
          <p:cNvPr id="13" name="Picture 3" descr="C:\Users\regp2\Desktop\Охорона здоров'я\IMG_503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61097" y="1083740"/>
            <a:ext cx="3772093" cy="2515986"/>
          </a:xfrm>
          <a:prstGeom prst="rect">
            <a:avLst/>
          </a:prstGeom>
          <a:noFill/>
        </p:spPr>
      </p:pic>
      <p:pic>
        <p:nvPicPr>
          <p:cNvPr id="14" name="Picture 8" descr="C:\Users\regp2\Desktop\Охорона здоров'я\IMG_498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6769" y="3419528"/>
            <a:ext cx="3727049" cy="2485943"/>
          </a:xfrm>
          <a:prstGeom prst="rect">
            <a:avLst/>
          </a:prstGeom>
          <a:noFill/>
        </p:spPr>
      </p:pic>
      <p:pic>
        <p:nvPicPr>
          <p:cNvPr id="15" name="Picture 2" descr="C:\Users\regp2\Desktop\Охорона здоров'я\492472575_3602703563195075_5807485766256892711_n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08344" y="1104232"/>
            <a:ext cx="3726725" cy="248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898" y="230659"/>
            <a:ext cx="10445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Лікарня інтенсивного лікування</a:t>
            </a:r>
            <a:endParaRPr lang="ru-RU" sz="40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1446014"/>
            <a:ext cx="7625750" cy="48013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24 пакети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на медичне обслуговування (</a:t>
            </a: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335,4 </a:t>
            </a:r>
            <a:r>
              <a:rPr kumimoji="0" lang="uk-UA" b="1" i="0" u="none" strike="noStrike" cap="none" normalizeH="0" baseline="0" dirty="0" err="1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  <a:r>
              <a:rPr kumimoji="0" lang="uk-UA" b="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)</a:t>
            </a:r>
            <a:r>
              <a:rPr lang="uk-UA" dirty="0">
                <a:latin typeface="Verdana" pitchFamily="34" charset="0"/>
                <a:ea typeface="Verdana" pitchFamily="34" charset="0"/>
              </a:rPr>
              <a:t> 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</a:pPr>
            <a:endParaRPr lang="uk-UA" dirty="0">
              <a:latin typeface="Verdana" pitchFamily="34" charset="0"/>
              <a:ea typeface="Verdana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Функціонує приймально-діагностичне відділення</a:t>
            </a:r>
            <a:r>
              <a:rPr lang="uk-UA" dirty="0">
                <a:latin typeface="Verdana" pitchFamily="34" charset="0"/>
                <a:ea typeface="Verdana" pitchFamily="34" charset="0"/>
              </a:rPr>
              <a:t>,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§"/>
            </a:pPr>
            <a:r>
              <a:rPr lang="uk-UA" dirty="0">
                <a:latin typeface="Verdana" pitchFamily="34" charset="0"/>
                <a:ea typeface="Verdana" pitchFamily="34" charset="0"/>
              </a:rPr>
              <a:t>комп’ютерний томограф,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§"/>
            </a:pPr>
            <a:r>
              <a:rPr lang="uk-UA" dirty="0">
                <a:latin typeface="Verdana" pitchFamily="34" charset="0"/>
                <a:ea typeface="Verdana" pitchFamily="34" charset="0"/>
              </a:rPr>
              <a:t>2 </a:t>
            </a:r>
            <a:r>
              <a:rPr lang="uk-UA" dirty="0" err="1">
                <a:latin typeface="Verdana" pitchFamily="34" charset="0"/>
                <a:ea typeface="Verdana" pitchFamily="34" charset="0"/>
              </a:rPr>
              <a:t>ангіографи</a:t>
            </a:r>
            <a:r>
              <a:rPr lang="uk-UA" dirty="0">
                <a:latin typeface="Verdana" pitchFamily="34" charset="0"/>
                <a:ea typeface="Verdana" pitchFamily="34" charset="0"/>
              </a:rPr>
              <a:t>,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§"/>
            </a:pPr>
            <a:r>
              <a:rPr lang="uk-UA" dirty="0" err="1">
                <a:latin typeface="Verdana" pitchFamily="34" charset="0"/>
                <a:ea typeface="Verdana" pitchFamily="34" charset="0"/>
              </a:rPr>
              <a:t>рентгенустановки</a:t>
            </a:r>
            <a:r>
              <a:rPr lang="uk-UA" dirty="0">
                <a:latin typeface="Verdana" pitchFamily="34" charset="0"/>
                <a:ea typeface="Verdana" pitchFamily="34" charset="0"/>
              </a:rPr>
              <a:t>,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§"/>
            </a:pPr>
            <a:r>
              <a:rPr lang="uk-UA" dirty="0">
                <a:latin typeface="Verdana" pitchFamily="34" charset="0"/>
                <a:ea typeface="Verdana" pitchFamily="34" charset="0"/>
              </a:rPr>
              <a:t>УЗД апарати,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§"/>
            </a:pPr>
            <a:r>
              <a:rPr lang="uk-UA" dirty="0">
                <a:latin typeface="Verdana" pitchFamily="34" charset="0"/>
                <a:ea typeface="Verdana" pitchFamily="34" charset="0"/>
              </a:rPr>
              <a:t>магнітно-резонансний томограф потужністю 1,5 </a:t>
            </a:r>
            <a:r>
              <a:rPr lang="uk-UA" dirty="0" err="1">
                <a:latin typeface="Verdana" pitchFamily="34" charset="0"/>
                <a:ea typeface="Verdana" pitchFamily="34" charset="0"/>
              </a:rPr>
              <a:t>Tesla</a:t>
            </a:r>
            <a:r>
              <a:rPr lang="uk-UA" dirty="0">
                <a:latin typeface="Verdana" pitchFamily="34" charset="0"/>
                <a:ea typeface="Verdana" pitchFamily="34" charset="0"/>
              </a:rPr>
              <a:t>.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uk-UA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53,3 </a:t>
            </a:r>
            <a:r>
              <a:rPr lang="uk-UA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 – </a:t>
            </a:r>
            <a:r>
              <a:rPr lang="uk-UA" dirty="0">
                <a:latin typeface="Verdana" pitchFamily="34" charset="0"/>
                <a:ea typeface="Verdana" pitchFamily="34" charset="0"/>
              </a:rPr>
              <a:t>ремонт хірургічного відділення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lang="uk-UA" dirty="0">
              <a:latin typeface="Verdana" pitchFamily="34" charset="0"/>
              <a:ea typeface="Verdana" pitchFamily="34" charset="0"/>
            </a:endParaRP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1,3 </a:t>
            </a:r>
            <a:r>
              <a:rPr lang="uk-UA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 –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обладнання для лікарняного банку крові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tabLst/>
            </a:pPr>
            <a:endParaRPr lang="uk-UA" dirty="0">
              <a:latin typeface="Verdana" pitchFamily="34" charset="0"/>
              <a:ea typeface="Verdana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</a:pPr>
            <a:r>
              <a:rPr lang="uk-UA" dirty="0">
                <a:latin typeface="Verdana" pitchFamily="34" charset="0"/>
                <a:ea typeface="Verdana" pitchFamily="34" charset="0"/>
              </a:rPr>
              <a:t> </a:t>
            </a:r>
            <a:endParaRPr lang="uk-UA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b="1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800 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пацієнтів </a:t>
            </a:r>
            <a:r>
              <a:rPr lang="uk-UA" dirty="0">
                <a:latin typeface="Verdana" pitchFamily="34" charset="0"/>
                <a:ea typeface="Verdana" pitchFamily="34" charset="0"/>
              </a:rPr>
              <a:t>проліковано на стаціонарному рівні реабілітації в т.ч. 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350</a:t>
            </a:r>
            <a:r>
              <a:rPr lang="uk-UA" dirty="0">
                <a:latin typeface="Verdana" pitchFamily="34" charset="0"/>
                <a:ea typeface="Verdana" pitchFamily="34" charset="0"/>
              </a:rPr>
              <a:t>-військовослужбовців.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6" name="Picture 2" descr="C:\Users\regp2\Desktop\фото для звіту міського голови\лікарні та школи\хірургічне відділення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80839" y="1027525"/>
            <a:ext cx="4023810" cy="2933941"/>
          </a:xfrm>
          <a:prstGeom prst="rect">
            <a:avLst/>
          </a:prstGeom>
          <a:noFill/>
        </p:spPr>
      </p:pic>
      <p:pic>
        <p:nvPicPr>
          <p:cNvPr id="7" name="Picture 4" descr="C:\Users\regp2\Desktop\Охорона здоров'я\IMG_197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83444" y="4037439"/>
            <a:ext cx="3986271" cy="2658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0014" y="157942"/>
            <a:ext cx="7407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Перша міська лікарня</a:t>
            </a:r>
            <a:endParaRPr lang="ru-RU" sz="4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1131393"/>
            <a:ext cx="4468483" cy="50167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22 пакети 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на медичне обслуговування (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191,6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)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endParaRPr lang="uk-UA" sz="20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endParaRPr lang="uk-UA" sz="20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Придбано:</a:t>
            </a:r>
          </a:p>
          <a:p>
            <a:pPr lvl="1"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ü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2,8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 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- сучасний УЗД-апарат</a:t>
            </a:r>
          </a:p>
          <a:p>
            <a:pPr lvl="1"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ü"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1"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ü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2,3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- лабораторне обладнання</a:t>
            </a:r>
          </a:p>
          <a:p>
            <a:pPr lvl="1"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ü"/>
            </a:pPr>
            <a:endParaRPr lang="uk-UA" sz="2000" b="1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2,3 млн. грн. </a:t>
            </a:r>
            <a:r>
              <a:rPr kumimoji="0" lang="uk-UA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- р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емонт гінекологічного та 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хірургічного відділень</a:t>
            </a:r>
            <a:endParaRPr kumimoji="0" lang="uk-U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6" name="Picture 2" descr="C:\Users\regp2\Desktop\Охорона здоров'я\photo_2022-01-26_13-31-34-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01170" y="1039211"/>
            <a:ext cx="3969969" cy="3294147"/>
          </a:xfrm>
          <a:prstGeom prst="rect">
            <a:avLst/>
          </a:prstGeom>
          <a:noFill/>
        </p:spPr>
      </p:pic>
      <p:pic>
        <p:nvPicPr>
          <p:cNvPr id="7" name="Picture 2" descr="C:\Users\regp2\Desktop\фото для звіту міського голови\Охорона здоров'я\лікарня 1\Фото лабораторія 1 лікарні\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3008" y="3907114"/>
            <a:ext cx="3693265" cy="2769732"/>
          </a:xfrm>
          <a:prstGeom prst="rect">
            <a:avLst/>
          </a:prstGeom>
          <a:noFill/>
        </p:spPr>
      </p:pic>
      <p:pic>
        <p:nvPicPr>
          <p:cNvPr id="8" name="Picture 3" descr="C:\Users\regp2\Desktop\фото для звіту міського голови\Охорона здоров'я\лікарня 1\фото ремонти 1 лікарня\гинеколог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657958" y="697925"/>
            <a:ext cx="2847369" cy="3489766"/>
          </a:xfrm>
          <a:prstGeom prst="rect">
            <a:avLst/>
          </a:prstGeom>
          <a:noFill/>
        </p:spPr>
      </p:pic>
      <p:pic>
        <p:nvPicPr>
          <p:cNvPr id="9" name="Picture 4" descr="C:\Users\regp2\Desktop\фото для звіту міського голови\Охорона здоров'я\лікарня 1\фото ремонти 1 лікарня\стоматология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284779" y="3907220"/>
            <a:ext cx="3570791" cy="2678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egp2\Desktop\Neutral Plant Shadow Calligraphy Flourish Stylist Business Car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32413"/>
            <a:ext cx="105977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Центр первинної медико-санітарної  допомоги</a:t>
            </a:r>
            <a:endParaRPr lang="ru-RU" sz="30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259080" y="1194994"/>
            <a:ext cx="3756660" cy="53245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3 пакети 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на медичне обслуговування        (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71,2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)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uk-UA" sz="20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endParaRPr lang="uk-UA" sz="20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3,6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- ремонтні роботи в 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амбулаторіях. 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kumimoji="0" lang="uk-U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</a:pPr>
            <a:endParaRPr lang="ru-RU" sz="2000" b="1" dirty="0"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88,6 </a:t>
            </a:r>
            <a:r>
              <a:rPr lang="uk-UA" sz="20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тис.грн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.  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- закупівля обладнання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kumimoji="0" lang="uk-UA" sz="2000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kumimoji="0" lang="uk-U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676,4 тис. грн. </a:t>
            </a:r>
            <a:r>
              <a:rPr lang="uk-UA" sz="2000" b="1" dirty="0" err="1" smtClean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ліквідація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наслідків ворожих обстрілів.</a:t>
            </a:r>
            <a:endParaRPr kumimoji="0" lang="uk-U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3814491" y="1636334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regp2\Desktop\фото для звіту міського голови\Охорона здоров'я\лікарня 1\2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550080" y="1566595"/>
            <a:ext cx="3691290" cy="3784380"/>
          </a:xfrm>
          <a:prstGeom prst="rect">
            <a:avLst/>
          </a:prstGeom>
          <a:noFill/>
        </p:spPr>
      </p:pic>
      <p:pic>
        <p:nvPicPr>
          <p:cNvPr id="10" name="Picture 4" descr="C:\Users\regp2\Desktop\фото для звіту міського голови\Охорона здоров'я\лікарня 1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6689" y="1656272"/>
            <a:ext cx="3684367" cy="3647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2930755"/>
              </p:ext>
            </p:extLst>
          </p:nvPr>
        </p:nvGraphicFramePr>
        <p:xfrm>
          <a:off x="555625" y="1243541"/>
          <a:ext cx="10592740" cy="5053330"/>
        </p:xfrm>
        <a:graphic>
          <a:graphicData uri="http://schemas.openxmlformats.org/drawingml/2006/table">
            <a:tbl>
              <a:tblPr firstRow="1" lastCol="1" bandRow="1">
                <a:tableStyleId>{7DF18680-E054-41AD-8BC1-D1AEF772440D}</a:tableStyleId>
              </a:tblPr>
              <a:tblGrid>
                <a:gridCol w="6221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58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117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Назва підприємства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Сума </a:t>
                      </a: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solidFill>
                          <a:srgbClr val="0062A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КП«Павлоградводоканал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95,1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млн. грн.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62A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«</a:t>
                      </a: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Павлоградтеплоенерго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 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88,7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млн. грн.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62A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«</a:t>
                      </a: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Павлоградтрансенерго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 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12,1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млн. грн.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62A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«Затишне місто» 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10,6 млн. грн.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800" b="1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 «Павлоградська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обслуговуюча компанія» </a:t>
                      </a:r>
                      <a:endParaRPr lang="uk-UA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2,4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млн. грн.</a:t>
                      </a:r>
                      <a:endParaRPr lang="uk-UA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solidFill>
                          <a:srgbClr val="0062A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«Павлоград Світло» 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2,4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млн. грн.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uk-UA" sz="800" b="1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«Павлоград </a:t>
                      </a: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житлосервіс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 </a:t>
                      </a:r>
                      <a:endParaRPr lang="uk-UA" sz="2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1,8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млн. грн.</a:t>
                      </a:r>
                      <a:endParaRPr lang="uk-UA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solidFill>
                          <a:srgbClr val="0062A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«Спеціалізована Агенція Ритуал»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 </a:t>
                      </a: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тис.грн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solidFill>
                          <a:srgbClr val="0062AC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КП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62AC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«Управління ринками»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2AC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uk-UA" sz="20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 </a:t>
                      </a:r>
                      <a:r>
                        <a:rPr kumimoji="0" lang="uk-UA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тис.грн</a:t>
                      </a:r>
                      <a:r>
                        <a:rPr kumimoji="0" lang="uk-UA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8281" y="107094"/>
            <a:ext cx="108821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uk-UA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Фінансова підтримка комунальних підприємств міста – 213,8 млн. грн.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513"/>
            <a:ext cx="12192000" cy="471697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047369" y="1096002"/>
            <a:ext cx="1939329" cy="1077405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7915275" y="4438651"/>
            <a:ext cx="2731083" cy="1295958"/>
          </a:xfrm>
          <a:prstGeom prst="roundRect">
            <a:avLst>
              <a:gd name="adj" fmla="val 10000"/>
            </a:avLst>
          </a:prstGeom>
          <a:solidFill>
            <a:srgbClr val="0C5FA1"/>
          </a:solidFill>
          <a:ln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2" name="TextBox 11"/>
          <p:cNvSpPr txBox="1"/>
          <p:nvPr/>
        </p:nvSpPr>
        <p:spPr>
          <a:xfrm>
            <a:off x="1224951" y="146650"/>
            <a:ext cx="803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Борги за енергоносії</a:t>
            </a:r>
            <a:endParaRPr lang="ru-RU" sz="44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34642"/>
            <a:ext cx="56503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lvl="1"/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lvl="0"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КП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“Павлоградтеплоенерго”-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290,7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16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lvl="0"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КП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“Павлоградводоканал”-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112,3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endParaRPr lang="ru-RU" sz="1600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  <a:p>
            <a:pPr lvl="0">
              <a:buClr>
                <a:srgbClr val="0062AC"/>
              </a:buClr>
              <a:buFont typeface="Wingdings" pitchFamily="2" charset="2"/>
              <a:buChar char="v"/>
            </a:pPr>
            <a:endParaRPr lang="uk-UA" sz="2000" b="1" dirty="0">
              <a:solidFill>
                <a:srgbClr val="0062A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0762" y="5382883"/>
            <a:ext cx="6021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lvl="1"/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lvl="0"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КП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“Павлоградтеплоенерго”-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505,3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16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lvl="0"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КП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“Павлоградводоканал”-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28,7 </a:t>
            </a:r>
            <a:r>
              <a:rPr lang="uk-UA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.</a:t>
            </a:r>
            <a:endParaRPr lang="ru-RU" sz="1600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  <a:p>
            <a:pPr lvl="0">
              <a:buClr>
                <a:srgbClr val="0062AC"/>
              </a:buClr>
              <a:buFont typeface="Wingdings" pitchFamily="2" charset="2"/>
              <a:buChar char="v"/>
            </a:pPr>
            <a:endParaRPr lang="uk-UA" sz="2000" b="1" dirty="0">
              <a:solidFill>
                <a:srgbClr val="0062A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0049" y="4457700"/>
            <a:ext cx="2543175" cy="121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Борг </a:t>
            </a:r>
            <a:r>
              <a:rPr lang="uk-UA" sz="24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КП</a:t>
            </a:r>
            <a:r>
              <a:rPr lang="uk-UA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за енергоносії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534 </a:t>
            </a:r>
            <a:r>
              <a:rPr lang="uk-UA" sz="24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04875" y="4381500"/>
            <a:ext cx="2752725" cy="1371600"/>
          </a:xfrm>
          <a:prstGeom prst="roundRect">
            <a:avLst/>
          </a:prstGeom>
          <a:solidFill>
            <a:srgbClr val="0C5FA1"/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Борг населення 403 </a:t>
            </a:r>
            <a:r>
              <a:rPr lang="uk-UA" sz="24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34500" y="1125571"/>
            <a:ext cx="575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Робота з безпритульними тваринами</a:t>
            </a:r>
          </a:p>
          <a:p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1600" dirty="0"/>
              <a:t> </a:t>
            </a:r>
            <a:r>
              <a:rPr lang="uk-UA" sz="1600" dirty="0">
                <a:latin typeface="Verdana" pitchFamily="34" charset="0"/>
                <a:ea typeface="Verdana" pitchFamily="34" charset="0"/>
              </a:rPr>
              <a:t>Взято на перетримку </a:t>
            </a:r>
            <a:r>
              <a:rPr lang="uk-UA" sz="20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– </a:t>
            </a:r>
            <a:r>
              <a:rPr lang="uk-UA" sz="2000" b="1" dirty="0">
                <a:solidFill>
                  <a:srgbClr val="0062A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337 тварини</a:t>
            </a:r>
            <a:endParaRPr lang="uk-UA" sz="1600" b="1" dirty="0">
              <a:solidFill>
                <a:srgbClr val="0062AC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16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uk-UA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П</a:t>
            </a:r>
            <a:r>
              <a:rPr lang="uk-UA" sz="1600" dirty="0">
                <a:latin typeface="Verdana" pitchFamily="34" charset="0"/>
                <a:ea typeface="Verdana" pitchFamily="34" charset="0"/>
              </a:rPr>
              <a:t>ередано в добрі руки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–  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87 тварин</a:t>
            </a:r>
            <a:endParaRPr lang="ru-RU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678" y="1107536"/>
            <a:ext cx="596358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Роботи по програмі </a:t>
            </a:r>
            <a:r>
              <a:rPr lang="uk-UA" sz="2000" b="1" dirty="0" err="1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“Місто</a:t>
            </a:r>
            <a:r>
              <a:rPr lang="uk-UA" sz="2000" b="1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без </a:t>
            </a:r>
            <a:r>
              <a:rPr lang="uk-UA" sz="2000" b="1" dirty="0" err="1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окраїн”</a:t>
            </a:r>
            <a:endParaRPr lang="uk-UA" sz="2000" b="1" dirty="0">
              <a:solidFill>
                <a:srgbClr val="0C5FA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0062AC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Verdana" pitchFamily="34" charset="0"/>
                <a:ea typeface="Verdana" pitchFamily="34" charset="0"/>
              </a:rPr>
              <a:t>утримання доріг, </a:t>
            </a:r>
          </a:p>
          <a:p>
            <a:pPr marL="342900" indent="-342900">
              <a:spcBef>
                <a:spcPts val="600"/>
              </a:spcBef>
              <a:buClr>
                <a:srgbClr val="0062AC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Verdana" pitchFamily="34" charset="0"/>
                <a:ea typeface="Verdana" pitchFamily="34" charset="0"/>
              </a:rPr>
              <a:t>озеленення та благоустрій міста, </a:t>
            </a:r>
          </a:p>
          <a:p>
            <a:pPr marL="342900" indent="-342900">
              <a:spcBef>
                <a:spcPts val="600"/>
              </a:spcBef>
              <a:buClr>
                <a:srgbClr val="0062AC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Verdana" pitchFamily="34" charset="0"/>
                <a:ea typeface="Verdana" pitchFamily="34" charset="0"/>
              </a:rPr>
              <a:t>санітарне прибирання територій, </a:t>
            </a:r>
          </a:p>
          <a:p>
            <a:pPr marL="342900" indent="-342900">
              <a:spcBef>
                <a:spcPts val="600"/>
              </a:spcBef>
              <a:buClr>
                <a:srgbClr val="0062AC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Verdana" pitchFamily="34" charset="0"/>
                <a:ea typeface="Verdana" pitchFamily="34" charset="0"/>
              </a:rPr>
              <a:t>вивезення сміття</a:t>
            </a:r>
          </a:p>
          <a:p>
            <a:pPr marL="342900" indent="-342900">
              <a:spcBef>
                <a:spcPts val="600"/>
              </a:spcBef>
              <a:buClr>
                <a:srgbClr val="0062AC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Verdana" pitchFamily="34" charset="0"/>
                <a:ea typeface="Verdana" pitchFamily="34" charset="0"/>
              </a:rPr>
              <a:t>обрізка дерев </a:t>
            </a:r>
            <a:endParaRPr lang="ru-RU" sz="1600" b="1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" y="196334"/>
            <a:ext cx="9687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spc="6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КП</a:t>
            </a:r>
            <a:r>
              <a:rPr lang="uk-UA" sz="44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«Затишне місто» 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1" name="Picture 2" descr="C:\Users\regp2\Desktop\фото для звіту міського голови\Затишне місто\IMG_27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87210" y="2682232"/>
            <a:ext cx="2704175" cy="4054235"/>
          </a:xfrm>
          <a:prstGeom prst="rect">
            <a:avLst/>
          </a:prstGeom>
          <a:noFill/>
        </p:spPr>
      </p:pic>
      <p:pic>
        <p:nvPicPr>
          <p:cNvPr id="22" name="Picture 3" descr="C:\Users\regp2\Desktop\фото для звіту міського голови\Затишне місто\2 (2)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79398" y="2659256"/>
            <a:ext cx="2799145" cy="2167263"/>
          </a:xfrm>
          <a:prstGeom prst="rect">
            <a:avLst/>
          </a:prstGeom>
          <a:noFill/>
        </p:spPr>
      </p:pic>
      <p:pic>
        <p:nvPicPr>
          <p:cNvPr id="23" name="Picture 4" descr="C:\Users\regp2\Desktop\фото для звіту міського голови\Затишне місто\Без імені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714129" y="4699006"/>
            <a:ext cx="3092048" cy="2037660"/>
          </a:xfrm>
          <a:prstGeom prst="rect">
            <a:avLst/>
          </a:prstGeom>
          <a:noFill/>
        </p:spPr>
      </p:pic>
      <p:pic>
        <p:nvPicPr>
          <p:cNvPr id="24" name="Picture 5" descr="C:\Users\regp2\Desktop\фото для звіту міського голови\Затишне місто\газон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32026" y="2667120"/>
            <a:ext cx="2703168" cy="4092495"/>
          </a:xfrm>
          <a:prstGeom prst="rect">
            <a:avLst/>
          </a:prstGeom>
          <a:noFill/>
        </p:spPr>
      </p:pic>
      <p:pic>
        <p:nvPicPr>
          <p:cNvPr id="25" name="Picture 6" descr="C:\Users\regp2\Desktop\фото для звіту міського голови\Затишне місто\деревья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67832" y="3087363"/>
            <a:ext cx="3038355" cy="3643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8573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196334"/>
            <a:ext cx="9687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pc="6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КП</a:t>
            </a:r>
            <a:r>
              <a:rPr lang="uk-UA" sz="3200" b="1" spc="6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«Затишне місто»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4721980" y="2645093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6200000">
            <a:off x="4663811" y="5237835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regp2\Desktop\фото для звіту міського голови\Затишне місто\photo_2025-11-28_12-31-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96" y="3906456"/>
            <a:ext cx="4695371" cy="2644815"/>
          </a:xfrm>
          <a:prstGeom prst="rect">
            <a:avLst/>
          </a:prstGeom>
          <a:noFill/>
        </p:spPr>
      </p:pic>
      <p:pic>
        <p:nvPicPr>
          <p:cNvPr id="1028" name="Picture 4" descr="C:\Users\regp2\Desktop\фото для звіту міського голови\Затишне місто\photo_2025-12-04_10-36-4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3484" y="1076165"/>
            <a:ext cx="5486994" cy="3090721"/>
          </a:xfrm>
          <a:prstGeom prst="rect">
            <a:avLst/>
          </a:prstGeom>
          <a:noFill/>
        </p:spPr>
      </p:pic>
      <p:pic>
        <p:nvPicPr>
          <p:cNvPr id="1026" name="Picture 2" descr="C:\Users\regp2\Desktop\фото для звіту міського голови\Затишне місто\photo_2025-11-28_12-30-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597" y="1068506"/>
            <a:ext cx="4710897" cy="26535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833641" y="4566211"/>
            <a:ext cx="5891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Verdana" pitchFamily="34" charset="0"/>
                <a:ea typeface="Verdana" pitchFamily="34" charset="0"/>
              </a:rPr>
              <a:t>Оновлено та переобладнано </a:t>
            </a:r>
          </a:p>
          <a:p>
            <a:r>
              <a:rPr lang="uk-UA" sz="3200" b="1" dirty="0" smtClean="0">
                <a:latin typeface="Verdana" pitchFamily="34" charset="0"/>
                <a:ea typeface="Verdana" pitchFamily="34" charset="0"/>
              </a:rPr>
              <a:t>автопарк підприємства </a:t>
            </a:r>
            <a:endParaRPr lang="uk-UA" sz="32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857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6848"/>
            <a:ext cx="10463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Полігон твердих побутових відходів </a:t>
            </a:r>
            <a:endParaRPr lang="ru-RU" sz="36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82948" name="Picture 4" descr="https://new.xn--80aafeg3bveo.dp.ua/wp-content/uploads/2024/05/poligon-10-of-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03668" y="3433313"/>
            <a:ext cx="6088332" cy="3424687"/>
          </a:xfrm>
          <a:prstGeom prst="rect">
            <a:avLst/>
          </a:prstGeom>
          <a:noFill/>
        </p:spPr>
      </p:pic>
      <p:pic>
        <p:nvPicPr>
          <p:cNvPr id="82950" name="Picture 6" descr="https://new.xn--80aafeg3bveo.dp.ua/wp-content/uploads/2024/05/poligon-8-of-7-696x3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4688"/>
            <a:ext cx="6095883" cy="3433312"/>
          </a:xfrm>
          <a:prstGeom prst="rect">
            <a:avLst/>
          </a:prstGeom>
          <a:noFill/>
        </p:spPr>
      </p:pic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121920" y="1092465"/>
            <a:ext cx="119481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З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міського бюджету </a:t>
            </a:r>
            <a:r>
              <a:rPr kumimoji="0" lang="uk-UA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КП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«Затишне місто» виділено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4,6 млн. грн.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, з них:</a:t>
            </a:r>
          </a:p>
          <a:p>
            <a:pPr lvl="1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ü"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придбання сипучих матерів;</a:t>
            </a:r>
          </a:p>
          <a:p>
            <a:pPr lvl="1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ü"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пересипка території полігону;</a:t>
            </a:r>
          </a:p>
          <a:p>
            <a:pPr lvl="1" indent="449263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ü"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транспортні послуги спеціалізованої техніки.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endParaRPr kumimoji="0" lang="uk-U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У 2026 році заплановано розробку </a:t>
            </a:r>
            <a:r>
              <a:rPr kumimoji="0" lang="uk-UA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проєктно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- кошторисної документації на реконструкцію існуючого полігону та будівництво нового.  </a:t>
            </a:r>
            <a:endParaRPr kumimoji="0" lang="uk-U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5520197" y="3433809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5516730" y="6528412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8824"/>
            <a:ext cx="10437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КП</a:t>
            </a:r>
            <a:r>
              <a:rPr lang="uk-UA" sz="36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 «Павлоград-Світло»</a:t>
            </a:r>
            <a:r>
              <a:rPr lang="uk-UA" sz="3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 </a:t>
            </a:r>
            <a:endParaRPr lang="ru-RU" sz="3600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01190"/>
            <a:ext cx="12191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uk-UA" sz="2000" b="1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673 </a:t>
            </a:r>
            <a:r>
              <a:rPr lang="uk-UA" sz="2000" b="1" dirty="0" err="1">
                <a:latin typeface="Verdana" pitchFamily="34" charset="0"/>
                <a:ea typeface="Verdana" pitchFamily="34" charset="0"/>
              </a:rPr>
              <a:t>багатопотужних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 світильників замінено на </a:t>
            </a:r>
            <a:r>
              <a:rPr lang="uk-UA" sz="2000" b="1" dirty="0" err="1">
                <a:latin typeface="Verdana" pitchFamily="34" charset="0"/>
                <a:ea typeface="Verdana" pitchFamily="34" charset="0"/>
              </a:rPr>
              <a:t>енергоефективні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b="1" dirty="0" err="1">
                <a:latin typeface="Verdana" pitchFamily="34" charset="0"/>
                <a:ea typeface="Verdana" pitchFamily="34" charset="0"/>
              </a:rPr>
              <a:t>світлодіодні</a:t>
            </a:r>
            <a:endParaRPr lang="uk-UA" sz="2000" b="1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uk-UA" sz="2000" b="1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>
                <a:latin typeface="Verdana" pitchFamily="34" charset="0"/>
                <a:ea typeface="Verdana" pitchFamily="34" charset="0"/>
              </a:rPr>
              <a:t>На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21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вулиці міста замінено повітряну лінію  на  </a:t>
            </a:r>
            <a:r>
              <a:rPr lang="uk-UA" sz="2000" b="1" dirty="0" err="1">
                <a:latin typeface="Verdana" pitchFamily="34" charset="0"/>
                <a:ea typeface="Verdana" pitchFamily="34" charset="0"/>
              </a:rPr>
              <a:t>самоізольований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 несущий провід</a:t>
            </a:r>
            <a:endParaRPr lang="ru-RU" sz="20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2050" name="Picture 2" descr="C:\Users\regp2\Desktop\фото для звіту міського голови\СЛАЙДИ фото\Павлоград світло\524083753_1200803412062190_3532899333420579641_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2435" y="2534374"/>
            <a:ext cx="3408825" cy="4230787"/>
          </a:xfrm>
          <a:prstGeom prst="rect">
            <a:avLst/>
          </a:prstGeom>
          <a:noFill/>
        </p:spPr>
      </p:pic>
      <p:pic>
        <p:nvPicPr>
          <p:cNvPr id="2051" name="Picture 3" descr="C:\Users\regp2\Desktop\фото для звіту міського голови\СЛАЙДИ фото\Павлоград світло\542753649_1236305945178603_597977301626840641_n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12457" y="2597640"/>
            <a:ext cx="3473128" cy="4179724"/>
          </a:xfrm>
          <a:prstGeom prst="rect">
            <a:avLst/>
          </a:prstGeom>
          <a:noFill/>
        </p:spPr>
      </p:pic>
      <p:pic>
        <p:nvPicPr>
          <p:cNvPr id="2053" name="Picture 5" descr="C:\Users\regp2\Desktop\фото для звіту міського голови\СЛАЙДИ фото\Павлоград світло\newsvideopic_gorsovet-odobril-peredachu-v-koncessiyu-ulichnog050198_145867130375_592416e26f69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72672" y="2541767"/>
            <a:ext cx="3918031" cy="2612020"/>
          </a:xfrm>
          <a:prstGeom prst="rect">
            <a:avLst/>
          </a:prstGeom>
          <a:noFill/>
        </p:spPr>
      </p:pic>
      <p:pic>
        <p:nvPicPr>
          <p:cNvPr id="2052" name="Picture 4" descr="C:\Users\regp2\Desktop\фото для звіту міського голови\СЛАЙДИ фото\Павлоград світло\dneprovskaya-2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79687" y="4408144"/>
            <a:ext cx="3902075" cy="238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342899" y="1176314"/>
            <a:ext cx="52863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</a:pPr>
            <a:r>
              <a:rPr lang="uk-UA" sz="2000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«Громадська безпека» :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</a:pPr>
            <a:endParaRPr lang="uk-UA" sz="1400" b="1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15</a:t>
            </a:r>
            <a:r>
              <a:rPr lang="uk-UA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камер зовнішнього </a:t>
            </a:r>
            <a:r>
              <a:rPr lang="uk-UA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відеоспостереження</a:t>
            </a:r>
            <a:r>
              <a:rPr lang="uk-UA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встановлено в 2025 на загальну суму            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790 тис. грн</a:t>
            </a:r>
            <a:r>
              <a:rPr lang="uk-UA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.</a:t>
            </a: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</a:t>
            </a:r>
            <a:r>
              <a:rPr lang="uk-UA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камера </a:t>
            </a:r>
            <a:r>
              <a:rPr lang="uk-UA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відеоспостереження</a:t>
            </a:r>
            <a:r>
              <a:rPr lang="uk-UA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встановлені та працюють в місті,                   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26  </a:t>
            </a:r>
            <a:r>
              <a:rPr lang="uk-UA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з них - номерні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7034"/>
            <a:ext cx="1100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Бе</a:t>
            </a:r>
            <a:r>
              <a:rPr lang="uk-UA" sz="36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зпечний дім – безпечне місто</a:t>
            </a:r>
            <a:endParaRPr lang="ru-RU" sz="36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34974" y="1193316"/>
            <a:ext cx="625702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«Безпека на дорогах»: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Працює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автоматизована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система                       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Єдиного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паркувального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простору»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Встановлено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камери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фіксації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швидкості</a:t>
            </a:r>
            <a:endParaRPr lang="ru-RU" sz="1600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17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-ти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з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23-х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світлофорів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встановлені</a:t>
            </a:r>
            <a:r>
              <a:rPr lang="ru-RU" sz="1600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 блоки резервного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Times New Roman" pitchFamily="18" charset="0"/>
              </a:rPr>
              <a:t>живлення</a:t>
            </a:r>
            <a:endParaRPr lang="ru-RU" sz="1600" dirty="0"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2054" name="Picture 6" descr="https://new.xn--80aafeg3bveo.dp.ua/wp-content/uploads/2017/07/YM0bvgxUTXA-696x4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0642" y="3465956"/>
            <a:ext cx="4333336" cy="339204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8971" y="3485072"/>
            <a:ext cx="2692838" cy="337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Равнобедренный треугольник 9"/>
          <p:cNvSpPr/>
          <p:nvPr/>
        </p:nvSpPr>
        <p:spPr>
          <a:xfrm>
            <a:off x="7112615" y="6528412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" descr="C:\Users\ekonom3\Desktop\2024\парковка.jpg"/>
          <p:cNvPicPr>
            <a:picLocks noChangeAspect="1" noChangeArrowheads="1"/>
          </p:cNvPicPr>
          <p:nvPr/>
        </p:nvPicPr>
        <p:blipFill>
          <a:blip r:embed="rId4" cstate="screen"/>
          <a:srcRect t="10798" b="3766"/>
          <a:stretch>
            <a:fillRect/>
          </a:stretch>
        </p:blipFill>
        <p:spPr bwMode="auto">
          <a:xfrm>
            <a:off x="485774" y="3459152"/>
            <a:ext cx="4410076" cy="3398848"/>
          </a:xfrm>
          <a:prstGeom prst="rect">
            <a:avLst/>
          </a:prstGeom>
          <a:noFill/>
        </p:spPr>
      </p:pic>
      <p:sp>
        <p:nvSpPr>
          <p:cNvPr id="9" name="Равнобедренный треугольник 8"/>
          <p:cNvSpPr/>
          <p:nvPr/>
        </p:nvSpPr>
        <p:spPr>
          <a:xfrm rot="10800000">
            <a:off x="4327056" y="3445671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3577" y="130121"/>
            <a:ext cx="75900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Якісна питна вода</a:t>
            </a:r>
            <a:endParaRPr lang="ru-RU" sz="44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260" y="784784"/>
            <a:ext cx="117271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</a:pPr>
            <a:endParaRPr lang="uk-UA" sz="2000" b="1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2000" b="1" dirty="0" err="1">
                <a:latin typeface="Verdana" pitchFamily="34" charset="0"/>
                <a:ea typeface="Verdana" pitchFamily="34" charset="0"/>
              </a:rPr>
              <a:t>Павлоградський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b="1" dirty="0" err="1">
                <a:latin typeface="Verdana" pitchFamily="34" charset="0"/>
                <a:ea typeface="Verdana" pitchFamily="34" charset="0"/>
              </a:rPr>
              <a:t>водозабор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має можливість постачати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до 4,3 тис.м</a:t>
            </a:r>
            <a:r>
              <a:rPr lang="uk-UA" sz="2000" b="1" baseline="300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питної води раз на 3-4 доби.</a:t>
            </a:r>
            <a:endParaRPr lang="ru-RU" sz="2000" b="1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uk-UA" sz="2000" b="1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</a:pPr>
            <a:r>
              <a:rPr lang="en-US" sz="2000" b="1" dirty="0">
                <a:latin typeface="Verdana" pitchFamily="34" charset="0"/>
                <a:ea typeface="Verdana" pitchFamily="34" charset="0"/>
              </a:rPr>
              <a:t>                          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В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2026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році плануємо:</a:t>
            </a:r>
          </a:p>
          <a:p>
            <a:pPr lvl="1">
              <a:buClr>
                <a:srgbClr val="0062AC"/>
              </a:buClr>
            </a:pPr>
            <a:r>
              <a:rPr lang="en-US" sz="2000" b="1" dirty="0">
                <a:latin typeface="Verdana" pitchFamily="34" charset="0"/>
                <a:ea typeface="Verdana" pitchFamily="34" charset="0"/>
              </a:rPr>
              <a:t>               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буріння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3-х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нових свердловин</a:t>
            </a:r>
          </a:p>
          <a:p>
            <a:pPr lvl="1">
              <a:buClr>
                <a:srgbClr val="0062AC"/>
              </a:buClr>
            </a:pPr>
            <a:r>
              <a:rPr lang="en-US" sz="2000" b="1">
                <a:latin typeface="Verdana" pitchFamily="34" charset="0"/>
                <a:ea typeface="Verdana" pitchFamily="34" charset="0"/>
              </a:rPr>
              <a:t>               </a:t>
            </a:r>
            <a:r>
              <a:rPr lang="uk-UA" sz="2000" b="1">
                <a:latin typeface="Verdana" pitchFamily="34" charset="0"/>
                <a:ea typeface="Verdana" pitchFamily="34" charset="0"/>
              </a:rPr>
              <a:t>будівництво 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нового резервуару</a:t>
            </a:r>
          </a:p>
          <a:p>
            <a:pPr lvl="1">
              <a:buClr>
                <a:srgbClr val="0062AC"/>
              </a:buClr>
            </a:pPr>
            <a:r>
              <a:rPr lang="en-US" sz="2000" b="1" dirty="0">
                <a:latin typeface="Verdana" pitchFamily="34" charset="0"/>
                <a:ea typeface="Verdana" pitchFamily="34" charset="0"/>
              </a:rPr>
              <a:t>               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встановлення сонячної станції</a:t>
            </a:r>
          </a:p>
          <a:p>
            <a:pPr lvl="1">
              <a:buClr>
                <a:srgbClr val="0062AC"/>
              </a:buClr>
            </a:pPr>
            <a:r>
              <a:rPr lang="en-US" sz="2000" b="1" dirty="0">
                <a:latin typeface="Verdana" pitchFamily="34" charset="0"/>
                <a:ea typeface="Verdana" pitchFamily="34" charset="0"/>
              </a:rPr>
              <a:t>               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вихід на проміжну потужність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3,7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тис.м</a:t>
            </a:r>
            <a:r>
              <a:rPr lang="uk-UA" sz="2000" b="1" baseline="30000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3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2000" b="1" dirty="0">
                <a:latin typeface="Verdana" pitchFamily="34" charset="0"/>
                <a:ea typeface="Verdana" pitchFamily="34" charset="0"/>
              </a:rPr>
              <a:t>на добу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uk-UA" sz="20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9" name="Picture 2" descr="C:\Users\regp2\Desktop\vodozabor-bez-logo-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8129" y="3634124"/>
            <a:ext cx="4113986" cy="3084653"/>
          </a:xfrm>
          <a:prstGeom prst="rect">
            <a:avLst/>
          </a:prstGeom>
          <a:noFill/>
        </p:spPr>
      </p:pic>
      <p:pic>
        <p:nvPicPr>
          <p:cNvPr id="10" name="Picture 3" descr="C:\Users\regp2\Desktop\vodozabor-bez-logo-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5805" y="3579666"/>
            <a:ext cx="4183021" cy="3136415"/>
          </a:xfrm>
          <a:prstGeom prst="rect">
            <a:avLst/>
          </a:prstGeom>
          <a:noFill/>
        </p:spPr>
      </p:pic>
      <p:pic>
        <p:nvPicPr>
          <p:cNvPr id="11" name="Picture 4" descr="C:\Users\regp2\Desktop\фото для звіту міського голови\СЛАЙДИ фото\Павлоградский водозабор\photo_2025-12-04_10-32-4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05485" y="3639337"/>
            <a:ext cx="3375709" cy="3046135"/>
          </a:xfrm>
          <a:prstGeom prst="rect">
            <a:avLst/>
          </a:prstGeom>
          <a:noFill/>
        </p:spPr>
      </p:pic>
      <p:sp>
        <p:nvSpPr>
          <p:cNvPr id="12" name="Равнобедренный треугольник 11"/>
          <p:cNvSpPr/>
          <p:nvPr/>
        </p:nvSpPr>
        <p:spPr>
          <a:xfrm>
            <a:off x="7181627" y="6373136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0800000">
            <a:off x="3717276" y="3614963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2860" y="237523"/>
            <a:ext cx="9240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850" eaLnBrk="0" hangingPunct="0"/>
            <a:r>
              <a:rPr lang="uk-UA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Житло для внутрішньо переміщених осіб</a:t>
            </a: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272540" y="5798308"/>
            <a:ext cx="97548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Р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еконструкція гуртожитку № 9/2 на </a:t>
            </a:r>
            <a:r>
              <a:rPr kumimoji="0" lang="uk-UA" sz="2000" b="1" i="0" u="none" strike="noStrike" cap="none" normalizeH="0" baseline="0" dirty="0" err="1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вул.Промислова</a:t>
            </a:r>
            <a:r>
              <a:rPr kumimoji="0" lang="uk-UA" sz="20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2025</a:t>
            </a:r>
            <a:r>
              <a:rPr kumimoji="0" lang="uk-UA" sz="2000" b="1" i="0" u="none" strike="noStrike" cap="none" normalizeH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 рік – вартість робіт 63 </a:t>
            </a:r>
            <a:r>
              <a:rPr kumimoji="0" lang="uk-UA" sz="2000" b="1" i="0" u="none" strike="noStrike" cap="none" normalizeH="0" dirty="0" err="1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млн.грн</a:t>
            </a:r>
            <a:r>
              <a:rPr kumimoji="0" lang="uk-UA" sz="2000" b="1" i="0" u="none" strike="noStrike" cap="none" normalizeH="0" dirty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Times New Roman" pitchFamily="18" charset="0"/>
              </a:rPr>
              <a:t>. (держ</a:t>
            </a:r>
            <a:r>
              <a:rPr lang="uk-UA" sz="2000" b="1" dirty="0">
                <a:latin typeface="Verdana" pitchFamily="34" charset="0"/>
                <a:ea typeface="Verdana" pitchFamily="34" charset="0"/>
                <a:cs typeface="Times New Roman" pitchFamily="18" charset="0"/>
              </a:rPr>
              <a:t>бюджет)</a:t>
            </a:r>
            <a:endParaRPr kumimoji="0" lang="uk-UA" sz="2000" b="1" i="0" u="none" strike="noStrike" cap="none" normalizeH="0" baseline="0" dirty="0">
              <a:ln>
                <a:noFill/>
              </a:ln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5" name="Picture 2" descr="C:\Users\regp2\Desktop\фото для звіту міського голови\гуртожит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196" y="1191401"/>
            <a:ext cx="6209817" cy="4141947"/>
          </a:xfrm>
          <a:prstGeom prst="rect">
            <a:avLst/>
          </a:prstGeom>
          <a:noFill/>
        </p:spPr>
      </p:pic>
      <p:pic>
        <p:nvPicPr>
          <p:cNvPr id="6" name="Picture 3" descr="C:\Users\regp2\Desktop\IMG_3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3328" y="1325301"/>
            <a:ext cx="5365187" cy="4045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6524EF-4146-5063-C238-6606F5F9E575}"/>
              </a:ext>
            </a:extLst>
          </p:cNvPr>
          <p:cNvSpPr txBox="1"/>
          <p:nvPr/>
        </p:nvSpPr>
        <p:spPr>
          <a:xfrm>
            <a:off x="4267200" y="138549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62A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2025 рік</a:t>
            </a:r>
            <a:endParaRPr lang="x-none" sz="4800" b="1" spc="60" dirty="0">
              <a:solidFill>
                <a:srgbClr val="0062AC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9614" y="0"/>
            <a:ext cx="2345586" cy="1352546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>
          <a:xfrm>
            <a:off x="5520020" y="6528412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8" name="AutoShape 14" descr="IMG_95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1040" name="AutoShape 16" descr="IMG_95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067" name="Picture 19" descr="C:\Users\regp2\Desktop\фото для звіту міського голови\для коллажа\IMG_237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460831"/>
            <a:ext cx="3346212" cy="3397169"/>
          </a:xfrm>
          <a:prstGeom prst="rect">
            <a:avLst/>
          </a:prstGeom>
          <a:noFill/>
        </p:spPr>
      </p:pic>
      <p:pic>
        <p:nvPicPr>
          <p:cNvPr id="1026" name="Picture 2" descr="C:\Users\regp2\Desktop\фото для звіту міського голови\для коллажа\photo_2025-11-28_12-36-3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727313" y="138229"/>
            <a:ext cx="3464687" cy="1951774"/>
          </a:xfrm>
          <a:prstGeom prst="rect">
            <a:avLst/>
          </a:prstGeom>
          <a:noFill/>
        </p:spPr>
      </p:pic>
      <p:pic>
        <p:nvPicPr>
          <p:cNvPr id="15" name="Picture 3" descr="C:\Users\regp2\Desktop\фото для звіту міського голови\для коллажа\IMG_12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53675" y="2272046"/>
            <a:ext cx="2738325" cy="4107489"/>
          </a:xfrm>
          <a:prstGeom prst="rect">
            <a:avLst/>
          </a:prstGeom>
          <a:noFill/>
        </p:spPr>
      </p:pic>
      <p:pic>
        <p:nvPicPr>
          <p:cNvPr id="16" name="Picture 8" descr="C:\Users\regp2\Desktop\фото для звіту міського голови\для коллажа\photo_2025-08-23_09-19-1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17758" y="3322450"/>
            <a:ext cx="2914399" cy="3535550"/>
          </a:xfrm>
          <a:prstGeom prst="rect">
            <a:avLst/>
          </a:prstGeom>
          <a:noFill/>
        </p:spPr>
      </p:pic>
      <p:pic>
        <p:nvPicPr>
          <p:cNvPr id="2054" name="Picture 6" descr="C:\Users\regp2\Desktop\фото для звіту міського голови\для коллажа\photo_2025-09-10_09-02-4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2454" y="0"/>
            <a:ext cx="3252487" cy="4230901"/>
          </a:xfrm>
          <a:prstGeom prst="rect">
            <a:avLst/>
          </a:prstGeom>
          <a:noFill/>
        </p:spPr>
      </p:pic>
      <p:pic>
        <p:nvPicPr>
          <p:cNvPr id="17" name="Рисунок 16" descr="IMG_133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7800"/>
            <a:ext cx="4798202" cy="3200400"/>
          </a:xfrm>
          <a:prstGeom prst="rect">
            <a:avLst/>
          </a:prstGeom>
        </p:spPr>
      </p:pic>
      <p:pic>
        <p:nvPicPr>
          <p:cNvPr id="2065" name="Picture 17" descr="C:\Users\regp2\Desktop\фото для звіту міського голови\для коллажа\IMG_893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74623" y="0"/>
            <a:ext cx="3003089" cy="2558005"/>
          </a:xfrm>
          <a:prstGeom prst="rect">
            <a:avLst/>
          </a:prstGeom>
          <a:noFill/>
        </p:spPr>
      </p:pic>
      <p:pic>
        <p:nvPicPr>
          <p:cNvPr id="2050" name="Picture 2" descr="C:\Users\regp2\Desktop\фото для звіту міського голови\для коллажа\IMG_002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7211" y="2511706"/>
            <a:ext cx="3219692" cy="4346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8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6905" y="931653"/>
            <a:ext cx="11812438" cy="27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З </a:t>
            </a:r>
            <a:r>
              <a:rPr kumimoji="0" lang="uk-UA" altLang="zh-CN" sz="1600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резервного фонду бюджету спрямовано 9,2 млн. грн. в т.ч. на: </a:t>
            </a:r>
            <a:endParaRPr kumimoji="0" lang="ru-RU" altLang="zh-CN" sz="1600" b="0" i="0" u="none" strike="noStrike" cap="none" normalizeH="0" baseline="0" dirty="0">
              <a:ln>
                <a:noFill/>
              </a:ln>
              <a:solidFill>
                <a:srgbClr val="0062AC"/>
              </a:solidFill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1,4 </a:t>
            </a:r>
            <a:r>
              <a:rPr lang="uk-UA" altLang="zh-CN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млн.грн</a:t>
            </a:r>
            <a:r>
              <a:rPr lang="uk-UA" altLang="zh-CN" sz="1600" dirty="0" err="1">
                <a:latin typeface="Verdana" pitchFamily="34" charset="0"/>
                <a:ea typeface="Verdana" pitchFamily="34" charset="0"/>
                <a:cs typeface="Arial" pitchFamily="34" charset="0"/>
              </a:rPr>
              <a:t>.-</a:t>
            </a:r>
            <a:r>
              <a:rPr lang="uk-UA" altLang="zh-CN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заходи з благоустрою міста,  </a:t>
            </a:r>
            <a:endParaRPr lang="ru-RU" altLang="zh-CN" sz="1600" dirty="0"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1,5 </a:t>
            </a:r>
            <a:r>
              <a:rPr lang="uk-UA" altLang="zh-CN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млн</a:t>
            </a: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грн</a:t>
            </a:r>
            <a:r>
              <a:rPr lang="uk-UA" altLang="zh-CN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. -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блоки безперебійного живлення для забезпечення роботи світлофорних об'єктів.</a:t>
            </a:r>
            <a:endParaRPr kumimoji="0" lang="en-US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endParaRPr kumimoji="0" lang="ru-RU" altLang="zh-C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zh-CN" sz="1600" b="1" i="0" u="none" strike="noStrike" cap="none" normalizeH="0" baseline="0" dirty="0">
                <a:ln>
                  <a:noFill/>
                </a:ln>
                <a:solidFill>
                  <a:srgbClr val="0062AC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Виготовлення ПКД: </a:t>
            </a:r>
            <a:endParaRPr lang="ru-RU" altLang="zh-CN" sz="1600" b="1" dirty="0">
              <a:solidFill>
                <a:srgbClr val="0062AC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1,6 млн. </a:t>
            </a:r>
            <a:r>
              <a:rPr lang="uk-UA" altLang="zh-CN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грн</a:t>
            </a:r>
            <a:r>
              <a:rPr lang="uk-UA" altLang="zh-CN" sz="1600" dirty="0" err="1">
                <a:latin typeface="Verdana" pitchFamily="34" charset="0"/>
                <a:ea typeface="Verdana" pitchFamily="34" charset="0"/>
                <a:cs typeface="Arial" pitchFamily="34" charset="0"/>
              </a:rPr>
              <a:t>.-</a:t>
            </a:r>
            <a:r>
              <a:rPr lang="uk-UA" altLang="zh-CN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будівництва полігону ТПВ;  </a:t>
            </a:r>
            <a:endParaRPr lang="ru-RU" altLang="zh-CN" sz="1600" dirty="0"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SzTx/>
              <a:buFont typeface="Wingdings" pitchFamily="2" charset="2"/>
              <a:buChar char="v"/>
              <a:tabLst/>
            </a:pP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0,7 млн. </a:t>
            </a:r>
            <a:r>
              <a:rPr lang="uk-UA" altLang="zh-CN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грн.</a:t>
            </a:r>
            <a:r>
              <a:rPr lang="uk-UA" altLang="zh-CN" sz="1600" dirty="0" err="1">
                <a:latin typeface="Verdana" pitchFamily="34" charset="0"/>
                <a:ea typeface="Verdana" pitchFamily="34" charset="0"/>
                <a:cs typeface="Arial" pitchFamily="34" charset="0"/>
              </a:rPr>
              <a:t>-</a:t>
            </a: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реконструкції споруди цивільного захисту на вул. Героїв України 2б;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altLang="zh-CN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0,9 млн. </a:t>
            </a:r>
            <a:r>
              <a:rPr lang="uk-UA" altLang="zh-CN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грн.</a:t>
            </a:r>
            <a:r>
              <a:rPr lang="uk-UA" altLang="zh-CN" sz="1600" dirty="0" err="1">
                <a:latin typeface="Verdana" pitchFamily="34" charset="0"/>
                <a:ea typeface="Verdana" pitchFamily="34" charset="0"/>
                <a:cs typeface="Arial" pitchFamily="34" charset="0"/>
              </a:rPr>
              <a:t>-</a:t>
            </a: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капітального ремонту та реконструкції  доріг; </a:t>
            </a:r>
            <a:endParaRPr lang="ru-RU" altLang="zh-CN" sz="1600" dirty="0"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1 млн. </a:t>
            </a:r>
            <a:r>
              <a:rPr lang="uk-UA" altLang="zh-CN" sz="1600" b="1" dirty="0" err="1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грн</a:t>
            </a:r>
            <a:r>
              <a:rPr lang="uk-UA" altLang="zh-CN" sz="1600" dirty="0" err="1">
                <a:latin typeface="Verdana" pitchFamily="34" charset="0"/>
                <a:ea typeface="Verdana" pitchFamily="34" charset="0"/>
                <a:cs typeface="Arial" pitchFamily="34" charset="0"/>
              </a:rPr>
              <a:t>.-</a:t>
            </a:r>
            <a:r>
              <a:rPr lang="uk-UA" altLang="zh-CN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капітального ремонту шляхопроводу на перетині з залізницею </a:t>
            </a:r>
            <a:r>
              <a:rPr kumimoji="0" lang="uk-UA" altLang="zh-CN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Покровськ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 - Павлоград 1; </a:t>
            </a:r>
            <a:endParaRPr lang="ru-RU" altLang="zh-CN" sz="1600" dirty="0"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1 млн. грн. </a:t>
            </a:r>
            <a:r>
              <a:rPr lang="uk-UA" altLang="zh-CN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-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реконструкції шляхопроводу через залізничні колії на селище18 Вересня;</a:t>
            </a:r>
            <a:endParaRPr lang="ru-RU" altLang="zh-CN" sz="1600" dirty="0"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62AC"/>
              </a:buClr>
              <a:buFont typeface="Wingdings" pitchFamily="2" charset="2"/>
              <a:buChar char="v"/>
            </a:pPr>
            <a:r>
              <a:rPr lang="uk-UA" altLang="zh-CN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400 тис. грн.</a:t>
            </a:r>
            <a:r>
              <a:rPr lang="uk-UA" altLang="zh-CN" sz="1600" dirty="0">
                <a:latin typeface="Verdana" pitchFamily="34" charset="0"/>
                <a:ea typeface="Verdana" pitchFamily="34" charset="0"/>
                <a:cs typeface="Arial" pitchFamily="34" charset="0"/>
              </a:rPr>
              <a:t> - </a:t>
            </a:r>
            <a:r>
              <a:rPr kumimoji="0" lang="uk-UA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Arial" pitchFamily="34" charset="0"/>
              </a:rPr>
              <a:t>реконструкції світлофорного об`єкту на перехресті вул. Дніпровська - вул. Полтавська.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2534"/>
            <a:ext cx="109814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Реалізація проектів та виготовлення </a:t>
            </a:r>
            <a:r>
              <a:rPr lang="uk-UA" sz="28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проєктно</a:t>
            </a:r>
            <a:r>
              <a:rPr lang="uk-UA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– кошторисної </a:t>
            </a:r>
            <a:r>
              <a:rPr lang="uk-UA" altLang="zh-CN" sz="28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документації   </a:t>
            </a:r>
            <a:endParaRPr lang="uk-UA" sz="28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029" name="Picture 5" descr="Капремонт шляхопроводу через залізничну колію на вул. Полярній у Києві: скільки планують заплати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3660" y="3581495"/>
            <a:ext cx="5118340" cy="327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https://new.xn--80aafeg3bveo.dp.ua/wp-content/uploads/2024/12/FB_IMG_1733739278938-768x102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09691" y="3581810"/>
            <a:ext cx="2846716" cy="3276189"/>
          </a:xfrm>
          <a:prstGeom prst="rect">
            <a:avLst/>
          </a:prstGeom>
          <a:noFill/>
        </p:spPr>
      </p:pic>
      <p:sp>
        <p:nvSpPr>
          <p:cNvPr id="1031" name="AutoShape 7" descr="Які дороги та шляхопроводи добудують у Києві у 2024 роц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https://new.xn--80aafeg3bveo.dp.ua/wp-content/uploads/2024/10/remon3-1024x576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396" y="3624203"/>
            <a:ext cx="4037162" cy="3233797"/>
          </a:xfrm>
          <a:prstGeom prst="rect">
            <a:avLst/>
          </a:prstGeom>
          <a:noFill/>
        </p:spPr>
      </p:pic>
      <p:sp>
        <p:nvSpPr>
          <p:cNvPr id="8" name="Равнобедренный треугольник 7"/>
          <p:cNvSpPr/>
          <p:nvPr/>
        </p:nvSpPr>
        <p:spPr>
          <a:xfrm rot="10800000">
            <a:off x="3596505" y="3571832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6439756" y="6528412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957533"/>
          <a:ext cx="6084928" cy="6099048"/>
        </p:xfrm>
        <a:graphic>
          <a:graphicData uri="http://schemas.openxmlformats.org/drawingml/2006/table">
            <a:tbl>
              <a:tblPr/>
              <a:tblGrid>
                <a:gridCol w="60849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1344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Озерна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Миру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проїзд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від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Дніпровська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до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ліцею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№19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064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проїзд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вздовж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будинків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№ 368, 370а, 366 на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Дніпровська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Берегова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Тимофіївська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Євгена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Панченка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Повстання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Ушинського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Водопровідна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Леоніда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Каденюка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Волонтерів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Дмитра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Бочарникова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Шкільна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від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Промислова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до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Олександрівська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Дмитра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Яворницького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від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Дніпровська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до буд. № 319)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Європейська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, 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Івана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Сірка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, 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Промислова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Калинова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Будівельна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Ватоліної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Паркова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Незалежності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Перемоги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пров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Пожежний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Григорія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Шияна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Світанкова</a:t>
                      </a: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проїзд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від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Волонтерів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, 11 до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Дніпровська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2AC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200" b="1" dirty="0" err="1"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вул</a:t>
                      </a:r>
                      <a:r>
                        <a:rPr lang="ru-RU" sz="1200" b="1" dirty="0"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. Олени </a:t>
                      </a:r>
                      <a:r>
                        <a:rPr lang="ru-RU" sz="1200" b="1" dirty="0" err="1">
                          <a:latin typeface="Times New Roman" pitchFamily="18" charset="0"/>
                          <a:ea typeface="Verdana" pitchFamily="34" charset="0"/>
                          <a:cs typeface="Times New Roman" pitchFamily="18" charset="0"/>
                        </a:rPr>
                        <a:t>Пчілки</a:t>
                      </a:r>
                      <a:endParaRPr lang="uk-UA" sz="1200" b="1" dirty="0"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62AC"/>
                        </a:buClr>
                        <a:buFont typeface="Wingdings" pitchFamily="2" charset="2"/>
                        <a:buChar char="v"/>
                      </a:pPr>
                      <a:endParaRPr kumimoji="0" lang="uk-UA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Verdana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5986732" y="919646"/>
            <a:ext cx="5952228" cy="582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Виноградна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проїзд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від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Європейська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гімназії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№8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проїзду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будівлі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№ 72 на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Соборна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проїзду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будівлі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№ 71а на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Дніпровська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Сумська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Рєпіна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Олеся Гончара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Підгірна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Азовська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Олександрівська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Сергія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Корольова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Верстатобудівників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Мужності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Преображенська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Заводська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Героїв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України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пров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Берестовий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Педагогічна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Миколи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Шутя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Соборна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Центральна до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гаражних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товариств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"Старт" та "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Каракуми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"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пров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Новий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пров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Бірюзовий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(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від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Олександра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Довженка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до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пров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Троїцький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)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Максима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Рильського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Івана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Богуна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Полтавська</a:t>
            </a:r>
            <a:endParaRPr lang="uk-UA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Clr>
                <a:srgbClr val="0062AC"/>
              </a:buClr>
              <a:buFont typeface="Wingdings" pitchFamily="2" charset="2"/>
              <a:buChar char="v"/>
            </a:pP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вул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Валерія</a:t>
            </a:r>
            <a:r>
              <a:rPr lang="ru-RU" sz="12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Лобановського</a:t>
            </a:r>
            <a:endParaRPr lang="ru-RU" sz="12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0532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Ремонтні роботи проведені на 56 вулицях </a:t>
            </a:r>
          </a:p>
          <a:p>
            <a:pPr algn="ctr"/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(145,7 </a:t>
            </a:r>
            <a:r>
              <a:rPr lang="uk-UA" sz="3200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млн.грн</a:t>
            </a:r>
            <a:r>
              <a:rPr lang="uk-UA" sz="32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.):</a:t>
            </a:r>
            <a:endParaRPr lang="ru-RU" sz="32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Новая папка\photo_5314264719151534476_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4561" y="2885860"/>
            <a:ext cx="7137439" cy="3972140"/>
          </a:xfrm>
          <a:prstGeom prst="rect">
            <a:avLst/>
          </a:prstGeom>
          <a:noFill/>
        </p:spPr>
      </p:pic>
      <p:pic>
        <p:nvPicPr>
          <p:cNvPr id="1029" name="Picture 5" descr="D:\Новая папка\photo_5314264719151534469_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9590"/>
            <a:ext cx="6634716" cy="37423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50" y="219075"/>
            <a:ext cx="10067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КП</a:t>
            </a:r>
            <a:r>
              <a:rPr lang="uk-UA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“СПЕЦІАЛІЗОВАНА АГЕНЦІЯ РИТУАЛ”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2251" y="1228725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spc="60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13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кладовищ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Загальна площа </a:t>
            </a:r>
            <a:r>
              <a:rPr lang="uk-UA" sz="2400" b="1" spc="60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46 га</a:t>
            </a:r>
          </a:p>
          <a:p>
            <a:pPr>
              <a:buFont typeface="Wingdings" pitchFamily="2" charset="2"/>
              <a:buChar char="v"/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400" b="1" spc="60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8,4 млн. грн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. – утримання кладовищ</a:t>
            </a:r>
          </a:p>
          <a:p>
            <a:endParaRPr lang="uk-U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9107" y="4987798"/>
            <a:ext cx="54367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Встановлено системи </a:t>
            </a:r>
            <a:r>
              <a:rPr lang="uk-UA" sz="28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відеоспостереження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та освітлення</a:t>
            </a:r>
            <a:endParaRPr lang="uk-UA" sz="28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regp2\Desktop\фото для звіту міського голови\Підприємства та підприємці\зображення_viber_2025-12-04_15-20-52-7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7833" y="1161871"/>
            <a:ext cx="3356658" cy="3282807"/>
          </a:xfrm>
          <a:prstGeom prst="rect">
            <a:avLst/>
          </a:prstGeom>
          <a:noFill/>
        </p:spPr>
      </p:pic>
      <p:pic>
        <p:nvPicPr>
          <p:cNvPr id="3" name="Picture 6" descr="C:\Users\regp2\Desktop\фото для звіту міського голови\Підприємства та підприємці\1633076770153-scale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32038" y="1157467"/>
            <a:ext cx="3154744" cy="3536709"/>
          </a:xfrm>
          <a:prstGeom prst="rect">
            <a:avLst/>
          </a:prstGeom>
          <a:noFill/>
        </p:spPr>
      </p:pic>
      <p:pic>
        <p:nvPicPr>
          <p:cNvPr id="4" name="Picture 7" descr="C:\Users\regp2\Desktop\фото для звіту міського голови\Підприємства та підприємці\157976887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6258" y="4195180"/>
            <a:ext cx="3356658" cy="2558649"/>
          </a:xfrm>
          <a:prstGeom prst="rect">
            <a:avLst/>
          </a:prstGeom>
          <a:noFill/>
        </p:spPr>
      </p:pic>
      <p:pic>
        <p:nvPicPr>
          <p:cNvPr id="5" name="Picture 2" descr="C:\Users\regp2\Desktop\фото для звіту міського голови\Підприємства та підприємці\51_main-v16425979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8663" y="3983751"/>
            <a:ext cx="3883307" cy="2717989"/>
          </a:xfrm>
          <a:prstGeom prst="rect">
            <a:avLst/>
          </a:prstGeom>
          <a:noFill/>
        </p:spPr>
      </p:pic>
      <p:pic>
        <p:nvPicPr>
          <p:cNvPr id="6" name="Picture 8" descr="C:\Users\regp2\Desktop\фото для звіту міського голови\Підприємства та підприємці\зображення_viber_2025-12-04_15-21-40-947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59014" y="3460830"/>
            <a:ext cx="3353841" cy="3269848"/>
          </a:xfrm>
          <a:prstGeom prst="rect">
            <a:avLst/>
          </a:prstGeom>
          <a:noFill/>
        </p:spPr>
      </p:pic>
      <p:pic>
        <p:nvPicPr>
          <p:cNvPr id="7" name="Picture 3" descr="C:\Users\regp2\Desktop\фото для звіту міського голови\Підприємства та підприємці\moloko-102906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180442" y="1134318"/>
            <a:ext cx="3821293" cy="2809753"/>
          </a:xfrm>
          <a:prstGeom prst="rect">
            <a:avLst/>
          </a:prstGeom>
          <a:noFill/>
        </p:spPr>
      </p:pic>
      <p:sp>
        <p:nvSpPr>
          <p:cNvPr id="8" name="Равнобедренный треугольник 7"/>
          <p:cNvSpPr/>
          <p:nvPr/>
        </p:nvSpPr>
        <p:spPr>
          <a:xfrm rot="16200000">
            <a:off x="11335538" y="5938491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6200000">
            <a:off x="11313225" y="2374762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6200000">
            <a:off x="11308203" y="3274779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6200000">
            <a:off x="11329787" y="4164325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6200000">
            <a:off x="11316137" y="5081814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6200000">
            <a:off x="11287383" y="1507603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114300" y="145131"/>
            <a:ext cx="11059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ПРОМИСЛОВІСТЬ</a:t>
            </a:r>
            <a:endParaRPr lang="ru-RU" sz="44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7482D0-3F99-0442-8BE2-16D88B31E42C}"/>
              </a:ext>
            </a:extLst>
          </p:cNvPr>
          <p:cNvSpPr txBox="1"/>
          <p:nvPr/>
        </p:nvSpPr>
        <p:spPr>
          <a:xfrm>
            <a:off x="0" y="1061048"/>
            <a:ext cx="8427720" cy="178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">
              <a:lnSpc>
                <a:spcPct val="95000"/>
              </a:lnSpc>
              <a:tabLst>
                <a:tab pos="270510" algn="l"/>
                <a:tab pos="540385" algn="l"/>
                <a:tab pos="5941060" algn="l"/>
              </a:tabLst>
            </a:pPr>
            <a:r>
              <a:rPr lang="uk-UA" sz="3200" b="1" spc="60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           Сума </a:t>
            </a:r>
            <a:r>
              <a:rPr lang="uk-UA" sz="3200" b="1" spc="60" dirty="0" err="1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гранту-</a:t>
            </a:r>
            <a:r>
              <a:rPr lang="uk-UA" sz="3200" b="1" spc="60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200 </a:t>
            </a:r>
            <a:r>
              <a:rPr lang="uk-UA" sz="2800" b="1" spc="60" dirty="0" err="1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тис.грн</a:t>
            </a:r>
            <a:endParaRPr lang="uk-UA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71755" algn="just">
              <a:lnSpc>
                <a:spcPct val="95000"/>
              </a:lnSpc>
              <a:spcAft>
                <a:spcPts val="0"/>
              </a:spcAft>
              <a:tabLst>
                <a:tab pos="270510" algn="l"/>
                <a:tab pos="540385" algn="l"/>
                <a:tab pos="5941060" algn="l"/>
              </a:tabLst>
            </a:pPr>
            <a:r>
              <a:rPr lang="uk-UA" sz="24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2 переможця:</a:t>
            </a:r>
          </a:p>
          <a:p>
            <a:pPr marL="71755" algn="just">
              <a:lnSpc>
                <a:spcPct val="95000"/>
              </a:lnSpc>
              <a:spcAft>
                <a:spcPts val="0"/>
              </a:spcAft>
              <a:tabLst>
                <a:tab pos="270510" algn="l"/>
                <a:tab pos="540385" algn="l"/>
                <a:tab pos="5941060" algn="l"/>
              </a:tabLst>
            </a:pPr>
            <a:endParaRPr lang="uk-UA" sz="2400" b="1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>
              <a:lnSpc>
                <a:spcPct val="95000"/>
              </a:lnSpc>
              <a:spcAft>
                <a:spcPts val="0"/>
              </a:spcAft>
              <a:tabLst>
                <a:tab pos="270510" algn="l"/>
                <a:tab pos="540385" algn="l"/>
                <a:tab pos="5941060" algn="l"/>
              </a:tabLst>
            </a:pPr>
            <a:r>
              <a:rPr lang="uk-UA" dirty="0">
                <a:latin typeface="Arial" pitchFamily="34" charset="0"/>
                <a:ea typeface="Times New Roman"/>
                <a:cs typeface="Arial" pitchFamily="34" charset="0"/>
              </a:rPr>
              <a:t>    </a:t>
            </a:r>
          </a:p>
          <a:p>
            <a:pPr algn="just">
              <a:lnSpc>
                <a:spcPct val="95000"/>
              </a:lnSpc>
              <a:spcAft>
                <a:spcPts val="0"/>
              </a:spcAft>
              <a:tabLst>
                <a:tab pos="270510" algn="l"/>
                <a:tab pos="540385" algn="l"/>
                <a:tab pos="5941060" algn="l"/>
              </a:tabLst>
            </a:pPr>
            <a:endParaRPr lang="x-none" spc="80" dirty="0">
              <a:solidFill>
                <a:srgbClr val="2825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1451"/>
            <a:ext cx="1010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ПІДТРИМКА ІНІЦІАТИВНИХ ПАВЛОГРАДЦІВ</a:t>
            </a:r>
            <a:endParaRPr lang="uk-UA" sz="2800" b="1" spc="6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980122"/>
            <a:ext cx="828675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ru-RU" dirty="0"/>
              <a:t> </a:t>
            </a:r>
            <a:r>
              <a:rPr lang="ru-RU" sz="1600" b="1" dirty="0">
                <a:latin typeface="Verdana" pitchFamily="34" charset="0"/>
                <a:ea typeface="Verdana" pitchFamily="34" charset="0"/>
              </a:rPr>
              <a:t>«</a:t>
            </a:r>
            <a:r>
              <a:rPr lang="uk-UA" sz="1600" b="1" dirty="0">
                <a:latin typeface="Verdana" pitchFamily="34" charset="0"/>
                <a:ea typeface="Verdana" pitchFamily="34" charset="0"/>
              </a:rPr>
              <a:t>Кондитерська </a:t>
            </a:r>
            <a:r>
              <a:rPr lang="uk-UA" sz="1600" b="1" dirty="0" err="1">
                <a:latin typeface="Verdana" pitchFamily="34" charset="0"/>
                <a:ea typeface="Verdana" pitchFamily="34" charset="0"/>
              </a:rPr>
              <a:t>Арт-студія»-</a:t>
            </a:r>
            <a:r>
              <a:rPr lang="uk-UA" sz="1600" b="1" dirty="0">
                <a:latin typeface="Verdana" pitchFamily="34" charset="0"/>
                <a:ea typeface="Verdana" pitchFamily="34" charset="0"/>
              </a:rPr>
              <a:t> </a:t>
            </a:r>
          </a:p>
          <a:p>
            <a:pPr>
              <a:buClr>
                <a:srgbClr val="0062AC"/>
              </a:buClr>
            </a:pPr>
            <a:r>
              <a:rPr lang="uk-UA" sz="1600" b="1" dirty="0">
                <a:latin typeface="Verdana" pitchFamily="34" charset="0"/>
                <a:ea typeface="Verdana" pitchFamily="34" charset="0"/>
              </a:rPr>
              <a:t>                                                          </a:t>
            </a:r>
            <a:r>
              <a:rPr lang="uk-UA" sz="1600" dirty="0">
                <a:latin typeface="Verdana" pitchFamily="34" charset="0"/>
                <a:ea typeface="Verdana" pitchFamily="34" charset="0"/>
              </a:rPr>
              <a:t>бізнес-ідея Ольги </a:t>
            </a:r>
            <a:r>
              <a:rPr lang="uk-UA" sz="1600" dirty="0" err="1">
                <a:latin typeface="Verdana" pitchFamily="34" charset="0"/>
                <a:ea typeface="Verdana" pitchFamily="34" charset="0"/>
              </a:rPr>
              <a:t>Майєр</a:t>
            </a:r>
            <a:endParaRPr lang="uk-UA" sz="1600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uk-UA" sz="1000" dirty="0">
              <a:latin typeface="Verdana" pitchFamily="34" charset="0"/>
              <a:ea typeface="Verdana" pitchFamily="34" charset="0"/>
            </a:endParaRP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sz="1600" dirty="0">
                <a:latin typeface="Verdana" pitchFamily="34" charset="0"/>
                <a:ea typeface="Verdana" pitchFamily="34" charset="0"/>
              </a:rPr>
              <a:t> </a:t>
            </a:r>
            <a:r>
              <a:rPr lang="ru-RU" sz="1600" b="1" dirty="0">
                <a:latin typeface="Verdana" pitchFamily="34" charset="0"/>
                <a:ea typeface="Verdana" pitchFamily="34" charset="0"/>
              </a:rPr>
              <a:t>« </a:t>
            </a:r>
            <a:r>
              <a:rPr lang="en-GB" sz="1600" b="1" dirty="0">
                <a:latin typeface="Verdana" pitchFamily="34" charset="0"/>
                <a:ea typeface="Verdana" pitchFamily="34" charset="0"/>
              </a:rPr>
              <a:t>Fibonacci Bar - </a:t>
            </a:r>
            <a:r>
              <a:rPr lang="uk-UA" sz="1600" b="1" dirty="0" err="1">
                <a:latin typeface="Verdana" pitchFamily="34" charset="0"/>
                <a:ea typeface="Verdana" pitchFamily="34" charset="0"/>
              </a:rPr>
              <a:t>маф</a:t>
            </a:r>
            <a:r>
              <a:rPr lang="uk-UA" sz="16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uk-UA" sz="1600" b="1" dirty="0" err="1">
                <a:latin typeface="Verdana" pitchFamily="34" charset="0"/>
                <a:ea typeface="Verdana" pitchFamily="34" charset="0"/>
              </a:rPr>
              <a:t>сателіт»-</a:t>
            </a:r>
            <a:r>
              <a:rPr lang="uk-UA" sz="1600" b="1" dirty="0">
                <a:latin typeface="Verdana" pitchFamily="34" charset="0"/>
                <a:ea typeface="Verdana" pitchFamily="34" charset="0"/>
              </a:rPr>
              <a:t> </a:t>
            </a:r>
          </a:p>
          <a:p>
            <a:pPr>
              <a:buClr>
                <a:srgbClr val="0062AC"/>
              </a:buClr>
            </a:pPr>
            <a:r>
              <a:rPr lang="uk-UA" sz="1600" b="1" dirty="0">
                <a:latin typeface="Verdana" pitchFamily="34" charset="0"/>
                <a:ea typeface="Verdana" pitchFamily="34" charset="0"/>
              </a:rPr>
              <a:t>                                                          </a:t>
            </a:r>
            <a:r>
              <a:rPr lang="uk-UA" sz="1600" dirty="0">
                <a:latin typeface="Verdana" pitchFamily="34" charset="0"/>
                <a:ea typeface="Verdana" pitchFamily="34" charset="0"/>
              </a:rPr>
              <a:t>бізнес-ідея Олександра Міщенка</a:t>
            </a:r>
            <a:r>
              <a:rPr lang="ru-RU" sz="1600" dirty="0">
                <a:latin typeface="Verdana" pitchFamily="34" charset="0"/>
                <a:ea typeface="Verdana" pitchFamily="34" charset="0"/>
              </a:rPr>
              <a:t>  </a:t>
            </a:r>
          </a:p>
        </p:txBody>
      </p:sp>
      <p:pic>
        <p:nvPicPr>
          <p:cNvPr id="50178" name="Picture 2" descr="C:\Users\admin.ENTER\Desktop\почта\presentation\фото у Звіт міськголови 2025\фото у Звіт міськголови 2025\photo_2025-11-25_02-01-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076" y="3409950"/>
            <a:ext cx="4572000" cy="3429000"/>
          </a:xfrm>
          <a:prstGeom prst="rect">
            <a:avLst/>
          </a:prstGeom>
          <a:noFill/>
        </p:spPr>
      </p:pic>
      <p:pic>
        <p:nvPicPr>
          <p:cNvPr id="50179" name="Picture 3" descr="C:\Users\admin.ENTER\Desktop\почта\presentation\фото у Звіт міськголови 2025\фото у Звіт міськголови 2025\IMG_66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664898" y="1571625"/>
            <a:ext cx="3508052" cy="4876800"/>
          </a:xfrm>
          <a:prstGeom prst="rect">
            <a:avLst/>
          </a:prstGeom>
          <a:noFill/>
        </p:spPr>
      </p:pic>
      <p:pic>
        <p:nvPicPr>
          <p:cNvPr id="50181" name="Picture 5" descr="C:\Users\admin.ENTER\Desktop\почта\presentation\фото у Звіт міськголови 2025\фото у Звіт міськголови 2025\photo_2025-08-28_15-53-3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81575" y="3407569"/>
            <a:ext cx="4562475" cy="3421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36163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6524EF-4146-5063-C238-6606F5F9E575}"/>
              </a:ext>
            </a:extLst>
          </p:cNvPr>
          <p:cNvSpPr txBox="1"/>
          <p:nvPr/>
        </p:nvSpPr>
        <p:spPr>
          <a:xfrm>
            <a:off x="4611756" y="3617844"/>
            <a:ext cx="6361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sz="3600" b="1" spc="6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463827" y="1949211"/>
            <a:ext cx="114101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901" y="160393"/>
            <a:ext cx="1002069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Центр </a:t>
            </a:r>
            <a:r>
              <a:rPr lang="ru-RU" sz="2800" b="1" spc="6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ділової</a:t>
            </a:r>
            <a:r>
              <a:rPr lang="ru-RU" sz="28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ru-RU" sz="2800" b="1" spc="6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активності</a:t>
            </a:r>
            <a:r>
              <a:rPr lang="ru-RU" sz="28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та </a:t>
            </a:r>
            <a:r>
              <a:rPr lang="ru-RU" sz="2800" b="1" spc="6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громадських</a:t>
            </a:r>
            <a:r>
              <a:rPr lang="ru-RU" sz="28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ru-RU" sz="2800" b="1" spc="6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ініціатив</a:t>
            </a:r>
            <a:r>
              <a:rPr lang="ru-RU" sz="28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«</a:t>
            </a:r>
            <a:r>
              <a:rPr lang="ru-RU" sz="2800" b="1" spc="6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ІдеЯ</a:t>
            </a:r>
            <a:r>
              <a:rPr lang="ru-RU" sz="28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51202" name="Picture 2" descr="C:\Users\admin.ENTER\Desktop\почта\presentation\ІдеЯ Фасад 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438" y="1828800"/>
            <a:ext cx="5529262" cy="4284382"/>
          </a:xfrm>
          <a:prstGeom prst="rect">
            <a:avLst/>
          </a:prstGeom>
          <a:noFill/>
        </p:spPr>
      </p:pic>
      <p:pic>
        <p:nvPicPr>
          <p:cNvPr id="51203" name="Picture 3" descr="C:\Users\admin.ENTER\Desktop\почта\IMG_6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9099" y="1819275"/>
            <a:ext cx="7884025" cy="4310063"/>
          </a:xfrm>
          <a:prstGeom prst="rect">
            <a:avLst/>
          </a:prstGeom>
          <a:noFill/>
        </p:spPr>
      </p:pic>
      <p:sp>
        <p:nvSpPr>
          <p:cNvPr id="11" name="Равнобедренный треугольник 10"/>
          <p:cNvSpPr/>
          <p:nvPr/>
        </p:nvSpPr>
        <p:spPr>
          <a:xfrm rot="10800000">
            <a:off x="3729320" y="1807938"/>
            <a:ext cx="1151959" cy="329588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643595" y="5833087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57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672" y="1423444"/>
            <a:ext cx="4399471" cy="227754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indent="-285750">
              <a:spcBef>
                <a:spcPts val="1200"/>
              </a:spcBef>
              <a:buClr>
                <a:srgbClr val="0C5FA1"/>
              </a:buClr>
            </a:pPr>
            <a:endParaRPr lang="uk-UA" sz="2800" b="1" dirty="0">
              <a:solidFill>
                <a:srgbClr val="0062A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 algn="ctr">
              <a:spcBef>
                <a:spcPts val="1200"/>
              </a:spcBef>
              <a:buClr>
                <a:srgbClr val="0C5FA1"/>
              </a:buClr>
            </a:pPr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Залучено інвестицій</a:t>
            </a:r>
          </a:p>
          <a:p>
            <a:pPr indent="-285750" algn="ctr">
              <a:spcBef>
                <a:spcPts val="1200"/>
              </a:spcBef>
              <a:buClr>
                <a:srgbClr val="0C5FA1"/>
              </a:buClr>
            </a:pPr>
            <a:r>
              <a:rPr lang="uk-UA" sz="28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 800,0 млн. </a:t>
            </a:r>
            <a:r>
              <a:rPr lang="uk-UA" sz="2800" b="1" dirty="0" err="1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грн</a:t>
            </a:r>
            <a:endParaRPr lang="uk-UA" sz="2800" b="1" dirty="0">
              <a:solidFill>
                <a:srgbClr val="0062A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>
              <a:spcBef>
                <a:spcPts val="1200"/>
              </a:spcBef>
              <a:buClr>
                <a:srgbClr val="0C5FA1"/>
              </a:buClr>
            </a:pPr>
            <a:endParaRPr lang="uk-UA" sz="2800" b="1" dirty="0">
              <a:solidFill>
                <a:srgbClr val="0062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4124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spc="6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Співпраця з міжнародними донорами та муніципалітетами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34" t="4399" r="20216" b="24124"/>
          <a:stretch/>
        </p:blipFill>
        <p:spPr>
          <a:xfrm>
            <a:off x="5009071" y="2074465"/>
            <a:ext cx="917276" cy="1827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807" y="3149071"/>
            <a:ext cx="1238660" cy="632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2539" y="2212618"/>
            <a:ext cx="1680024" cy="667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5670" y="2106954"/>
            <a:ext cx="2045248" cy="613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3391" y="3131999"/>
            <a:ext cx="1520863" cy="5272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73677" y="4318885"/>
            <a:ext cx="2234153" cy="5920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8901" y="4085104"/>
            <a:ext cx="2638523" cy="7563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717" y="5179254"/>
            <a:ext cx="2343150" cy="476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5030" y="4574083"/>
            <a:ext cx="1015875" cy="10158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83810" y="5855828"/>
            <a:ext cx="3160015" cy="9031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91434" y="3325435"/>
            <a:ext cx="1082057" cy="10934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36708" y="5586125"/>
            <a:ext cx="1134146" cy="11537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305014" y="4877388"/>
            <a:ext cx="2437838" cy="813818"/>
          </a:xfrm>
          <a:prstGeom prst="rect">
            <a:avLst/>
          </a:prstGeom>
        </p:spPr>
      </p:pic>
      <p:pic>
        <p:nvPicPr>
          <p:cNvPr id="1026" name="Picture 2" descr="C:\Users\torg4\Desktop\cropped-logo-fb-draft3.png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9531177" y="2926494"/>
            <a:ext cx="897926" cy="897926"/>
          </a:xfrm>
          <a:prstGeom prst="rect">
            <a:avLst/>
          </a:prstGeom>
          <a:noFill/>
        </p:spPr>
      </p:pic>
      <p:pic>
        <p:nvPicPr>
          <p:cNvPr id="21" name="Picture 4" descr="ЮНИСЕФ — Википедия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8769179" y="5856587"/>
            <a:ext cx="1681550" cy="840775"/>
          </a:xfrm>
          <a:prstGeom prst="rect">
            <a:avLst/>
          </a:prstGeom>
          <a:noFill/>
        </p:spPr>
      </p:pic>
      <p:pic>
        <p:nvPicPr>
          <p:cNvPr id="22" name="Picture 2" descr="GIZ Гранти, ініціативи та перспективи співпраці з Україною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90872" y="1980686"/>
            <a:ext cx="1801128" cy="1066800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500156" y="104606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Співпраця з понад </a:t>
            </a:r>
            <a:r>
              <a:rPr lang="ru-RU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uk-UA" sz="2400" b="1" dirty="0">
                <a:solidFill>
                  <a:srgbClr val="0062AC"/>
                </a:solidFill>
                <a:latin typeface="Times New Roman" pitchFamily="18" charset="0"/>
                <a:cs typeface="Times New Roman" pitchFamily="18" charset="0"/>
              </a:rPr>
              <a:t>міжнародними організаціями та фондами</a:t>
            </a:r>
          </a:p>
        </p:txBody>
      </p:sp>
      <p:pic>
        <p:nvPicPr>
          <p:cNvPr id="3" name="Picture 2" descr="SWEDFUND INTERNATIONAL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2916030" y="5882520"/>
            <a:ext cx="2259819" cy="839523"/>
          </a:xfrm>
          <a:prstGeom prst="rect">
            <a:avLst/>
          </a:prstGeom>
          <a:noFill/>
        </p:spPr>
      </p:pic>
      <p:sp>
        <p:nvSpPr>
          <p:cNvPr id="1028" name="AutoShape 4" descr="UNFPA Logo PNG Vector (EPS)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0" name="AutoShape 6" descr="UNFPA Logo PNG Vector (EPS)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2" name="AutoShape 8" descr="UNFPA Logo PNG Vector (EPS)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4" name="Picture 10" descr="Файл:UNFPA logo.svg — Википедия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2931176" y="4817898"/>
            <a:ext cx="1908243" cy="866909"/>
          </a:xfrm>
          <a:prstGeom prst="rect">
            <a:avLst/>
          </a:prstGeom>
          <a:noFill/>
        </p:spPr>
      </p:pic>
      <p:pic>
        <p:nvPicPr>
          <p:cNvPr id="1036" name="Picture 12" descr="Action Against Hunger | Humanitarian Coalition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370936" y="5525736"/>
            <a:ext cx="2147978" cy="1202868"/>
          </a:xfrm>
          <a:prstGeom prst="rect">
            <a:avLst/>
          </a:prstGeom>
          <a:noFill/>
        </p:spPr>
      </p:pic>
      <p:pic>
        <p:nvPicPr>
          <p:cNvPr id="1038" name="Picture 14" descr="Файл:Logo of People in Need.png — Википедия"/>
          <p:cNvPicPr>
            <a:picLocks noChangeAspect="1" noChangeArrowheads="1"/>
          </p:cNvPicPr>
          <p:nvPr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760452" y="3779154"/>
            <a:ext cx="1587259" cy="964565"/>
          </a:xfrm>
          <a:prstGeom prst="rect">
            <a:avLst/>
          </a:prstGeom>
          <a:noFill/>
        </p:spPr>
      </p:pic>
      <p:pic>
        <p:nvPicPr>
          <p:cNvPr id="1040" name="Picture 16" descr="Міжнародний Комітет Червоного Хреста в Україні | Kyiv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93931" y="3786997"/>
            <a:ext cx="1735526" cy="1735526"/>
          </a:xfrm>
          <a:prstGeom prst="rect">
            <a:avLst/>
          </a:prstGeom>
          <a:noFill/>
        </p:spPr>
      </p:pic>
      <p:sp>
        <p:nvSpPr>
          <p:cNvPr id="29" name="Равнобедренный треугольник 28"/>
          <p:cNvSpPr/>
          <p:nvPr/>
        </p:nvSpPr>
        <p:spPr>
          <a:xfrm rot="16200000">
            <a:off x="4049783" y="2417894"/>
            <a:ext cx="900960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16200000">
            <a:off x="4044761" y="3317911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16200000">
            <a:off x="4023941" y="1550735"/>
            <a:ext cx="937402" cy="320335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780" y="0"/>
            <a:ext cx="948636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spc="6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Співпраця з міжнародними донорами та муніципалітетами</a:t>
            </a:r>
          </a:p>
        </p:txBody>
      </p:sp>
      <p:sp>
        <p:nvSpPr>
          <p:cNvPr id="7" name="object 2"/>
          <p:cNvSpPr/>
          <p:nvPr/>
        </p:nvSpPr>
        <p:spPr>
          <a:xfrm>
            <a:off x="3599935" y="1017270"/>
            <a:ext cx="8592065" cy="3059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270468" y="1522600"/>
            <a:ext cx="2948940" cy="190500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00088"/>
            <a:ext cx="12192000" cy="183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4"/>
          <p:cNvSpPr txBox="1"/>
          <p:nvPr/>
        </p:nvSpPr>
        <p:spPr>
          <a:xfrm>
            <a:off x="1606379" y="4201297"/>
            <a:ext cx="7990703" cy="580907"/>
          </a:xfrm>
          <a:prstGeom prst="rect">
            <a:avLst/>
          </a:prstGeom>
        </p:spPr>
        <p:txBody>
          <a:bodyPr vert="horz" wrap="square" lIns="0" tIns="270489" rIns="0" bIns="0" rtlCol="0">
            <a:spAutoFit/>
          </a:bodyPr>
          <a:lstStyle/>
          <a:p>
            <a:pPr algn="ctr"/>
            <a:r>
              <a:rPr lang="uk-UA" sz="2000" b="1" spc="-5" dirty="0">
                <a:latin typeface="Times New Roman" pitchFamily="18" charset="0"/>
                <a:cs typeface="Times New Roman" pitchFamily="18" charset="0"/>
              </a:rPr>
              <a:t>Співпраця з міжнародними муніципалітетами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3718573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l="18341" r="10798"/>
          <a:stretch>
            <a:fillRect/>
          </a:stretch>
        </p:blipFill>
        <p:spPr bwMode="auto">
          <a:xfrm>
            <a:off x="11191875" y="5738813"/>
            <a:ext cx="10001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90550" y="122760"/>
            <a:ext cx="868680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3200" b="1" spc="6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Співпраця з міжнародними донорами та муніципалітетами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824" y="5637907"/>
            <a:ext cx="8772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29 підприємців отримали гранти</a:t>
            </a:r>
          </a:p>
          <a:p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розвиток власної справи</a:t>
            </a:r>
          </a:p>
        </p:txBody>
      </p:sp>
      <p:pic>
        <p:nvPicPr>
          <p:cNvPr id="2050" name="Picture 2" descr="\\10.1.1.16\відділ підприємництва\П І Д П Р И Є М Н И Ц Т В О\КОНКУРС- Impactpreneurship 4.0 2025р\ФОТО всі\фото Конкурс БП, СОЦ. підпр. 03.07. МКДЦ\photo_2025-07-04_09-30-10.jpg"/>
          <p:cNvPicPr>
            <a:picLocks noChangeAspect="1" noChangeArrowheads="1"/>
          </p:cNvPicPr>
          <p:nvPr/>
        </p:nvPicPr>
        <p:blipFill>
          <a:blip r:embed="rId3"/>
          <a:srcRect t="5644" r="32089" b="8983"/>
          <a:stretch>
            <a:fillRect/>
          </a:stretch>
        </p:blipFill>
        <p:spPr bwMode="auto">
          <a:xfrm>
            <a:off x="542925" y="1028700"/>
            <a:ext cx="4629150" cy="4610100"/>
          </a:xfrm>
          <a:prstGeom prst="rect">
            <a:avLst/>
          </a:prstGeom>
          <a:noFill/>
        </p:spPr>
      </p:pic>
      <p:pic>
        <p:nvPicPr>
          <p:cNvPr id="2051" name="Picture 3" descr="\\10.1.1.16\відділ підприємництва\П І Д П Р И Є М Н И Ц Т В О\КОНКУРС- Impactpreneurship 4.0 2025р\ФОТО всі\фото Конкурс БП, СОЦ. підпр. 03.07. МКДЦ\photo_2025-07-04_09-30-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2100" y="1038224"/>
            <a:ext cx="6153150" cy="46148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877300" y="5758102"/>
            <a:ext cx="2771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$ </a:t>
            </a:r>
            <a:r>
              <a:rPr lang="uk-UA" sz="4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 </a:t>
            </a:r>
            <a:r>
              <a:rPr lang="en-US" sz="4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000</a:t>
            </a:r>
          </a:p>
          <a:p>
            <a:endParaRPr lang="uk-UA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4711892" y="5331220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4691893" y="1056285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591175" y="1123950"/>
            <a:ext cx="6315075" cy="1657350"/>
          </a:xfrm>
          <a:prstGeom prst="rect">
            <a:avLst/>
          </a:prstGeom>
          <a:gradFill flip="none" rotWithShape="1">
            <a:gsLst>
              <a:gs pos="0">
                <a:srgbClr val="4CA3D8">
                  <a:shade val="30000"/>
                  <a:satMod val="115000"/>
                </a:srgbClr>
              </a:gs>
              <a:gs pos="50000">
                <a:srgbClr val="4CA3D8">
                  <a:shade val="67500"/>
                  <a:satMod val="115000"/>
                </a:srgbClr>
              </a:gs>
              <a:gs pos="100000">
                <a:srgbClr val="4CA3D8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ПРОВЕДЕННО ТЕНДЕРІВ </a:t>
            </a:r>
          </a:p>
          <a:p>
            <a:pPr algn="ctr"/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ЧЕРЕЗ ЕЛЕКТРОННУ </a:t>
            </a:r>
          </a:p>
          <a:p>
            <a:pPr algn="ctr"/>
            <a:r>
              <a:rPr lang="uk-U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СИСТЕМУ “ПРОЗОРО”</a:t>
            </a:r>
          </a:p>
        </p:txBody>
      </p:sp>
      <p:pic>
        <p:nvPicPr>
          <p:cNvPr id="51203" name="Picture 3" descr="D:\Новая папка\Image_22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012825"/>
            <a:ext cx="4886325" cy="3030591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53713" y="3681414"/>
            <a:ext cx="141139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534024" y="2867024"/>
            <a:ext cx="2238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0062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1 112</a:t>
            </a:r>
          </a:p>
          <a:p>
            <a:r>
              <a:rPr lang="uk-UA" sz="2400" b="1" dirty="0"/>
              <a:t>ЗАКУПІВЕЛЬ</a:t>
            </a:r>
          </a:p>
          <a:p>
            <a:r>
              <a:rPr lang="uk-UA" sz="2400" b="1" dirty="0"/>
              <a:t>ОГОЛОШЕНО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72525" y="2847975"/>
            <a:ext cx="1170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>
                <a:solidFill>
                  <a:srgbClr val="0062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1,4</a:t>
            </a:r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9896475" y="3076575"/>
            <a:ext cx="1332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МЛРД.</a:t>
            </a:r>
          </a:p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ГРН</a:t>
            </a:r>
            <a:r>
              <a:rPr lang="uk-UA" sz="3200" b="1" dirty="0"/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9499" y="4605338"/>
            <a:ext cx="1019175" cy="97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70143"/>
            <a:ext cx="1262062" cy="114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200025" y="3971925"/>
            <a:ext cx="327628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НА </a:t>
            </a:r>
            <a:r>
              <a:rPr lang="uk-UA" sz="5400" b="1" dirty="0">
                <a:solidFill>
                  <a:srgbClr val="0062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877</a:t>
            </a:r>
            <a:r>
              <a:rPr lang="uk-UA" sz="2400" b="1" dirty="0"/>
              <a:t> МЛН.ГРН.</a:t>
            </a:r>
          </a:p>
          <a:p>
            <a:r>
              <a:rPr lang="uk-UA" sz="2400" b="1" dirty="0"/>
              <a:t>УКЛАДЕНО ДОГОВОРІВ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71575" y="5393888"/>
            <a:ext cx="303159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>
                <a:solidFill>
                  <a:srgbClr val="0062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59,5</a:t>
            </a:r>
            <a:r>
              <a:rPr lang="uk-UA" sz="2400" b="1" dirty="0"/>
              <a:t> МЛН.ГРН.</a:t>
            </a:r>
          </a:p>
          <a:p>
            <a:r>
              <a:rPr lang="uk-UA" sz="2400" b="1" dirty="0"/>
              <a:t>(7%) – ЕКОНОМІЯ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629275" y="4895850"/>
            <a:ext cx="6315075" cy="1657350"/>
          </a:xfrm>
          <a:prstGeom prst="rect">
            <a:avLst/>
          </a:prstGeom>
          <a:gradFill flip="none" rotWithShape="1">
            <a:gsLst>
              <a:gs pos="0">
                <a:srgbClr val="4CA3D8">
                  <a:shade val="30000"/>
                  <a:satMod val="115000"/>
                </a:srgbClr>
              </a:gs>
              <a:gs pos="50000">
                <a:srgbClr val="4CA3D8">
                  <a:shade val="67500"/>
                  <a:satMod val="115000"/>
                </a:srgbClr>
              </a:gs>
              <a:gs pos="100000">
                <a:srgbClr val="4CA3D8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9775" y="4905375"/>
            <a:ext cx="1979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820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ЗАКУПІВЕЛЬ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ЗАВЕРШЕНО</a:t>
            </a:r>
          </a:p>
          <a:p>
            <a:endParaRPr lang="uk-UA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848725" y="4896535"/>
            <a:ext cx="2314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936,5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МЛН.ГРН.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90" y="3455072"/>
            <a:ext cx="87035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0188" y="5316538"/>
            <a:ext cx="8001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611453" y="196334"/>
            <a:ext cx="9164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</a:rPr>
              <a:t>ЕКОНОМІЯ БЮДЖЕТНИХ КОШТІВ</a:t>
            </a:r>
            <a:endParaRPr lang="ru-RU" sz="3600" b="1" dirty="0">
              <a:solidFill>
                <a:srgbClr val="FFFFFF"/>
              </a:solidFill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6524EF-4146-5063-C238-6606F5F9E575}"/>
              </a:ext>
            </a:extLst>
          </p:cNvPr>
          <p:cNvSpPr txBox="1"/>
          <p:nvPr/>
        </p:nvSpPr>
        <p:spPr>
          <a:xfrm>
            <a:off x="4267200" y="138549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62A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2025 рік</a:t>
            </a:r>
            <a:endParaRPr lang="x-none" sz="4800" b="1" spc="60" dirty="0">
              <a:solidFill>
                <a:srgbClr val="0062AC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9614" y="0"/>
            <a:ext cx="2345586" cy="1352546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>
          <a:xfrm>
            <a:off x="5520020" y="6528412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8" name="AutoShape 14" descr="IMG_95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1040" name="AutoShape 16" descr="IMG_95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058" name="Picture 10" descr="C:\Users\regp2\Desktop\фото для звіту міського голови\для коллажа\100003565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21525" y="187819"/>
            <a:ext cx="3281422" cy="3278799"/>
          </a:xfrm>
          <a:prstGeom prst="rect">
            <a:avLst/>
          </a:prstGeom>
          <a:noFill/>
        </p:spPr>
      </p:pic>
      <p:pic>
        <p:nvPicPr>
          <p:cNvPr id="2057" name="Picture 9" descr="C:\Users\regp2\Desktop\фото для звіту міського голови\для коллажа\494100086_1757495101497361_72785622916126328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6832" y="0"/>
            <a:ext cx="2806860" cy="3314167"/>
          </a:xfrm>
          <a:prstGeom prst="rect">
            <a:avLst/>
          </a:prstGeom>
          <a:noFill/>
        </p:spPr>
      </p:pic>
      <p:pic>
        <p:nvPicPr>
          <p:cNvPr id="15" name="Picture 2" descr="C:\Users\regp2\Desktop\photo_2025-08-28_11-11-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512" y="0"/>
            <a:ext cx="4051136" cy="3038353"/>
          </a:xfrm>
          <a:prstGeom prst="rect">
            <a:avLst/>
          </a:prstGeom>
          <a:noFill/>
        </p:spPr>
      </p:pic>
      <p:pic>
        <p:nvPicPr>
          <p:cNvPr id="2052" name="Picture 4" descr="C:\Users\regp2\Desktop\фото для звіту міського голови\для коллажа\IMG_928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2422968" cy="3634451"/>
          </a:xfrm>
          <a:prstGeom prst="rect">
            <a:avLst/>
          </a:prstGeom>
          <a:noFill/>
        </p:spPr>
      </p:pic>
      <p:pic>
        <p:nvPicPr>
          <p:cNvPr id="16" name="Picture 20" descr="C:\Users\regp2\Desktop\фото для звіту міського голови\руйнування\photo_2025-04-25_08-19-08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399991" y="3269328"/>
            <a:ext cx="4856344" cy="3588672"/>
          </a:xfrm>
          <a:prstGeom prst="rect">
            <a:avLst/>
          </a:prstGeom>
          <a:noFill/>
        </p:spPr>
      </p:pic>
      <p:pic>
        <p:nvPicPr>
          <p:cNvPr id="17" name="Picture 18" descr="C:\Users\regp2\Desktop\фото для звіту міського голови\для коллажа\8_main-v1721400933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9171404" y="2938232"/>
            <a:ext cx="3020596" cy="2271721"/>
          </a:xfrm>
          <a:prstGeom prst="rect">
            <a:avLst/>
          </a:prstGeom>
          <a:noFill/>
        </p:spPr>
      </p:pic>
      <p:pic>
        <p:nvPicPr>
          <p:cNvPr id="2063" name="Picture 15" descr="C:\Users\regp2\Desktop\фото для звіту міського голови\для коллажа\photo_2025-08-04_15-35-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539410"/>
            <a:ext cx="4118949" cy="3318590"/>
          </a:xfrm>
          <a:prstGeom prst="rect">
            <a:avLst/>
          </a:prstGeom>
          <a:noFill/>
        </p:spPr>
      </p:pic>
      <p:pic>
        <p:nvPicPr>
          <p:cNvPr id="2062" name="Picture 14" descr="C:\Users\regp2\Desktop\фото для звіту міського голови\для коллажа\photo_2025-11-24_07-53-42 (2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40263" y="2864732"/>
            <a:ext cx="2994951" cy="3993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8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9331445" y="1522022"/>
            <a:ext cx="27271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>
                <a:latin typeface="Tahoma" pitchFamily="34" charset="0"/>
                <a:cs typeface="Tahoma" pitchFamily="34" charset="0"/>
              </a:rPr>
              <a:t>сайт </a:t>
            </a:r>
            <a:r>
              <a:rPr lang="uk-UA" b="1" dirty="0" err="1">
                <a:latin typeface="Tahoma" pitchFamily="34" charset="0"/>
                <a:cs typeface="Tahoma" pitchFamily="34" charset="0"/>
              </a:rPr>
              <a:t>Павлоградської</a:t>
            </a:r>
            <a:r>
              <a:rPr lang="uk-UA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uk-UA" b="1" dirty="0">
                <a:latin typeface="Tahoma" pitchFamily="34" charset="0"/>
                <a:cs typeface="Tahoma" pitchFamily="34" charset="0"/>
              </a:rPr>
              <a:t>міської ради</a:t>
            </a:r>
          </a:p>
          <a:p>
            <a:endParaRPr lang="uk-UA" dirty="0"/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9558337" y="3368436"/>
            <a:ext cx="26336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 err="1">
                <a:latin typeface="Tahoma" pitchFamily="34" charset="0"/>
                <a:cs typeface="Tahoma" pitchFamily="34" charset="0"/>
              </a:rPr>
              <a:t>Павлоградська</a:t>
            </a:r>
            <a:r>
              <a:rPr lang="uk-UA" b="1" dirty="0">
                <a:latin typeface="Tahoma" pitchFamily="34" charset="0"/>
                <a:cs typeface="Tahoma" pitchFamily="34" charset="0"/>
              </a:rPr>
              <a:t> телерадіокомпанія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0770"/>
            <a:ext cx="10981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ahoma" pitchFamily="34" charset="0"/>
              </a:rPr>
              <a:t>Інструменти електронної демократії</a:t>
            </a:r>
            <a:endParaRPr lang="ru-RU" sz="40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075" y="5243063"/>
            <a:ext cx="552730" cy="55273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75321" y="5266059"/>
            <a:ext cx="2898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9546</a:t>
            </a:r>
            <a:r>
              <a:rPr lang="uk-UA" sz="1600" b="1" dirty="0">
                <a:latin typeface="Verdana" pitchFamily="34" charset="0"/>
                <a:ea typeface="Verdana" pitchFamily="34" charset="0"/>
              </a:rPr>
              <a:t>- до виконавчого комітету </a:t>
            </a:r>
            <a:endParaRPr lang="ru-RU" sz="16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832" y="5148172"/>
            <a:ext cx="525263" cy="52526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419887" y="5248690"/>
            <a:ext cx="3190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4833</a:t>
            </a:r>
            <a:r>
              <a:rPr lang="uk-UA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- </a:t>
            </a:r>
            <a:r>
              <a:rPr lang="uk-UA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на «Гарячу </a:t>
            </a:r>
            <a:r>
              <a:rPr lang="uk-UA" sz="1600" b="1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лінію”</a:t>
            </a:r>
            <a:r>
              <a:rPr lang="uk-UA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endParaRPr lang="ru-RU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8709" y="6049173"/>
            <a:ext cx="552730" cy="55273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499473" y="6008502"/>
            <a:ext cx="2933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25000</a:t>
            </a:r>
            <a:r>
              <a:rPr lang="uk-UA" sz="1600" b="1" dirty="0">
                <a:latin typeface="Verdana" pitchFamily="34" charset="0"/>
                <a:ea typeface="Verdana" pitchFamily="34" charset="0"/>
              </a:rPr>
              <a:t> – на Єдиний </a:t>
            </a:r>
          </a:p>
          <a:p>
            <a:r>
              <a:rPr lang="uk-UA" sz="1600" b="1" dirty="0">
                <a:latin typeface="Verdana" pitchFamily="34" charset="0"/>
                <a:ea typeface="Verdana" pitchFamily="34" charset="0"/>
              </a:rPr>
              <a:t>диспетчерський центр</a:t>
            </a:r>
            <a:r>
              <a:rPr lang="uk-UA" sz="1600" dirty="0">
                <a:latin typeface="Verdana" pitchFamily="34" charset="0"/>
                <a:ea typeface="Verdana" pitchFamily="34" charset="0"/>
              </a:rPr>
              <a:t> </a:t>
            </a:r>
            <a:endParaRPr lang="ru-RU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8" name="Рисунок 14" descr="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268" y="1159175"/>
            <a:ext cx="4967976" cy="392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265177279_4504325789689718_661292602375052672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13865" y="1108378"/>
            <a:ext cx="1428760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Рисунок 21" descr="channels4_profi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006" y="2844021"/>
            <a:ext cx="1524011" cy="152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Рисунок 22" descr="посилання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56277" y="4888840"/>
            <a:ext cx="3190247" cy="1058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28" y="254603"/>
            <a:ext cx="11034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ВЕТЕРАНСЬКИЙ ПРОСТІР</a:t>
            </a:r>
            <a:endParaRPr lang="ru-RU" sz="36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077" name="Picture 5" descr="C:\Users\regp2\Desktop\фото для звіту міського голови\громадськість\photo_2025-05-15_11-19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77" y="1377387"/>
            <a:ext cx="5848941" cy="3923818"/>
          </a:xfrm>
          <a:prstGeom prst="rect">
            <a:avLst/>
          </a:prstGeom>
          <a:noFill/>
        </p:spPr>
      </p:pic>
      <p:pic>
        <p:nvPicPr>
          <p:cNvPr id="3079" name="Picture 7" descr="C:\Users\regp2\Desktop\фото для звіту міського голови\громадськість\IMG_718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35061" y="1394748"/>
            <a:ext cx="5960878" cy="3975905"/>
          </a:xfrm>
          <a:prstGeom prst="rect">
            <a:avLst/>
          </a:prstGeom>
          <a:noFill/>
        </p:spPr>
      </p:pic>
      <p:sp>
        <p:nvSpPr>
          <p:cNvPr id="5" name="Равнобедренный треугольник 4"/>
          <p:cNvSpPr/>
          <p:nvPr/>
        </p:nvSpPr>
        <p:spPr>
          <a:xfrm>
            <a:off x="5435792" y="5084264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5482469" y="1342033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28" y="254603"/>
            <a:ext cx="11034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ГРОМАДЯНСЬКЕ СУСПІЛЬСТВО </a:t>
            </a:r>
            <a:endParaRPr lang="ru-RU" sz="4000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44962" y="4101405"/>
            <a:ext cx="3223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2AC"/>
              </a:buClr>
            </a:pPr>
            <a:r>
              <a:rPr lang="ru-RU" sz="3200" b="1" dirty="0" err="1">
                <a:latin typeface="Verdana" pitchFamily="34" charset="0"/>
                <a:ea typeface="Verdana" pitchFamily="34" charset="0"/>
              </a:rPr>
              <a:t>Громадська</a:t>
            </a:r>
            <a:r>
              <a:rPr lang="ru-RU" sz="3200" b="1" dirty="0">
                <a:latin typeface="Verdana" pitchFamily="34" charset="0"/>
                <a:ea typeface="Verdana" pitchFamily="34" charset="0"/>
              </a:rPr>
              <a:t> рада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endParaRPr lang="ru-RU" sz="20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4098" name="Picture 2" descr="C:\Users\regp2\Desktop\фото для звіту міського голови\громадськість\photo_2025-11-19_13-29-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13184" y="1096219"/>
            <a:ext cx="3538635" cy="2653977"/>
          </a:xfrm>
          <a:prstGeom prst="rect">
            <a:avLst/>
          </a:prstGeom>
          <a:noFill/>
        </p:spPr>
      </p:pic>
      <p:pic>
        <p:nvPicPr>
          <p:cNvPr id="4101" name="Picture 5" descr="C:\Users\regp2\Desktop\фото для звіту міського голови\громадськість\IMG_835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024" y="3906456"/>
            <a:ext cx="4008624" cy="2673752"/>
          </a:xfrm>
          <a:prstGeom prst="rect">
            <a:avLst/>
          </a:prstGeom>
          <a:noFill/>
        </p:spPr>
      </p:pic>
      <p:pic>
        <p:nvPicPr>
          <p:cNvPr id="4100" name="Picture 4" descr="C:\Users\regp2\Desktop\фото для звіту міського голови\громадськість\IMG_835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17163" y="3958542"/>
            <a:ext cx="3543662" cy="2621665"/>
          </a:xfrm>
          <a:prstGeom prst="rect">
            <a:avLst/>
          </a:prstGeom>
          <a:noFill/>
        </p:spPr>
      </p:pic>
      <p:pic>
        <p:nvPicPr>
          <p:cNvPr id="4099" name="Picture 3" descr="C:\Users\regp2\Desktop\фото для звіту міського голови\громадськість\IMG_660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9961" y="1083603"/>
            <a:ext cx="3970115" cy="2648068"/>
          </a:xfrm>
          <a:prstGeom prst="rect">
            <a:avLst/>
          </a:prstGeom>
          <a:noFill/>
        </p:spPr>
      </p:pic>
      <p:sp>
        <p:nvSpPr>
          <p:cNvPr id="11" name="Равнобедренный треугольник 10"/>
          <p:cNvSpPr/>
          <p:nvPr/>
        </p:nvSpPr>
        <p:spPr>
          <a:xfrm rot="5400000">
            <a:off x="7639924" y="3945486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7636067" y="1626689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7667428" y="5062935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7673218" y="2742209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505825" y="1628775"/>
            <a:ext cx="3400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Verdana" pitchFamily="34" charset="0"/>
                <a:ea typeface="Verdana" pitchFamily="34" charset="0"/>
              </a:rPr>
              <a:t>Рада </a:t>
            </a:r>
            <a:r>
              <a:rPr lang="ru-RU" sz="3200" b="1" dirty="0" err="1">
                <a:latin typeface="Verdana" pitchFamily="34" charset="0"/>
                <a:ea typeface="Verdana" pitchFamily="34" charset="0"/>
              </a:rPr>
              <a:t>з</a:t>
            </a:r>
            <a:r>
              <a:rPr lang="ru-RU" sz="3200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ru-RU" sz="3200" b="1" dirty="0" err="1">
                <a:latin typeface="Verdana" pitchFamily="34" charset="0"/>
                <a:ea typeface="Verdana" pitchFamily="34" charset="0"/>
              </a:rPr>
              <a:t>питань</a:t>
            </a:r>
            <a:r>
              <a:rPr lang="ru-RU" sz="3200" b="1" dirty="0">
                <a:latin typeface="Verdana" pitchFamily="34" charset="0"/>
                <a:ea typeface="Verdana" pitchFamily="34" charset="0"/>
              </a:rPr>
              <a:t> ВПО</a:t>
            </a:r>
          </a:p>
          <a:p>
            <a:endParaRPr lang="uk-UA" sz="3200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56" y="181155"/>
            <a:ext cx="1026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Бюджет на </a:t>
            </a:r>
            <a:r>
              <a:rPr lang="uk-UA" sz="4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202</a:t>
            </a:r>
            <a:r>
              <a:rPr lang="en-US" sz="4400" b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6</a:t>
            </a:r>
            <a:r>
              <a:rPr lang="uk-UA" sz="4400" b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uk-UA" sz="4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рік</a:t>
            </a:r>
            <a:endParaRPr lang="ru-RU" sz="44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1551" y="643466"/>
          <a:ext cx="12170449" cy="6214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991583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0C5FA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ВІРИМО В УКРАЇНУ!</a:t>
            </a:r>
            <a:endParaRPr lang="en-US" sz="4400" b="1" dirty="0">
              <a:solidFill>
                <a:srgbClr val="0C5FA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85185" y="6047343"/>
            <a:ext cx="60960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e-mail: info@pavlogradmrada.dp.gov.ua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664" y="4140835"/>
            <a:ext cx="2523916" cy="252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0804" y="441001"/>
            <a:ext cx="4270392" cy="2462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0700" y="4435065"/>
            <a:ext cx="365213" cy="4984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2609" y="5375916"/>
            <a:ext cx="342541" cy="343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036" y="6072966"/>
            <a:ext cx="342540" cy="3437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72206" y="43596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Місто Павлоград, вул. Соборна, 95                                                              </a:t>
            </a:r>
          </a:p>
          <a:p>
            <a:pPr eaLnBrk="0" hangingPunct="0">
              <a:defRPr/>
            </a:pP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Виконавчий комітет Павлоградської міської ради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77329" y="5338282"/>
            <a:ext cx="60960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uk-UA" dirty="0" err="1">
                <a:latin typeface="Verdana" panose="020B0604030504040204" pitchFamily="34" charset="0"/>
                <a:ea typeface="Verdana" panose="020B0604030504040204" pitchFamily="34" charset="0"/>
              </a:rPr>
              <a:t>тел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: (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95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)-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945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-3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0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61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8474" y="172996"/>
            <a:ext cx="10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b="1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2025</a:t>
            </a: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6200000">
            <a:off x="2875679" y="1514796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5947" y="1555576"/>
            <a:ext cx="2059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Сприяння</a:t>
            </a:r>
            <a:r>
              <a:rPr lang="uk-UA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 </a:t>
            </a:r>
            <a:endParaRPr lang="uk-UA" dirty="0">
              <a:solidFill>
                <a:srgbClr val="0062A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798" y="2371123"/>
            <a:ext cx="2702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Забезпечення</a:t>
            </a:r>
            <a:endParaRPr lang="ru-RU" sz="2400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5664" y="3236096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Підтримка</a:t>
            </a:r>
            <a:endParaRPr lang="ru-RU" sz="2400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0661" y="4175209"/>
            <a:ext cx="2424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Запобігання</a:t>
            </a:r>
            <a:endParaRPr lang="ru-RU" sz="2400" dirty="0">
              <a:solidFill>
                <a:srgbClr val="0062AC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6521" y="5073134"/>
            <a:ext cx="1934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600"/>
              </a:spcBef>
              <a:buClr>
                <a:srgbClr val="FFD209"/>
              </a:buClr>
              <a:buSzPct val="120000"/>
            </a:pPr>
            <a:r>
              <a:rPr lang="uk-UA" sz="24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Захист</a:t>
            </a: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6200000">
            <a:off x="2898227" y="2500187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16200000">
            <a:off x="2846851" y="3545424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6200000">
            <a:off x="2885870" y="4464911"/>
            <a:ext cx="1167150" cy="286211"/>
          </a:xfrm>
          <a:prstGeom prst="triangle">
            <a:avLst/>
          </a:prstGeom>
          <a:solidFill>
            <a:srgbClr val="0C5FA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16200000">
            <a:off x="2855085" y="5456604"/>
            <a:ext cx="1151959" cy="329588"/>
          </a:xfrm>
          <a:prstGeom prst="triangle">
            <a:avLst/>
          </a:prstGeom>
          <a:solidFill>
            <a:srgbClr val="FFD20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 descr="IMG_094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683478" y="4029002"/>
            <a:ext cx="4086177" cy="2725480"/>
          </a:xfrm>
          <a:prstGeom prst="rect">
            <a:avLst/>
          </a:prstGeom>
        </p:spPr>
      </p:pic>
      <p:pic>
        <p:nvPicPr>
          <p:cNvPr id="22" name="Рисунок 21" descr="IMG_204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84368" y="1276709"/>
            <a:ext cx="3941384" cy="2628903"/>
          </a:xfrm>
          <a:prstGeom prst="rect">
            <a:avLst/>
          </a:prstGeom>
        </p:spPr>
      </p:pic>
      <p:pic>
        <p:nvPicPr>
          <p:cNvPr id="23" name="Рисунок 22" descr="IMG_504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75874" y="1276710"/>
            <a:ext cx="4102699" cy="2654446"/>
          </a:xfrm>
          <a:prstGeom prst="rect">
            <a:avLst/>
          </a:prstGeom>
        </p:spPr>
      </p:pic>
      <p:pic>
        <p:nvPicPr>
          <p:cNvPr id="28" name="Рисунок 27" descr="new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93169" y="4042428"/>
            <a:ext cx="3899140" cy="27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8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6294487" y="4803528"/>
            <a:ext cx="54534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solidFill>
                  <a:srgbClr val="0062A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Tahoma" pitchFamily="34" charset="0"/>
              </a:rPr>
              <a:t>Проведено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10</a:t>
            </a:r>
            <a:r>
              <a:rPr lang="uk-UA" dirty="0">
                <a:latin typeface="Verdana" pitchFamily="34" charset="0"/>
                <a:ea typeface="Verdana" pitchFamily="34" charset="0"/>
                <a:cs typeface="Tahoma" pitchFamily="34" charset="0"/>
              </a:rPr>
              <a:t> сесій міської ради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latin typeface="Verdana" pitchFamily="34" charset="0"/>
                <a:ea typeface="Verdana" pitchFamily="34" charset="0"/>
                <a:cs typeface="Tahoma" pitchFamily="34" charset="0"/>
              </a:rPr>
              <a:t> Прийнято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486</a:t>
            </a:r>
            <a:r>
              <a:rPr lang="uk-UA" sz="2800" b="1" dirty="0">
                <a:latin typeface="Verdana" pitchFamily="34" charset="0"/>
                <a:ea typeface="Verdana" pitchFamily="34" charset="0"/>
                <a:cs typeface="Tahom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Tahoma" pitchFamily="34" charset="0"/>
              </a:rPr>
              <a:t>рішень міської ради </a:t>
            </a:r>
            <a:r>
              <a:rPr lang="uk-UA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міської ради</a:t>
            </a:r>
            <a:endParaRPr lang="ru-RU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232" y="4685436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latin typeface="Tahoma" pitchFamily="34" charset="0"/>
                <a:cs typeface="Tahoma" pitchFamily="34" charset="0"/>
              </a:rPr>
              <a:t>Відбулося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60 </a:t>
            </a:r>
            <a:r>
              <a:rPr lang="uk-UA" dirty="0">
                <a:latin typeface="Tahoma" pitchFamily="34" charset="0"/>
                <a:cs typeface="Tahoma" pitchFamily="34" charset="0"/>
              </a:rPr>
              <a:t>засідань виконкому</a:t>
            </a:r>
            <a:r>
              <a:rPr lang="uk-UA" dirty="0">
                <a:solidFill>
                  <a:srgbClr val="0062AC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pPr>
              <a:buClr>
                <a:srgbClr val="0062AC"/>
              </a:buClr>
              <a:buFont typeface="Wingdings" pitchFamily="2" charset="2"/>
              <a:buChar char="v"/>
            </a:pPr>
            <a:r>
              <a:rPr lang="uk-UA" dirty="0">
                <a:latin typeface="Tahoma" pitchFamily="34" charset="0"/>
                <a:cs typeface="Tahoma" pitchFamily="34" charset="0"/>
              </a:rPr>
              <a:t>Прийнято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2330</a:t>
            </a:r>
            <a:r>
              <a:rPr lang="uk-UA" dirty="0">
                <a:latin typeface="Tahoma" pitchFamily="34" charset="0"/>
                <a:cs typeface="Tahoma" pitchFamily="34" charset="0"/>
              </a:rPr>
              <a:t> рішення виконкому,</a:t>
            </a:r>
            <a:r>
              <a:rPr lang="uk-UA" sz="3600" dirty="0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uk-UA" sz="3600" b="1" dirty="0">
                <a:latin typeface="Tahoma" pitchFamily="34" charset="0"/>
                <a:cs typeface="Tahoma" pitchFamily="34" charset="0"/>
              </a:rPr>
              <a:t>          </a:t>
            </a:r>
            <a:r>
              <a:rPr lang="uk-UA" sz="2000" b="1" dirty="0">
                <a:solidFill>
                  <a:srgbClr val="0062AC"/>
                </a:solidFill>
                <a:latin typeface="Verdana" pitchFamily="34" charset="0"/>
                <a:ea typeface="Verdana" pitchFamily="34" charset="0"/>
              </a:rPr>
              <a:t>1820</a:t>
            </a:r>
            <a:r>
              <a:rPr lang="uk-UA" b="1" dirty="0">
                <a:latin typeface="Tahoma" pitchFamily="34" charset="0"/>
                <a:cs typeface="Tahoma" pitchFamily="34" charset="0"/>
              </a:rPr>
              <a:t> </a:t>
            </a:r>
            <a:r>
              <a:rPr lang="uk-UA" dirty="0">
                <a:latin typeface="Tahoma" pitchFamily="34" charset="0"/>
                <a:cs typeface="Tahoma" pitchFamily="34" charset="0"/>
              </a:rPr>
              <a:t>розпорядження міського голови</a:t>
            </a:r>
            <a:endParaRPr lang="ru-RU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33350" y="125413"/>
            <a:ext cx="10715882" cy="893762"/>
          </a:xfrm>
          <a:prstGeom prst="rect">
            <a:avLst/>
          </a:prstGeo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Tahoma" pitchFamily="34" charset="0"/>
              </a:rPr>
              <a:t>Вирішення нагальних</a:t>
            </a:r>
            <a:r>
              <a:rPr kumimoji="0" lang="uk-UA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Tahoma" pitchFamily="34" charset="0"/>
              </a:rPr>
              <a:t> </a:t>
            </a: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Tahoma" pitchFamily="34" charset="0"/>
              </a:rPr>
              <a:t>питань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Tahoma" pitchFamily="34" charset="0"/>
            </a:endParaRPr>
          </a:p>
        </p:txBody>
      </p:sp>
      <p:pic>
        <p:nvPicPr>
          <p:cNvPr id="12" name="Рисунок 11" descr="IMG_687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29865" y="1302587"/>
            <a:ext cx="5989552" cy="3102587"/>
          </a:xfrm>
          <a:prstGeom prst="rect">
            <a:avLst/>
          </a:prstGeom>
        </p:spPr>
      </p:pic>
      <p:pic>
        <p:nvPicPr>
          <p:cNvPr id="13" name="Рисунок 12" descr="photo_2025-09-25_10-44-18 (2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1320" y="1309596"/>
            <a:ext cx="5149969" cy="3086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14587</TotalTime>
  <Words>3044</Words>
  <Application>Microsoft Office PowerPoint</Application>
  <PresentationFormat>Произвольный</PresentationFormat>
  <Paragraphs>761</Paragraphs>
  <Slides>74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 Jager</dc:creator>
  <cp:lastModifiedBy>regp2</cp:lastModifiedBy>
  <cp:revision>1342</cp:revision>
  <dcterms:created xsi:type="dcterms:W3CDTF">2023-02-26T13:45:15Z</dcterms:created>
  <dcterms:modified xsi:type="dcterms:W3CDTF">2025-12-24T06:32:46Z</dcterms:modified>
</cp:coreProperties>
</file>